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18" r:id="rId2"/>
    <p:sldId id="329" r:id="rId3"/>
    <p:sldId id="339" r:id="rId4"/>
    <p:sldId id="330" r:id="rId5"/>
    <p:sldId id="340" r:id="rId6"/>
    <p:sldId id="341" r:id="rId7"/>
    <p:sldId id="342" r:id="rId8"/>
    <p:sldId id="343" r:id="rId9"/>
    <p:sldId id="344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6E90FE"/>
    <a:srgbClr val="8086FC"/>
    <a:srgbClr val="6D6DFB"/>
    <a:srgbClr val="4E78F0"/>
    <a:srgbClr val="F0932C"/>
    <a:srgbClr val="92C610"/>
    <a:srgbClr val="9FD812"/>
    <a:srgbClr val="E05F2C"/>
    <a:srgbClr val="0AB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D:\Learning%20Stuffs\3rd%20Year\Semester%202\Tr&#7921;c%20Quan%20H&#243;a%20D&#7919;%20Li&#7879;u\B&#224;i%20t&#7853;p\BTTL2\make_the_story_unmistakab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Tỉ</a:t>
            </a:r>
            <a:r>
              <a:rPr lang="en-US" baseline="0" dirty="0"/>
              <a:t> lệ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gia</a:t>
            </a:r>
            <a:r>
              <a:rPr lang="en-US" baseline="0" dirty="0"/>
              <a:t> dịch vụ </a:t>
            </a:r>
            <a:r>
              <a:rPr lang="en-US" dirty="0"/>
              <a:t>Credit Card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Credit Card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92.1</c:v>
                </c:pt>
                <c:pt idx="1">
                  <c:v>89.4</c:v>
                </c:pt>
                <c:pt idx="2">
                  <c:v>94</c:v>
                </c:pt>
                <c:pt idx="3">
                  <c:v>97.1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D4-4CC3-B476-97344B4D61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399556896"/>
        <c:axId val="399553288"/>
      </c:lineChart>
      <c:catAx>
        <c:axId val="399556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Năm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553288"/>
        <c:crosses val="autoZero"/>
        <c:auto val="1"/>
        <c:lblAlgn val="ctr"/>
        <c:lblOffset val="100"/>
        <c:noMultiLvlLbl val="0"/>
      </c:catAx>
      <c:valAx>
        <c:axId val="399553288"/>
        <c:scaling>
          <c:orientation val="minMax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Tỉ</a:t>
                </a:r>
                <a:r>
                  <a:rPr lang="en-US" baseline="0" dirty="0"/>
                  <a:t> lệ </a:t>
                </a:r>
                <a:r>
                  <a:rPr lang="en-US" baseline="0" dirty="0" err="1"/>
                  <a:t>Tham</a:t>
                </a:r>
                <a:r>
                  <a:rPr lang="en-US" baseline="0" dirty="0"/>
                  <a:t> Gia (%)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0439276485788107E-3"/>
              <c:y val="0.30958958409198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55689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Tỉ</a:t>
            </a:r>
            <a:r>
              <a:rPr lang="en-US" baseline="0" dirty="0"/>
              <a:t> lệ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gia</a:t>
            </a:r>
            <a:r>
              <a:rPr lang="en-US" baseline="0" dirty="0"/>
              <a:t> dịch vụ </a:t>
            </a:r>
            <a:r>
              <a:rPr lang="en-US" dirty="0"/>
              <a:t>HELOC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HELOC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5.6</c:v>
                </c:pt>
                <c:pt idx="1">
                  <c:v>12.7</c:v>
                </c:pt>
                <c:pt idx="2">
                  <c:v>47.5</c:v>
                </c:pt>
                <c:pt idx="3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D4-4CC3-B476-97344B4D61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399556896"/>
        <c:axId val="399553288"/>
      </c:lineChart>
      <c:catAx>
        <c:axId val="399556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Năm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553288"/>
        <c:crosses val="autoZero"/>
        <c:auto val="1"/>
        <c:lblAlgn val="ctr"/>
        <c:lblOffset val="100"/>
        <c:noMultiLvlLbl val="0"/>
      </c:catAx>
      <c:valAx>
        <c:axId val="399553288"/>
        <c:scaling>
          <c:orientation val="minMax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Tỉ</a:t>
                </a:r>
                <a:r>
                  <a:rPr lang="en-US" baseline="0" dirty="0"/>
                  <a:t> lệ </a:t>
                </a:r>
                <a:r>
                  <a:rPr lang="en-US" baseline="0" dirty="0" err="1"/>
                  <a:t>Tham</a:t>
                </a:r>
                <a:r>
                  <a:rPr lang="en-US" baseline="0" dirty="0"/>
                  <a:t> Gia (%)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0439276485788107E-3"/>
              <c:y val="0.30958958409198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55689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Tỉ</a:t>
            </a:r>
            <a:r>
              <a:rPr lang="en-US" baseline="0" dirty="0"/>
              <a:t> lệ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gia</a:t>
            </a:r>
            <a:r>
              <a:rPr lang="en-US" baseline="0" dirty="0"/>
              <a:t> dịch vụ </a:t>
            </a:r>
            <a:r>
              <a:rPr lang="en-US" dirty="0"/>
              <a:t>Fixed-Term Loan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Fixed-Term Loan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48.2</c:v>
                </c:pt>
                <c:pt idx="1">
                  <c:v>53.8</c:v>
                </c:pt>
                <c:pt idx="2">
                  <c:v>61.9</c:v>
                </c:pt>
                <c:pt idx="3">
                  <c:v>53.7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D4-4CC3-B476-97344B4D61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399556896"/>
        <c:axId val="399553288"/>
      </c:lineChart>
      <c:catAx>
        <c:axId val="399556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Năm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553288"/>
        <c:crosses val="autoZero"/>
        <c:auto val="1"/>
        <c:lblAlgn val="ctr"/>
        <c:lblOffset val="100"/>
        <c:noMultiLvlLbl val="0"/>
      </c:catAx>
      <c:valAx>
        <c:axId val="399553288"/>
        <c:scaling>
          <c:orientation val="minMax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Tỉ</a:t>
                </a:r>
                <a:r>
                  <a:rPr lang="en-US" baseline="0" dirty="0"/>
                  <a:t> lệ </a:t>
                </a:r>
                <a:r>
                  <a:rPr lang="en-US" baseline="0" dirty="0" err="1"/>
                  <a:t>Tham</a:t>
                </a:r>
                <a:r>
                  <a:rPr lang="en-US" baseline="0" dirty="0"/>
                  <a:t> Gia (%)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0439276485788107E-3"/>
              <c:y val="0.30958958409198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55689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Tỉ</a:t>
            </a:r>
            <a:r>
              <a:rPr lang="en-US" baseline="0" dirty="0"/>
              <a:t> lệ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gia</a:t>
            </a:r>
            <a:r>
              <a:rPr lang="en-US" baseline="0" dirty="0"/>
              <a:t> dịch vụ </a:t>
            </a:r>
            <a:r>
              <a:rPr lang="en-US" baseline="0" dirty="0" err="1"/>
              <a:t>tín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58</c:v>
                </c:pt>
                <c:pt idx="1">
                  <c:v>47.6</c:v>
                </c:pt>
                <c:pt idx="2">
                  <c:v>78.400000000000006</c:v>
                </c:pt>
                <c:pt idx="3">
                  <c:v>75.599999999999994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D4-4CC3-B476-97344B4D61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399556896"/>
        <c:axId val="399553288"/>
      </c:lineChart>
      <c:catAx>
        <c:axId val="399556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Năm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553288"/>
        <c:crosses val="autoZero"/>
        <c:auto val="1"/>
        <c:lblAlgn val="ctr"/>
        <c:lblOffset val="100"/>
        <c:noMultiLvlLbl val="0"/>
      </c:catAx>
      <c:valAx>
        <c:axId val="399553288"/>
        <c:scaling>
          <c:orientation val="minMax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Tỉ</a:t>
                </a:r>
                <a:r>
                  <a:rPr lang="en-US" baseline="0" dirty="0"/>
                  <a:t> lệ </a:t>
                </a:r>
                <a:r>
                  <a:rPr lang="en-US" baseline="0" dirty="0" err="1"/>
                  <a:t>Tham</a:t>
                </a:r>
                <a:r>
                  <a:rPr lang="en-US" baseline="0" dirty="0"/>
                  <a:t> Gia (%)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0439276485788107E-3"/>
              <c:y val="0.30958958409198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55689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 algn="ctr"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r>
              <a:rPr 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Tỉ</a:t>
            </a:r>
            <a:r>
              <a:rPr lang="en-US" sz="1800" b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lệ </a:t>
            </a:r>
            <a:r>
              <a:rPr lang="en-US" sz="1800" b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tài</a:t>
            </a:r>
            <a:r>
              <a:rPr lang="en-US" sz="1800" b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1800" b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khoản</a:t>
            </a:r>
            <a:r>
              <a:rPr lang="en-US" sz="1800" b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1800" b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tham</a:t>
            </a:r>
            <a:r>
              <a:rPr lang="en-US" sz="1800" b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1800" b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gia</a:t>
            </a:r>
            <a:r>
              <a:rPr lang="en-US" sz="1800" b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1800" b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vào</a:t>
            </a:r>
            <a:r>
              <a:rPr lang="en-US" sz="1800" b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dịch vụ </a:t>
            </a:r>
            <a:r>
              <a:rPr lang="en-US" sz="1800" b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tín</a:t>
            </a:r>
            <a:r>
              <a:rPr lang="en-US" sz="1800" b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1800" b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dụng</a:t>
            </a:r>
            <a:r>
              <a:rPr lang="en-US" sz="1800" b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1800" b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thanh</a:t>
            </a:r>
            <a:r>
              <a:rPr lang="en-US" sz="1800" b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1800" b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toán</a:t>
            </a:r>
            <a:r>
              <a:rPr lang="en-US" sz="1800" b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1800" b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tự</a:t>
            </a:r>
            <a:r>
              <a:rPr lang="en-US" sz="1800" b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1800" b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động</a:t>
            </a:r>
            <a:r>
              <a:rPr lang="en-US" sz="1800" b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qua </a:t>
            </a:r>
            <a:r>
              <a:rPr lang="en-US" sz="1800" b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từng</a:t>
            </a:r>
            <a:r>
              <a:rPr lang="en-US" sz="1800" b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1800" b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năm</a:t>
            </a:r>
            <a:endParaRPr lang="en-US" sz="18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c:rich>
      </c:tx>
      <c:layout>
        <c:manualLayout>
          <c:xMode val="edge"/>
          <c:yMode val="edge"/>
          <c:x val="2.7610721073658893E-2"/>
          <c:y val="1.815431164901664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046933788448858"/>
          <c:y val="0.20424053271707146"/>
          <c:w val="0.50535182820730296"/>
          <c:h val="0.64759973545303695"/>
        </c:manualLayout>
      </c:layout>
      <c:lineChart>
        <c:grouping val="standard"/>
        <c:varyColors val="0"/>
        <c:ser>
          <c:idx val="0"/>
          <c:order val="0"/>
          <c:tx>
            <c:strRef>
              <c:f>'DATA + BASELINE GRAPH OPTIONS'!$B$6</c:f>
              <c:strCache>
                <c:ptCount val="1"/>
                <c:pt idx="0">
                  <c:v>Credit Card</c:v>
                </c:pt>
              </c:strCache>
            </c:strRef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chemeClr val="bg1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775-4CCA-A533-A08C74E6A570}"/>
              </c:ext>
            </c:extLst>
          </c:dPt>
          <c:dPt>
            <c:idx val="3"/>
            <c:marker>
              <c:symbol val="circle"/>
              <c:size val="7"/>
              <c:spPr>
                <a:solidFill>
                  <a:schemeClr val="bg1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775-4CCA-A533-A08C74E6A570}"/>
              </c:ext>
            </c:extLst>
          </c:dPt>
          <c:dLbls>
            <c:dLbl>
              <c:idx val="0"/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l">
                    <a:defRPr sz="1000">
                      <a:solidFill>
                        <a:schemeClr val="bg1">
                          <a:lumMod val="75000"/>
                        </a:schemeClr>
                      </a:solidFill>
                    </a:defRPr>
                  </a:pPr>
                  <a:endParaRPr lang="en-US"/>
                </a:p>
              </c:txPr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775-4CCA-A533-A08C74E6A57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EDEAD90-9168-974A-852D-10EA879EAA88}" type="VALUE">
                      <a:rPr lang="en-US" sz="100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pPr/>
                      <a:t>[GIÁ TRỊ]</a:t>
                    </a:fld>
                    <a:r>
                      <a:rPr lang="en-US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 </a:t>
                    </a:r>
                    <a:r>
                      <a:rPr lang="en-US" sz="100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CREDIT CARD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703413754603962"/>
                      <c:h val="9.1484864344843292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775-4CCA-A533-A08C74E6A570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l">
                  <a:defRPr>
                    <a:solidFill>
                      <a:schemeClr val="bg1">
                        <a:lumMod val="75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'DATA + BASELINE GRAPH OPTIONS'!$C$5:$F$5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'DATA + BASELINE GRAPH OPTIONS'!$C$6:$F$6</c:f>
              <c:numCache>
                <c:formatCode>0.0</c:formatCode>
                <c:ptCount val="4"/>
                <c:pt idx="0">
                  <c:v>92.1</c:v>
                </c:pt>
                <c:pt idx="1">
                  <c:v>89.4</c:v>
                </c:pt>
                <c:pt idx="2">
                  <c:v>94</c:v>
                </c:pt>
                <c:pt idx="3">
                  <c:v>97.1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775-4CCA-A533-A08C74E6A570}"/>
            </c:ext>
          </c:extLst>
        </c:ser>
        <c:ser>
          <c:idx val="1"/>
          <c:order val="1"/>
          <c:tx>
            <c:strRef>
              <c:f>'DATA + BASELINE GRAPH OPTIONS'!$B$7</c:f>
              <c:strCache>
                <c:ptCount val="1"/>
                <c:pt idx="0">
                  <c:v>Home Equity Line of Credit</c:v>
                </c:pt>
              </c:strCache>
            </c:strRef>
          </c:tx>
          <c:spPr>
            <a:ln w="38100">
              <a:solidFill>
                <a:schemeClr val="bg1">
                  <a:lumMod val="65000"/>
                </a:schemeClr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chemeClr val="bg1">
                    <a:lumMod val="65000"/>
                  </a:schemeClr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5775-4CCA-A533-A08C74E6A570}"/>
              </c:ext>
            </c:extLst>
          </c:dPt>
          <c:dPt>
            <c:idx val="1"/>
            <c:bubble3D val="0"/>
            <c:spPr>
              <a:ln w="38100">
                <a:solidFill>
                  <a:srgbClr val="FF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B420-4E39-8BC4-88FC792A39CC}"/>
              </c:ext>
            </c:extLst>
          </c:dPt>
          <c:dPt>
            <c:idx val="2"/>
            <c:bubble3D val="0"/>
            <c:spPr>
              <a:ln w="38100">
                <a:solidFill>
                  <a:srgbClr val="FF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A-B420-4E39-8BC4-88FC792A39CC}"/>
              </c:ext>
            </c:extLst>
          </c:dPt>
          <c:dPt>
            <c:idx val="3"/>
            <c:marker>
              <c:symbol val="circle"/>
              <c:size val="7"/>
              <c:spPr>
                <a:solidFill>
                  <a:schemeClr val="bg1">
                    <a:lumMod val="65000"/>
                  </a:schemeClr>
                </a:solidFill>
                <a:ln>
                  <a:noFill/>
                </a:ln>
              </c:spPr>
            </c:marker>
            <c:bubble3D val="0"/>
            <c:spPr>
              <a:ln w="38100">
                <a:solidFill>
                  <a:srgbClr val="FF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4-5775-4CCA-A533-A08C74E6A570}"/>
              </c:ext>
            </c:extLst>
          </c:dPt>
          <c:dLbls>
            <c:dLbl>
              <c:idx val="0"/>
              <c:numFmt formatCode="#,##0" sourceLinked="0"/>
              <c:spPr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l">
                    <a:defRPr sz="1000">
                      <a:solidFill>
                        <a:schemeClr val="bg1">
                          <a:lumMod val="65000"/>
                        </a:schemeClr>
                      </a:solidFill>
                    </a:defRPr>
                  </a:pPr>
                  <a:endParaRPr lang="en-US"/>
                </a:p>
              </c:txPr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775-4CCA-A533-A08C74E6A570}"/>
                </c:ext>
              </c:extLst>
            </c:dLbl>
            <c:dLbl>
              <c:idx val="3"/>
              <c:tx>
                <c:rich>
                  <a:bodyPr wrap="square" lIns="38100" tIns="19050" rIns="38100" bIns="19050" anchor="ctr" anchorCtr="0">
                    <a:spAutoFit/>
                  </a:bodyPr>
                  <a:lstStyle/>
                  <a:p>
                    <a:pPr algn="l">
                      <a:defRPr sz="1000">
                        <a:solidFill>
                          <a:schemeClr val="bg1">
                            <a:lumMod val="65000"/>
                          </a:schemeClr>
                        </a:solidFill>
                      </a:defRPr>
                    </a:pPr>
                    <a:fld id="{A6EE8F9B-0B87-5949-91F1-A0E3D4C5E80C}" type="VALUE">
                      <a:rPr lang="en-US" b="1">
                        <a:solidFill>
                          <a:srgbClr val="FF0000"/>
                        </a:solidFill>
                      </a:rPr>
                      <a:pPr algn="l">
                        <a:defRPr sz="1000">
                          <a:solidFill>
                            <a:schemeClr val="bg1">
                              <a:lumMod val="65000"/>
                            </a:schemeClr>
                          </a:solidFill>
                        </a:defRPr>
                      </a:pPr>
                      <a:t>[GIÁ TRỊ]</a:t>
                    </a:fld>
                    <a:r>
                      <a:rPr lang="en-US" b="1" dirty="0">
                        <a:solidFill>
                          <a:srgbClr val="FF0000"/>
                        </a:solidFill>
                      </a:rPr>
                      <a:t> HOME EQUITY LINE OF CREDIT</a:t>
                    </a:r>
                  </a:p>
                </c:rich>
              </c:tx>
              <c:numFmt formatCode="#,##0" sourceLinked="0"/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649420220351543"/>
                      <c:h val="9.1484846267739992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5775-4CCA-A533-A08C74E6A570}"/>
                </c:ext>
              </c:extLst>
            </c:dLbl>
            <c:numFmt formatCode="#,##0" sourceLinked="0"/>
            <c:spPr>
              <a:noFill/>
              <a:ln>
                <a:solidFill>
                  <a:schemeClr val="bg1">
                    <a:lumMod val="65000"/>
                  </a:schemeClr>
                </a:solidFill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l">
                  <a:defRPr sz="10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'DATA + BASELINE GRAPH OPTIONS'!$C$5:$F$5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'DATA + BASELINE GRAPH OPTIONS'!$C$7:$F$7</c:f>
              <c:numCache>
                <c:formatCode>0.0</c:formatCode>
                <c:ptCount val="4"/>
                <c:pt idx="0">
                  <c:v>5.6</c:v>
                </c:pt>
                <c:pt idx="1">
                  <c:v>12.7</c:v>
                </c:pt>
                <c:pt idx="2">
                  <c:v>47.5</c:v>
                </c:pt>
                <c:pt idx="3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775-4CCA-A533-A08C74E6A570}"/>
            </c:ext>
          </c:extLst>
        </c:ser>
        <c:ser>
          <c:idx val="2"/>
          <c:order val="2"/>
          <c:tx>
            <c:strRef>
              <c:f>'DATA + BASELINE GRAPH OPTIONS'!$B$8</c:f>
              <c:strCache>
                <c:ptCount val="1"/>
                <c:pt idx="0">
                  <c:v>Fixed-Term Loan</c:v>
                </c:pt>
              </c:strCache>
            </c:strRef>
          </c:tx>
          <c:spPr>
            <a:ln>
              <a:solidFill>
                <a:schemeClr val="bg1">
                  <a:lumMod val="50000"/>
                </a:schemeClr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chemeClr val="bg1">
                    <a:lumMod val="50000"/>
                  </a:schemeClr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5775-4CCA-A533-A08C74E6A570}"/>
              </c:ext>
            </c:extLst>
          </c:dPt>
          <c:dPt>
            <c:idx val="3"/>
            <c:marker>
              <c:symbol val="circle"/>
              <c:size val="7"/>
              <c:spPr>
                <a:solidFill>
                  <a:schemeClr val="bg1">
                    <a:lumMod val="50000"/>
                  </a:schemeClr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5775-4CCA-A533-A08C74E6A570}"/>
              </c:ext>
            </c:extLst>
          </c:dPt>
          <c:dLbls>
            <c:dLbl>
              <c:idx val="0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775-4CCA-A533-A08C74E6A570}"/>
                </c:ext>
              </c:extLst>
            </c:dLbl>
            <c:dLbl>
              <c:idx val="3"/>
              <c:tx>
                <c:rich>
                  <a:bodyPr wrap="square" lIns="38100" tIns="19050" rIns="38100" bIns="19050" anchor="ctr" anchorCtr="0">
                    <a:spAutoFit/>
                  </a:bodyPr>
                  <a:lstStyle/>
                  <a:p>
                    <a:pPr algn="l">
                      <a:defRPr sz="1000">
                        <a:solidFill>
                          <a:schemeClr val="bg1">
                            <a:lumMod val="50000"/>
                          </a:schemeClr>
                        </a:solidFill>
                      </a:defRPr>
                    </a:pPr>
                    <a:fld id="{D5D49256-94BA-224F-8026-D26491C332F9}" type="VALUE">
                      <a:rPr lang="en-US" sz="10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pPr algn="l">
                        <a:defRPr sz="1000">
                          <a:solidFill>
                            <a:schemeClr val="bg1">
                              <a:lumMod val="50000"/>
                            </a:schemeClr>
                          </a:solidFill>
                        </a:defRPr>
                      </a:pPr>
                      <a:t>[GIÁ TRỊ]</a:t>
                    </a:fld>
                    <a:r>
                      <a:rPr lang="en-US" sz="10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 FIXED-TERM</a:t>
                    </a:r>
                    <a:r>
                      <a:rPr lang="en-US" sz="1000" baseline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 LOAN</a:t>
                    </a:r>
                  </a:p>
                </c:rich>
              </c:tx>
              <c:numFmt formatCode="#,##0" sourceLinked="0"/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468438712473115"/>
                      <c:h val="9.1484864344843292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5775-4CCA-A533-A08C74E6A570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>
                    <a:solidFill>
                      <a:schemeClr val="bg1">
                        <a:lumMod val="50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'DATA + BASELINE GRAPH OPTIONS'!$C$5:$F$5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'DATA + BASELINE GRAPH OPTIONS'!$C$8:$F$8</c:f>
              <c:numCache>
                <c:formatCode>0.0</c:formatCode>
                <c:ptCount val="4"/>
                <c:pt idx="0">
                  <c:v>48.2</c:v>
                </c:pt>
                <c:pt idx="1">
                  <c:v>53.8</c:v>
                </c:pt>
                <c:pt idx="2">
                  <c:v>61.9</c:v>
                </c:pt>
                <c:pt idx="3">
                  <c:v>53.7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775-4CCA-A533-A08C74E6A570}"/>
            </c:ext>
          </c:extLst>
        </c:ser>
        <c:ser>
          <c:idx val="3"/>
          <c:order val="3"/>
          <c:tx>
            <c:strRef>
              <c:f>'DATA + BASELINE GRAPH OPTIONS'!$B$9</c:f>
              <c:strCache>
                <c:ptCount val="1"/>
                <c:pt idx="0">
                  <c:v>Total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circle"/>
            <c:size val="7"/>
          </c:marker>
          <c:dPt>
            <c:idx val="0"/>
            <c:marker>
              <c:spPr>
                <a:solidFill>
                  <a:schemeClr val="tx1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5775-4CCA-A533-A08C74E6A570}"/>
              </c:ext>
            </c:extLst>
          </c:dPt>
          <c:dPt>
            <c:idx val="1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A-5775-4CCA-A533-A08C74E6A570}"/>
              </c:ext>
            </c:extLst>
          </c:dPt>
          <c:dPt>
            <c:idx val="2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B-5775-4CCA-A533-A08C74E6A570}"/>
              </c:ext>
            </c:extLst>
          </c:dPt>
          <c:dPt>
            <c:idx val="3"/>
            <c:marker>
              <c:spPr>
                <a:solidFill>
                  <a:schemeClr val="tx1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5775-4CCA-A533-A08C74E6A570}"/>
              </c:ext>
            </c:extLst>
          </c:dPt>
          <c:dLbls>
            <c:dLbl>
              <c:idx val="0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775-4CCA-A533-A08C74E6A57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866931C-2C09-544F-8DAF-9C1FA6F6DE7F}" type="VALUE">
                      <a:rPr lang="en-US"/>
                      <a:pPr/>
                      <a:t>[GIÁ TRỊ]</a:t>
                    </a:fld>
                    <a:r>
                      <a:rPr lang="en-US"/>
                      <a:t> TOTAL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5775-4CCA-A533-A08C74E6A570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'DATA + BASELINE GRAPH OPTIONS'!$C$5:$F$5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'DATA + BASELINE GRAPH OPTIONS'!$C$9:$F$9</c:f>
              <c:numCache>
                <c:formatCode>0.0</c:formatCode>
                <c:ptCount val="4"/>
                <c:pt idx="0">
                  <c:v>58.9</c:v>
                </c:pt>
                <c:pt idx="1">
                  <c:v>47.6</c:v>
                </c:pt>
                <c:pt idx="2">
                  <c:v>78.400000000000006</c:v>
                </c:pt>
                <c:pt idx="3">
                  <c:v>75.599999999999994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5775-4CCA-A533-A08C74E6A5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18876440"/>
        <c:axId val="-2018894856"/>
      </c:lineChart>
      <c:catAx>
        <c:axId val="-2018876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7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50000"/>
                  </a:schemeClr>
                </a:solidFill>
              </a:defRPr>
            </a:pPr>
            <a:endParaRPr lang="en-US"/>
          </a:p>
        </c:txPr>
        <c:crossAx val="-2018894856"/>
        <c:crosses val="autoZero"/>
        <c:auto val="1"/>
        <c:lblAlgn val="ctr"/>
        <c:lblOffset val="100"/>
        <c:noMultiLvlLbl val="0"/>
      </c:catAx>
      <c:valAx>
        <c:axId val="-2018894856"/>
        <c:scaling>
          <c:orientation val="minMax"/>
          <c:max val="100"/>
        </c:scaling>
        <c:delete val="0"/>
        <c:axPos val="l"/>
        <c:title>
          <c:tx>
            <c:rich>
              <a:bodyPr/>
              <a:lstStyle/>
              <a:p>
                <a:pPr>
                  <a:defRPr>
                    <a:solidFill>
                      <a:schemeClr val="bg1">
                        <a:lumMod val="50000"/>
                      </a:schemeClr>
                    </a:solidFill>
                  </a:defRPr>
                </a:pPr>
                <a:r>
                  <a:rPr lang="en-US" b="0" dirty="0">
                    <a:solidFill>
                      <a:schemeClr val="bg1">
                        <a:lumMod val="50000"/>
                      </a:schemeClr>
                    </a:solidFill>
                  </a:rPr>
                  <a:t>TỈ</a:t>
                </a:r>
                <a:r>
                  <a:rPr lang="en-US" b="0" baseline="0" dirty="0">
                    <a:solidFill>
                      <a:schemeClr val="bg1">
                        <a:lumMod val="50000"/>
                      </a:schemeClr>
                    </a:solidFill>
                  </a:rPr>
                  <a:t> LỆ THAM GIA (%)</a:t>
                </a:r>
                <a:endParaRPr lang="en-US" b="0" dirty="0">
                  <a:solidFill>
                    <a:schemeClr val="bg1">
                      <a:lumMod val="50000"/>
                    </a:schemeClr>
                  </a:solidFill>
                </a:endParaRPr>
              </a:p>
            </c:rich>
          </c:tx>
          <c:layout>
            <c:manualLayout>
              <c:xMode val="edge"/>
              <c:yMode val="edge"/>
              <c:x val="2.5890455553520927E-2"/>
              <c:y val="0.33817100762328889"/>
            </c:manualLayout>
          </c:layout>
          <c:overlay val="0"/>
        </c:title>
        <c:numFmt formatCode="0" sourceLinked="0"/>
        <c:majorTickMark val="out"/>
        <c:minorTickMark val="none"/>
        <c:tickLblPos val="nextTo"/>
        <c:spPr>
          <a:ln>
            <a:solidFill>
              <a:schemeClr val="bg1">
                <a:lumMod val="7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50000"/>
                  </a:schemeClr>
                </a:solidFill>
              </a:defRPr>
            </a:pPr>
            <a:endParaRPr lang="en-US"/>
          </a:p>
        </c:txPr>
        <c:crossAx val="-2018876440"/>
        <c:crosses val="autoZero"/>
        <c:crossBetween val="between"/>
        <c:majorUnit val="10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8100">
      <a:noFill/>
    </a:ln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0.11541</cdr:x>
      <cdr:y>0.1059</cdr:y>
    </cdr:from>
    <cdr:to>
      <cdr:x>0.73751</cdr:x>
      <cdr:y>0.19451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3A65D594-0FB9-8C41-B806-A929A472EE8A}"/>
            </a:ext>
          </a:extLst>
        </cdr:cNvPr>
        <cdr:cNvSpPr txBox="1"/>
      </cdr:nvSpPr>
      <cdr:spPr>
        <a:xfrm xmlns:a="http://schemas.openxmlformats.org/drawingml/2006/main">
          <a:off x="743856" y="444500"/>
          <a:ext cx="4009571" cy="3719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00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9AFDC-7658-4951-B0FF-52DFF2A93C0A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ED99B-9732-49FC-9C16-B56FEB1B10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824" y="1600200"/>
            <a:ext cx="5945188" cy="3048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0825" y="4898572"/>
            <a:ext cx="5945187" cy="1270453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4782971"/>
            <a:ext cx="56546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7923213" y="0"/>
            <a:ext cx="4265612" cy="6858000"/>
            <a:chOff x="7923213" y="0"/>
            <a:chExt cx="4265612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23213" y="0"/>
              <a:ext cx="4265612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923213" y="0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4/16/2021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3412" y="646112"/>
            <a:ext cx="1828801" cy="5522913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646112"/>
            <a:ext cx="7620000" cy="5522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4/16/2021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371012" y="762000"/>
            <a:ext cx="0" cy="533400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4/16/2021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0" y="2237096"/>
            <a:ext cx="8229601" cy="2411103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4876800"/>
            <a:ext cx="8229601" cy="1292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23611" y="0"/>
            <a:ext cx="1065214" cy="6868886"/>
            <a:chOff x="11123611" y="0"/>
            <a:chExt cx="1065214" cy="68688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23611" y="0"/>
              <a:ext cx="1065213" cy="6858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1123612" y="10886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4/16/2021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658936" y="4782971"/>
            <a:ext cx="80168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4800600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2" y="1984248"/>
            <a:ext cx="4800601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4/16/2021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16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4/16/2021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4/16/2021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4/16/2021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4" y="685800"/>
            <a:ext cx="5257799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4/16/2021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025925" y="-50118"/>
            <a:ext cx="6172198" cy="6857999"/>
          </a:xfrm>
          <a:solidFill>
            <a:schemeClr val="bg2"/>
          </a:solidFill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4/16/2021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065213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0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1175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0425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3463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Nhóm 17:</a:t>
            </a:r>
          </a:p>
          <a:p>
            <a:r>
              <a:rPr lang="en-US" sz="2000" dirty="0"/>
              <a:t>18120078 – Ngô Phù Hữu Đại Sơn</a:t>
            </a:r>
          </a:p>
          <a:p>
            <a:r>
              <a:rPr lang="en-US" sz="2000" dirty="0"/>
              <a:t>18120253 – Mai Ngọc Tú</a:t>
            </a:r>
          </a:p>
          <a:p>
            <a:r>
              <a:rPr lang="en-US" sz="2000" dirty="0"/>
              <a:t>18120201 – Nguyễn Bảo Long</a:t>
            </a:r>
          </a:p>
          <a:p>
            <a:r>
              <a:rPr lang="en-US" sz="2000" dirty="0"/>
              <a:t>18120227 – Phạm Văn Minh Phương</a:t>
            </a:r>
          </a:p>
          <a:p>
            <a:r>
              <a:rPr lang="en-US" sz="2000" dirty="0"/>
              <a:t>1712424   – </a:t>
            </a:r>
            <a:r>
              <a:rPr lang="en-US" sz="2000" dirty="0" err="1"/>
              <a:t>Hàn</a:t>
            </a:r>
            <a:r>
              <a:rPr lang="en-US" sz="2000" dirty="0"/>
              <a:t> </a:t>
            </a:r>
            <a:r>
              <a:rPr lang="en-US" sz="2000" dirty="0" err="1"/>
              <a:t>Văn</a:t>
            </a:r>
            <a:r>
              <a:rPr lang="en-US" sz="2000" dirty="0"/>
              <a:t> Gia </a:t>
            </a:r>
            <a:r>
              <a:rPr lang="en-US" sz="2000" dirty="0" err="1"/>
              <a:t>Hiên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01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 các khái niệm trong biểu đồ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1" dirty="0"/>
              <a:t>Credit card</a:t>
            </a:r>
            <a:r>
              <a:rPr lang="en-US" dirty="0"/>
              <a:t>: </a:t>
            </a:r>
            <a:r>
              <a:rPr lang="vi-VN" dirty="0"/>
              <a:t>Hình thức thanh toán cho phép người dùng vay tiền khi thanh</a:t>
            </a:r>
            <a:r>
              <a:rPr lang="en-US" dirty="0"/>
              <a:t> </a:t>
            </a:r>
            <a:r>
              <a:rPr lang="vi-VN" dirty="0"/>
              <a:t>toán. Hạn mức vay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quy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cụ</a:t>
            </a:r>
            <a:r>
              <a:rPr lang="en-US" dirty="0"/>
              <a:t> </a:t>
            </a:r>
            <a:r>
              <a:rPr lang="vi-VN" dirty="0" err="1"/>
              <a:t>thể</a:t>
            </a:r>
            <a:r>
              <a:rPr lang="vi-VN" dirty="0"/>
              <a:t>. </a:t>
            </a:r>
            <a:r>
              <a:rPr lang="vi-VN" dirty="0" err="1"/>
              <a:t>Số</a:t>
            </a:r>
            <a:r>
              <a:rPr lang="vi-VN" dirty="0"/>
              <a:t> tiền </a:t>
            </a:r>
            <a:r>
              <a:rPr lang="vi-VN" dirty="0" err="1"/>
              <a:t>nợ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en-US" dirty="0"/>
              <a:t> </a:t>
            </a:r>
            <a:r>
              <a:rPr lang="vi-VN" dirty="0" err="1"/>
              <a:t>bắt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sinh </a:t>
            </a:r>
            <a:r>
              <a:rPr lang="vi-VN" dirty="0" err="1"/>
              <a:t>lãi</a:t>
            </a:r>
            <a:r>
              <a:rPr lang="vi-VN" dirty="0"/>
              <a:t> sau 45 </a:t>
            </a:r>
            <a:r>
              <a:rPr lang="vi-VN" dirty="0" err="1"/>
              <a:t>ngày</a:t>
            </a:r>
            <a:r>
              <a:rPr lang="vi-VN" dirty="0"/>
              <a:t> </a:t>
            </a:r>
            <a:r>
              <a:rPr lang="vi-VN" dirty="0" err="1"/>
              <a:t>nếu</a:t>
            </a:r>
            <a:r>
              <a:rPr lang="vi-VN" dirty="0"/>
              <a:t> người dùng không thanh toan</a:t>
            </a:r>
            <a:r>
              <a:rPr lang="en-US" dirty="0"/>
              <a:t> </a:t>
            </a:r>
            <a:r>
              <a:rPr lang="vi-VN" dirty="0" err="1"/>
              <a:t>khoản</a:t>
            </a:r>
            <a:r>
              <a:rPr lang="vi-VN" dirty="0"/>
              <a:t> vay </a:t>
            </a:r>
            <a:r>
              <a:rPr lang="vi-VN" dirty="0" err="1"/>
              <a:t>tín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</a:t>
            </a:r>
            <a:endParaRPr lang="en-US" dirty="0"/>
          </a:p>
          <a:p>
            <a:pPr algn="just"/>
            <a:r>
              <a:rPr lang="en-US" b="1" i="1" dirty="0"/>
              <a:t>Home Equity Line Of Credit (HELOC):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khoản</a:t>
            </a:r>
            <a:r>
              <a:rPr lang="vi-VN" dirty="0"/>
              <a:t> vay, trong </a:t>
            </a:r>
            <a:r>
              <a:rPr lang="vi-VN" dirty="0" err="1"/>
              <a:t>đó</a:t>
            </a:r>
            <a:r>
              <a:rPr lang="vi-VN" dirty="0"/>
              <a:t>, </a:t>
            </a:r>
            <a:r>
              <a:rPr lang="vi-VN" dirty="0" err="1"/>
              <a:t>chủ</a:t>
            </a:r>
            <a:r>
              <a:rPr lang="vi-VN" dirty="0"/>
              <a:t> </a:t>
            </a:r>
            <a:r>
              <a:rPr lang="vi-VN" dirty="0" err="1"/>
              <a:t>nợ</a:t>
            </a:r>
            <a:r>
              <a:rPr lang="vi-VN" dirty="0"/>
              <a:t> (ngân </a:t>
            </a:r>
            <a:r>
              <a:rPr lang="vi-VN" dirty="0" err="1"/>
              <a:t>hàng</a:t>
            </a:r>
            <a:r>
              <a:rPr lang="vi-VN" dirty="0"/>
              <a:t>) </a:t>
            </a:r>
            <a:r>
              <a:rPr lang="vi-VN" dirty="0" err="1"/>
              <a:t>đồng</a:t>
            </a:r>
            <a:r>
              <a:rPr lang="vi-VN" dirty="0"/>
              <a:t> ý cho người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chủ</a:t>
            </a:r>
            <a:r>
              <a:rPr lang="vi-VN" dirty="0"/>
              <a:t> căn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vay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khoản</a:t>
            </a:r>
            <a:r>
              <a:rPr lang="vi-VN" dirty="0"/>
              <a:t> tiền </a:t>
            </a:r>
            <a:r>
              <a:rPr lang="vi-VN" dirty="0" err="1"/>
              <a:t>tối</a:t>
            </a:r>
            <a:r>
              <a:rPr lang="vi-VN" dirty="0"/>
              <a:t> đa, trong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khoản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thỏa</a:t>
            </a:r>
            <a:r>
              <a:rPr lang="vi-VN" dirty="0"/>
              <a:t> </a:t>
            </a:r>
            <a:r>
              <a:rPr lang="vi-VN" dirty="0" err="1"/>
              <a:t>thuận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hai bên (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15 năm), trong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chấp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vốn</a:t>
            </a:r>
            <a:r>
              <a:rPr lang="vi-VN" dirty="0"/>
              <a:t> </a:t>
            </a:r>
            <a:r>
              <a:rPr lang="vi-VN" dirty="0" err="1"/>
              <a:t>chủ</a:t>
            </a:r>
            <a:r>
              <a:rPr lang="vi-VN" dirty="0"/>
              <a:t>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hữu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người vay trong căn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họ</a:t>
            </a:r>
            <a:r>
              <a:rPr lang="vi-V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60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 các khái niệm trong biểu đồ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1" dirty="0"/>
              <a:t>Fixed-Term Loan: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hiểu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khoản</a:t>
            </a:r>
            <a:r>
              <a:rPr lang="vi-VN" dirty="0"/>
              <a:t> vay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lãi</a:t>
            </a:r>
            <a:r>
              <a:rPr lang="vi-VN" dirty="0"/>
              <a:t> </a:t>
            </a:r>
            <a:r>
              <a:rPr lang="vi-VN" dirty="0" err="1"/>
              <a:t>suất</a:t>
            </a:r>
            <a:r>
              <a:rPr lang="vi-VN" dirty="0"/>
              <a:t> </a:t>
            </a:r>
            <a:r>
              <a:rPr lang="vi-VN" dirty="0" err="1"/>
              <a:t>cố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. Trong </a:t>
            </a:r>
            <a:r>
              <a:rPr lang="vi-VN" dirty="0" err="1"/>
              <a:t>toàn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</a:t>
            </a:r>
            <a:r>
              <a:rPr lang="vi-VN" dirty="0" err="1"/>
              <a:t>hạn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khoản</a:t>
            </a:r>
            <a:r>
              <a:rPr lang="vi-VN" dirty="0"/>
              <a:t> vay, </a:t>
            </a:r>
            <a:r>
              <a:rPr lang="vi-VN" dirty="0" err="1"/>
              <a:t>lãi</a:t>
            </a:r>
            <a:r>
              <a:rPr lang="vi-VN" dirty="0"/>
              <a:t> </a:t>
            </a:r>
            <a:r>
              <a:rPr lang="vi-VN" dirty="0" err="1"/>
              <a:t>suất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giữ</a:t>
            </a:r>
            <a:r>
              <a:rPr lang="vi-VN" dirty="0"/>
              <a:t> </a:t>
            </a:r>
            <a:r>
              <a:rPr lang="vi-VN" dirty="0" err="1"/>
              <a:t>cố</a:t>
            </a:r>
            <a:r>
              <a:rPr lang="en-US" dirty="0"/>
              <a:t> </a:t>
            </a:r>
            <a:r>
              <a:rPr lang="vi-VN" dirty="0" err="1"/>
              <a:t>định</a:t>
            </a:r>
            <a:endParaRPr lang="en-US" dirty="0"/>
          </a:p>
          <a:p>
            <a:pPr algn="just"/>
            <a:r>
              <a:rPr lang="en-US" b="1" i="1" dirty="0"/>
              <a:t>Total: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lệ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các dịch vụ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  <a:p>
            <a:pPr algn="just"/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Những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biểu đồ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sau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biểu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diễn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tỉ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lệ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tham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gia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vào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các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hình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thức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tín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dụng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thanh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toán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tự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động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đã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nêu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của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các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tài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khoản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trong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một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ngân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hàng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24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Biểu đồ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lệ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“Credit Card”</a:t>
            </a: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A0D827D8-7487-4C24-B078-844B935D3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265188"/>
              </p:ext>
            </p:extLst>
          </p:nvPr>
        </p:nvGraphicFramePr>
        <p:xfrm>
          <a:off x="1522413" y="1981201"/>
          <a:ext cx="9829799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8415486B-2EB6-44DD-83A4-4E5487A216DC}"/>
              </a:ext>
            </a:extLst>
          </p:cNvPr>
          <p:cNvSpPr txBox="1"/>
          <p:nvPr/>
        </p:nvSpPr>
        <p:spPr>
          <a:xfrm>
            <a:off x="1522413" y="5791201"/>
            <a:ext cx="982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Nhận</a:t>
            </a:r>
            <a:r>
              <a:rPr lang="en-US" i="1" dirty="0"/>
              <a:t> </a:t>
            </a:r>
            <a:r>
              <a:rPr lang="en-US" i="1" dirty="0" err="1"/>
              <a:t>xét</a:t>
            </a:r>
            <a:r>
              <a:rPr lang="en-US" i="1" dirty="0"/>
              <a:t>:</a:t>
            </a:r>
            <a:r>
              <a:rPr lang="en-US" dirty="0"/>
              <a:t> Tỉ lệ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vi-VN" dirty="0" err="1"/>
              <a:t>dịch</a:t>
            </a:r>
            <a:r>
              <a:rPr lang="en-US" dirty="0"/>
              <a:t> vụ Credit Card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nhẹ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4 </a:t>
            </a:r>
            <a:r>
              <a:rPr lang="en-US" dirty="0" err="1"/>
              <a:t>năm</a:t>
            </a:r>
            <a:r>
              <a:rPr lang="en-US" dirty="0"/>
              <a:t> (5%)</a:t>
            </a:r>
          </a:p>
        </p:txBody>
      </p:sp>
    </p:spTree>
    <p:extLst>
      <p:ext uri="{BB962C8B-B14F-4D97-AF65-F5344CB8AC3E}">
        <p14:creationId xmlns:p14="http://schemas.microsoft.com/office/powerpoint/2010/main" val="219390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Biểu đồ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lệ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“Home Equity Line of Credit (HELOC)”</a:t>
            </a: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A0D827D8-7487-4C24-B078-844B935D3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906051"/>
              </p:ext>
            </p:extLst>
          </p:nvPr>
        </p:nvGraphicFramePr>
        <p:xfrm>
          <a:off x="1522413" y="1981200"/>
          <a:ext cx="9829799" cy="3809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4F46695-9846-468B-A6F5-ECAD502A48D8}"/>
              </a:ext>
            </a:extLst>
          </p:cNvPr>
          <p:cNvSpPr txBox="1"/>
          <p:nvPr/>
        </p:nvSpPr>
        <p:spPr>
          <a:xfrm>
            <a:off x="1522413" y="5794827"/>
            <a:ext cx="9829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 err="1"/>
              <a:t>Nhận</a:t>
            </a:r>
            <a:r>
              <a:rPr lang="en-US" i="1" dirty="0"/>
              <a:t> </a:t>
            </a:r>
            <a:r>
              <a:rPr lang="en-US" i="1" dirty="0" err="1"/>
              <a:t>xét</a:t>
            </a:r>
            <a:r>
              <a:rPr lang="en-US" i="1" dirty="0"/>
              <a:t>: </a:t>
            </a:r>
            <a:r>
              <a:rPr lang="en-US" dirty="0"/>
              <a:t>Tỉ lệ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vi-VN" dirty="0" err="1"/>
              <a:t>dịch</a:t>
            </a:r>
            <a:r>
              <a:rPr lang="en-US" dirty="0"/>
              <a:t> vụ HELOC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.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ở </a:t>
            </a:r>
            <a:r>
              <a:rPr lang="en-US" dirty="0" err="1"/>
              <a:t>năm</a:t>
            </a:r>
            <a:r>
              <a:rPr lang="en-US" dirty="0"/>
              <a:t> 2018 (34.8%)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ở </a:t>
            </a:r>
            <a:r>
              <a:rPr lang="en-US" dirty="0" err="1"/>
              <a:t>năm</a:t>
            </a:r>
            <a:r>
              <a:rPr lang="en-US" dirty="0"/>
              <a:t> 2017 (7.1%). 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2016 – 2019 </a:t>
            </a:r>
            <a:r>
              <a:rPr lang="en-US" dirty="0" err="1"/>
              <a:t>là</a:t>
            </a:r>
            <a:r>
              <a:rPr lang="en-US" dirty="0"/>
              <a:t> 59.4%.</a:t>
            </a:r>
          </a:p>
        </p:txBody>
      </p:sp>
    </p:spTree>
    <p:extLst>
      <p:ext uri="{BB962C8B-B14F-4D97-AF65-F5344CB8AC3E}">
        <p14:creationId xmlns:p14="http://schemas.microsoft.com/office/powerpoint/2010/main" val="337288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Biểu đồ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lệ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“Fixed-Term Loan”</a:t>
            </a: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A0D827D8-7487-4C24-B078-844B935D3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157247"/>
              </p:ext>
            </p:extLst>
          </p:nvPr>
        </p:nvGraphicFramePr>
        <p:xfrm>
          <a:off x="1522413" y="1981200"/>
          <a:ext cx="9829799" cy="3809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4F46695-9846-468B-A6F5-ECAD502A48D8}"/>
              </a:ext>
            </a:extLst>
          </p:cNvPr>
          <p:cNvSpPr txBox="1"/>
          <p:nvPr/>
        </p:nvSpPr>
        <p:spPr>
          <a:xfrm>
            <a:off x="1522413" y="5794827"/>
            <a:ext cx="9829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 err="1"/>
              <a:t>Nhận</a:t>
            </a:r>
            <a:r>
              <a:rPr lang="en-US" i="1" dirty="0"/>
              <a:t> </a:t>
            </a:r>
            <a:r>
              <a:rPr lang="en-US" i="1" dirty="0" err="1"/>
              <a:t>xét</a:t>
            </a:r>
            <a:r>
              <a:rPr lang="en-US" i="1" dirty="0"/>
              <a:t>: </a:t>
            </a:r>
            <a:r>
              <a:rPr lang="en-US" dirty="0"/>
              <a:t>Tỉ lệ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vi-VN" dirty="0" err="1"/>
              <a:t>dịch</a:t>
            </a:r>
            <a:r>
              <a:rPr lang="en-US" dirty="0"/>
              <a:t> vụ Fixed-Term Loan </a:t>
            </a:r>
            <a:r>
              <a:rPr lang="en-US" dirty="0" err="1"/>
              <a:t>có</a:t>
            </a:r>
            <a:r>
              <a:rPr lang="en-US" dirty="0"/>
              <a:t> xu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. 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(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6%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2019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2016)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2018 (61.9%)</a:t>
            </a:r>
          </a:p>
        </p:txBody>
      </p:sp>
    </p:spTree>
    <p:extLst>
      <p:ext uri="{BB962C8B-B14F-4D97-AF65-F5344CB8AC3E}">
        <p14:creationId xmlns:p14="http://schemas.microsoft.com/office/powerpoint/2010/main" val="381402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Biểu đồ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lệ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dịch vụ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A0D827D8-7487-4C24-B078-844B935D3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188638"/>
              </p:ext>
            </p:extLst>
          </p:nvPr>
        </p:nvGraphicFramePr>
        <p:xfrm>
          <a:off x="1522413" y="1981200"/>
          <a:ext cx="9829799" cy="3809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4F46695-9846-468B-A6F5-ECAD502A48D8}"/>
              </a:ext>
            </a:extLst>
          </p:cNvPr>
          <p:cNvSpPr txBox="1"/>
          <p:nvPr/>
        </p:nvSpPr>
        <p:spPr>
          <a:xfrm>
            <a:off x="1522413" y="5794827"/>
            <a:ext cx="9829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 err="1"/>
              <a:t>Nhận</a:t>
            </a:r>
            <a:r>
              <a:rPr lang="en-US" i="1" dirty="0"/>
              <a:t> </a:t>
            </a:r>
            <a:r>
              <a:rPr lang="en-US" i="1" dirty="0" err="1"/>
              <a:t>xét</a:t>
            </a:r>
            <a:r>
              <a:rPr lang="en-US" i="1" dirty="0"/>
              <a:t>: </a:t>
            </a:r>
            <a:r>
              <a:rPr lang="en-US" dirty="0"/>
              <a:t>Tỉ lệ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vi-VN" dirty="0" err="1"/>
              <a:t>dịch</a:t>
            </a:r>
            <a:r>
              <a:rPr lang="en-US" dirty="0"/>
              <a:t> vụ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xu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nhẹ</a:t>
            </a:r>
            <a:r>
              <a:rPr lang="en-US" dirty="0"/>
              <a:t> ở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.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nhẹ</a:t>
            </a:r>
            <a:r>
              <a:rPr lang="en-US" dirty="0"/>
              <a:t> ở 2017 </a:t>
            </a:r>
            <a:r>
              <a:rPr lang="en-US" dirty="0" err="1"/>
              <a:t>về</a:t>
            </a:r>
            <a:r>
              <a:rPr lang="en-US" dirty="0"/>
              <a:t> 47.6% 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2018 </a:t>
            </a:r>
            <a:r>
              <a:rPr lang="en-US" dirty="0" err="1"/>
              <a:t>lên</a:t>
            </a:r>
            <a:r>
              <a:rPr lang="en-US" dirty="0"/>
              <a:t> 78.4%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nhẹ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2019 </a:t>
            </a:r>
            <a:r>
              <a:rPr lang="en-US" dirty="0" err="1"/>
              <a:t>về</a:t>
            </a:r>
            <a:r>
              <a:rPr lang="en-US" dirty="0"/>
              <a:t> 75.6%.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2016 - 2019 </a:t>
            </a:r>
            <a:r>
              <a:rPr lang="en-US" dirty="0" err="1"/>
              <a:t>là</a:t>
            </a:r>
            <a:r>
              <a:rPr lang="en-US" dirty="0"/>
              <a:t> 16.7%.</a:t>
            </a:r>
          </a:p>
        </p:txBody>
      </p:sp>
    </p:spTree>
    <p:extLst>
      <p:ext uri="{BB962C8B-B14F-4D97-AF65-F5344CB8AC3E}">
        <p14:creationId xmlns:p14="http://schemas.microsoft.com/office/powerpoint/2010/main" val="195674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Biểu đồ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lệ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dịch vụ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ED8BFF1-6A96-5F4B-BC88-C5A2FCA44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420862"/>
              </p:ext>
            </p:extLst>
          </p:nvPr>
        </p:nvGraphicFramePr>
        <p:xfrm>
          <a:off x="1522413" y="1981200"/>
          <a:ext cx="9829799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931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Tỉ lệ người dùng dịch vụ Credit Card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tỏ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dùng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vay</a:t>
            </a:r>
            <a:r>
              <a:rPr lang="en-US" dirty="0"/>
              <a:t> </a:t>
            </a:r>
            <a:r>
              <a:rPr lang="en-US" dirty="0" err="1"/>
              <a:t>vốn</a:t>
            </a:r>
            <a:endParaRPr lang="en-US" dirty="0"/>
          </a:p>
          <a:p>
            <a:pPr algn="just"/>
            <a:r>
              <a:rPr lang="en-US" dirty="0"/>
              <a:t>Tỉ lệ người dùng dịch vụ Fixed-Term Loan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Tỉ lệ người dùng dịch vụ HELOC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.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,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dịch vụ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dịch vụ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Tỉ lệ người dùng dịch vụ </a:t>
            </a:r>
            <a:r>
              <a:rPr lang="en-US" b="1" dirty="0" err="1"/>
              <a:t>tín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nói</a:t>
            </a:r>
            <a:r>
              <a:rPr lang="en-US" b="1" dirty="0"/>
              <a:t> </a:t>
            </a:r>
            <a:r>
              <a:rPr lang="en-US" b="1" dirty="0" err="1"/>
              <a:t>chung</a:t>
            </a:r>
            <a:r>
              <a:rPr lang="en-US" b="1" dirty="0"/>
              <a:t> </a:t>
            </a:r>
            <a:r>
              <a:rPr lang="en-US" b="1" dirty="0" err="1"/>
              <a:t>tăng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 </a:t>
            </a:r>
            <a:r>
              <a:rPr lang="en-US" b="1" dirty="0" err="1"/>
              <a:t>năm</a:t>
            </a:r>
            <a:r>
              <a:rPr lang="en-US" b="1" dirty="0"/>
              <a:t> 2018 do </a:t>
            </a:r>
            <a:r>
              <a:rPr lang="en-US" b="1" dirty="0" err="1"/>
              <a:t>sự</a:t>
            </a:r>
            <a:r>
              <a:rPr lang="en-US" b="1" dirty="0"/>
              <a:t> </a:t>
            </a:r>
            <a:r>
              <a:rPr lang="en-US" b="1" dirty="0" err="1"/>
              <a:t>bùng</a:t>
            </a:r>
            <a:r>
              <a:rPr lang="en-US" b="1" dirty="0"/>
              <a:t> </a:t>
            </a:r>
            <a:r>
              <a:rPr lang="en-US" b="1" dirty="0" err="1"/>
              <a:t>nổ</a:t>
            </a:r>
            <a:r>
              <a:rPr lang="en-US" b="1" dirty="0"/>
              <a:t> </a:t>
            </a:r>
            <a:r>
              <a:rPr lang="en-US" b="1" dirty="0" err="1"/>
              <a:t>lượng</a:t>
            </a:r>
            <a:r>
              <a:rPr lang="en-US" b="1" dirty="0"/>
              <a:t> người dùng dịch vụ HELOC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80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Currency Symbols 16x9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rrency symbols presentation (widescreen).potx" id="{0BEEB329-2C4D-4D02-9858-CA91ACE92AB1}" vid="{944DA297-E844-470D-A85C-00068074ACC2}"/>
    </a:ext>
  </a:extLst>
</a:theme>
</file>

<file path=ppt/theme/theme2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Currency symbols presentation (widescreen)</Template>
  <TotalTime>140</TotalTime>
  <Words>712</Words>
  <Application>Microsoft Office PowerPoint</Application>
  <PresentationFormat>Tùy chỉnh</PresentationFormat>
  <Paragraphs>50</Paragraphs>
  <Slides>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3" baseType="lpstr">
      <vt:lpstr>Arial</vt:lpstr>
      <vt:lpstr>Cambria</vt:lpstr>
      <vt:lpstr>Times New Roman</vt:lpstr>
      <vt:lpstr>Currency Symbols 16x9</vt:lpstr>
      <vt:lpstr>DATA VISUALIZATION</vt:lpstr>
      <vt:lpstr>Giới thiệu các khái niệm trong biểu đồ</vt:lpstr>
      <vt:lpstr>Giới thiệu các khái niệm trong biểu đồ</vt:lpstr>
      <vt:lpstr>Biểu đồ cho tỉ lệ tham gia “Credit Card”</vt:lpstr>
      <vt:lpstr>Biểu đồ cho tỉ lệ tham gia “Home Equity Line of Credit (HELOC)”</vt:lpstr>
      <vt:lpstr>Biểu đồ cho tỉ lệ tham gia “Fixed-Term Loan”</vt:lpstr>
      <vt:lpstr>Biểu đồ cho tỉ lệ tham gia dịch vụ tín dụng nói chung</vt:lpstr>
      <vt:lpstr>Biểu đồ cho tỉ lệ tham gia dịch vụ tín dụng nói chung</vt:lpstr>
      <vt:lpstr>Nhận xét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</dc:title>
  <dc:creator>PHẠM VĂN MINH PHƯƠNG</dc:creator>
  <cp:lastModifiedBy>Ngoc Tu</cp:lastModifiedBy>
  <cp:revision>18</cp:revision>
  <dcterms:created xsi:type="dcterms:W3CDTF">2021-04-13T16:12:03Z</dcterms:created>
  <dcterms:modified xsi:type="dcterms:W3CDTF">2021-04-16T09:55:36Z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