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handoutMasterIdLst>
    <p:handoutMasterId r:id="rId22"/>
  </p:handoutMasterIdLst>
  <p:sldIdLst>
    <p:sldId id="286" r:id="rId2"/>
    <p:sldId id="261" r:id="rId3"/>
    <p:sldId id="292" r:id="rId4"/>
    <p:sldId id="257" r:id="rId5"/>
    <p:sldId id="258" r:id="rId6"/>
    <p:sldId id="259" r:id="rId7"/>
    <p:sldId id="260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35DF7B-7F2A-4314-B090-FEB2B4EE6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FAF6A-6623-4907-B48D-961CE03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4C10B-2410-449E-8006-7F3DBF188D8B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22A41-4497-4D1D-A408-E6ADD84A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E41DE-6BB4-4477-A6EC-4C6A1F393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70C69-94AF-4C63-B662-46F8C70D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7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6287B6B-E8AC-42D5-9436-5DC33A8F62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73500-AABC-4F49-AA25-465F6E323F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1346" y="0"/>
            <a:ext cx="3952654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B4B89-71C2-4C00-9648-2E5992C8B9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197" y="1280359"/>
            <a:ext cx="4810454" cy="706311"/>
          </a:xfrm>
        </p:spPr>
        <p:txBody>
          <a:bodyPr wrap="square" tIns="144000" bIns="144000">
            <a:spAutoFit/>
          </a:bodyPr>
          <a:lstStyle>
            <a:lvl1pPr algn="l">
              <a:defRPr sz="3000"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E0786-3853-40F3-A074-2036F17F961D}"/>
              </a:ext>
            </a:extLst>
          </p:cNvPr>
          <p:cNvSpPr/>
          <p:nvPr userDrawn="1"/>
        </p:nvSpPr>
        <p:spPr>
          <a:xfrm>
            <a:off x="0" y="6606563"/>
            <a:ext cx="869212" cy="25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70A06-824F-40E9-9CF6-F5DD85343CD4}"/>
              </a:ext>
            </a:extLst>
          </p:cNvPr>
          <p:cNvSpPr txBox="1"/>
          <p:nvPr userDrawn="1"/>
        </p:nvSpPr>
        <p:spPr>
          <a:xfrm>
            <a:off x="126108" y="6614594"/>
            <a:ext cx="6169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/>
                </a:solidFill>
                <a:latin typeface="+mj-lt"/>
              </a:rPr>
              <a:t>Xugan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3CBE2E-FD95-4AC3-B955-B3B757170F59}"/>
              </a:ext>
            </a:extLst>
          </p:cNvPr>
          <p:cNvSpPr/>
          <p:nvPr userDrawn="1"/>
        </p:nvSpPr>
        <p:spPr>
          <a:xfrm rot="10800000">
            <a:off x="4284803" y="0"/>
            <a:ext cx="574396" cy="255172"/>
          </a:xfrm>
          <a:custGeom>
            <a:avLst/>
            <a:gdLst>
              <a:gd name="connsiteX0" fmla="*/ 1687349 w 3374698"/>
              <a:gd name="connsiteY0" fmla="*/ 0 h 1499190"/>
              <a:gd name="connsiteX1" fmla="*/ 2019243 w 3374698"/>
              <a:gd name="connsiteY1" fmla="*/ 137475 h 1499190"/>
              <a:gd name="connsiteX2" fmla="*/ 3346778 w 3374698"/>
              <a:gd name="connsiteY2" fmla="*/ 1465009 h 1499190"/>
              <a:gd name="connsiteX3" fmla="*/ 3374698 w 3374698"/>
              <a:gd name="connsiteY3" fmla="*/ 1499190 h 1499190"/>
              <a:gd name="connsiteX4" fmla="*/ 0 w 3374698"/>
              <a:gd name="connsiteY4" fmla="*/ 1499190 h 1499190"/>
              <a:gd name="connsiteX5" fmla="*/ 27920 w 3374698"/>
              <a:gd name="connsiteY5" fmla="*/ 1465009 h 1499190"/>
              <a:gd name="connsiteX6" fmla="*/ 1355454 w 3374698"/>
              <a:gd name="connsiteY6" fmla="*/ 137475 h 1499190"/>
              <a:gd name="connsiteX7" fmla="*/ 1687349 w 3374698"/>
              <a:gd name="connsiteY7" fmla="*/ 0 h 14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4698" h="1499190">
                <a:moveTo>
                  <a:pt x="1687349" y="0"/>
                </a:moveTo>
                <a:cubicBezTo>
                  <a:pt x="1807471" y="0"/>
                  <a:pt x="1927593" y="45825"/>
                  <a:pt x="2019243" y="137475"/>
                </a:cubicBezTo>
                <a:lnTo>
                  <a:pt x="3346778" y="1465009"/>
                </a:lnTo>
                <a:lnTo>
                  <a:pt x="3374698" y="1499190"/>
                </a:lnTo>
                <a:lnTo>
                  <a:pt x="0" y="1499190"/>
                </a:lnTo>
                <a:lnTo>
                  <a:pt x="27920" y="1465009"/>
                </a:lnTo>
                <a:lnTo>
                  <a:pt x="1355454" y="137475"/>
                </a:lnTo>
                <a:cubicBezTo>
                  <a:pt x="1447105" y="45825"/>
                  <a:pt x="1567227" y="0"/>
                  <a:pt x="1687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786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03368A19-663F-4350-8148-8555CAADD5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153297" cy="6858000"/>
          </a:xfrm>
          <a:custGeom>
            <a:avLst/>
            <a:gdLst>
              <a:gd name="connsiteX0" fmla="*/ 0 w 5595750"/>
              <a:gd name="connsiteY0" fmla="*/ 0 h 6858000"/>
              <a:gd name="connsiteX1" fmla="*/ 1424703 w 5595750"/>
              <a:gd name="connsiteY1" fmla="*/ 0 h 6858000"/>
              <a:gd name="connsiteX2" fmla="*/ 2679710 w 5595750"/>
              <a:gd name="connsiteY2" fmla="*/ 0 h 6858000"/>
              <a:gd name="connsiteX3" fmla="*/ 3498990 w 5595750"/>
              <a:gd name="connsiteY3" fmla="*/ 0 h 6858000"/>
              <a:gd name="connsiteX4" fmla="*/ 5276638 w 5595750"/>
              <a:gd name="connsiteY4" fmla="*/ 2392238 h 6858000"/>
              <a:gd name="connsiteX5" fmla="*/ 5276638 w 5595750"/>
              <a:gd name="connsiteY5" fmla="*/ 4465759 h 6858000"/>
              <a:gd name="connsiteX6" fmla="*/ 3498989 w 5595750"/>
              <a:gd name="connsiteY6" fmla="*/ 6858000 h 6858000"/>
              <a:gd name="connsiteX7" fmla="*/ 2679710 w 5595750"/>
              <a:gd name="connsiteY7" fmla="*/ 6858000 h 6858000"/>
              <a:gd name="connsiteX8" fmla="*/ 1424703 w 5595750"/>
              <a:gd name="connsiteY8" fmla="*/ 6858000 h 6858000"/>
              <a:gd name="connsiteX9" fmla="*/ 0 w 559575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95750" h="6858000">
                <a:moveTo>
                  <a:pt x="0" y="0"/>
                </a:moveTo>
                <a:lnTo>
                  <a:pt x="1424703" y="0"/>
                </a:lnTo>
                <a:lnTo>
                  <a:pt x="2679710" y="0"/>
                </a:lnTo>
                <a:lnTo>
                  <a:pt x="3498990" y="0"/>
                </a:lnTo>
                <a:lnTo>
                  <a:pt x="5276638" y="2392238"/>
                </a:lnTo>
                <a:cubicBezTo>
                  <a:pt x="5702121" y="2964828"/>
                  <a:pt x="5702121" y="3893174"/>
                  <a:pt x="5276638" y="4465759"/>
                </a:cubicBezTo>
                <a:lnTo>
                  <a:pt x="3498989" y="6858000"/>
                </a:lnTo>
                <a:lnTo>
                  <a:pt x="2679710" y="6858000"/>
                </a:lnTo>
                <a:lnTo>
                  <a:pt x="1424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3F6E8-9523-4B89-8EDB-2DC5B3F27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000" y="1701222"/>
            <a:ext cx="2579064" cy="2063999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805F6E-ABF5-4E27-95E6-DA350344C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0000" y="3889707"/>
            <a:ext cx="2579064" cy="2063999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2FA2AFA-1AF2-4D6E-9DF9-30EF98C40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22967" y="1701221"/>
            <a:ext cx="5381033" cy="4252484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B4B89-71C2-4C00-9648-2E5992C8B9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6773" y="667570"/>
            <a:ext cx="4810454" cy="706311"/>
          </a:xfrm>
        </p:spPr>
        <p:txBody>
          <a:bodyPr wrap="square" tIns="144000" bIns="144000">
            <a:spAutoFit/>
          </a:bodyPr>
          <a:lstStyle>
            <a:lvl1pPr algn="ctr">
              <a:defRPr sz="3000"/>
            </a:lvl1pPr>
          </a:lstStyle>
          <a:p>
            <a:r>
              <a:rPr lang="en-US"/>
              <a:t>Add Your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2F380-F4B4-46CA-933F-2A0B4C0E9840}"/>
              </a:ext>
            </a:extLst>
          </p:cNvPr>
          <p:cNvSpPr/>
          <p:nvPr userDrawn="1"/>
        </p:nvSpPr>
        <p:spPr>
          <a:xfrm>
            <a:off x="0" y="6606563"/>
            <a:ext cx="869212" cy="25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20EA1-C4AA-46B7-8467-356B08ECFF95}"/>
              </a:ext>
            </a:extLst>
          </p:cNvPr>
          <p:cNvSpPr txBox="1"/>
          <p:nvPr userDrawn="1"/>
        </p:nvSpPr>
        <p:spPr>
          <a:xfrm>
            <a:off x="126108" y="6614594"/>
            <a:ext cx="6169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2"/>
                </a:solidFill>
                <a:latin typeface="+mj-lt"/>
              </a:rPr>
              <a:t>Xugan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0DF28-E8E7-4AB8-9114-12C71604BA5E}"/>
              </a:ext>
            </a:extLst>
          </p:cNvPr>
          <p:cNvSpPr/>
          <p:nvPr userDrawn="1"/>
        </p:nvSpPr>
        <p:spPr>
          <a:xfrm rot="10800000">
            <a:off x="4284803" y="0"/>
            <a:ext cx="574396" cy="255172"/>
          </a:xfrm>
          <a:custGeom>
            <a:avLst/>
            <a:gdLst>
              <a:gd name="connsiteX0" fmla="*/ 1687349 w 3374698"/>
              <a:gd name="connsiteY0" fmla="*/ 0 h 1499190"/>
              <a:gd name="connsiteX1" fmla="*/ 2019243 w 3374698"/>
              <a:gd name="connsiteY1" fmla="*/ 137475 h 1499190"/>
              <a:gd name="connsiteX2" fmla="*/ 3346778 w 3374698"/>
              <a:gd name="connsiteY2" fmla="*/ 1465009 h 1499190"/>
              <a:gd name="connsiteX3" fmla="*/ 3374698 w 3374698"/>
              <a:gd name="connsiteY3" fmla="*/ 1499190 h 1499190"/>
              <a:gd name="connsiteX4" fmla="*/ 0 w 3374698"/>
              <a:gd name="connsiteY4" fmla="*/ 1499190 h 1499190"/>
              <a:gd name="connsiteX5" fmla="*/ 27920 w 3374698"/>
              <a:gd name="connsiteY5" fmla="*/ 1465009 h 1499190"/>
              <a:gd name="connsiteX6" fmla="*/ 1355454 w 3374698"/>
              <a:gd name="connsiteY6" fmla="*/ 137475 h 1499190"/>
              <a:gd name="connsiteX7" fmla="*/ 1687349 w 3374698"/>
              <a:gd name="connsiteY7" fmla="*/ 0 h 14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4698" h="1499190">
                <a:moveTo>
                  <a:pt x="1687349" y="0"/>
                </a:moveTo>
                <a:cubicBezTo>
                  <a:pt x="1807471" y="0"/>
                  <a:pt x="1927593" y="45825"/>
                  <a:pt x="2019243" y="137475"/>
                </a:cubicBezTo>
                <a:lnTo>
                  <a:pt x="3346778" y="1465009"/>
                </a:lnTo>
                <a:lnTo>
                  <a:pt x="3374698" y="1499190"/>
                </a:lnTo>
                <a:lnTo>
                  <a:pt x="0" y="1499190"/>
                </a:lnTo>
                <a:lnTo>
                  <a:pt x="27920" y="1465009"/>
                </a:lnTo>
                <a:lnTo>
                  <a:pt x="1355454" y="137475"/>
                </a:lnTo>
                <a:cubicBezTo>
                  <a:pt x="1447105" y="45825"/>
                  <a:pt x="1567227" y="0"/>
                  <a:pt x="1687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66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5A64911-9D1D-4B7B-A99C-CC3D2183B9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B45E23-73A7-4846-9284-65D23ADB9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6773" y="667570"/>
            <a:ext cx="4810454" cy="706311"/>
          </a:xfrm>
        </p:spPr>
        <p:txBody>
          <a:bodyPr wrap="square" tIns="144000" bIns="144000">
            <a:spAutoFit/>
          </a:bodyPr>
          <a:lstStyle>
            <a:lvl1pPr algn="ctr">
              <a:defRPr sz="3000"/>
            </a:lvl1pPr>
          </a:lstStyle>
          <a:p>
            <a:r>
              <a:rPr lang="en-US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501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3C26-8DDF-4C17-8B57-DFC97F881DC8}" type="datetimeFigureOut">
              <a:rPr lang="en-US" smtClean="0"/>
              <a:t>07/17/2021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5CBA-3CF8-4F0D-B3A2-E3B5CB817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700" r:id="rId15"/>
    <p:sldLayoutId id="214748365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A4CDA4-7712-402C-99E1-612817EB54D8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F2E59-B028-4F2F-95D7-BC1039942801}"/>
              </a:ext>
            </a:extLst>
          </p:cNvPr>
          <p:cNvSpPr txBox="1"/>
          <p:nvPr/>
        </p:nvSpPr>
        <p:spPr>
          <a:xfrm>
            <a:off x="5211808" y="2528966"/>
            <a:ext cx="365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>
                <a:solidFill>
                  <a:schemeClr val="bg2"/>
                </a:solidFill>
                <a:latin typeface="+mj-lt"/>
              </a:rPr>
              <a:t>Final </a:t>
            </a:r>
            <a:r>
              <a:rPr lang="en-US" sz="6000" dirty="0" err="1">
                <a:solidFill>
                  <a:schemeClr val="bg2"/>
                </a:solidFill>
                <a:latin typeface="+mj-lt"/>
              </a:rPr>
              <a:t>Proj</a:t>
            </a:r>
            <a:endParaRPr lang="en-US" sz="60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CA2C5-5819-4528-B89E-3D98D6D4F3B1}"/>
              </a:ext>
            </a:extLst>
          </p:cNvPr>
          <p:cNvSpPr txBox="1"/>
          <p:nvPr/>
        </p:nvSpPr>
        <p:spPr>
          <a:xfrm>
            <a:off x="5270318" y="3544629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SO SÁNH TÀI CHÍNH 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CỦA HAI CÔNG TY 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VINAMILK VÀ HANOIMILK</a:t>
            </a:r>
          </a:p>
        </p:txBody>
      </p:sp>
      <p:pic>
        <p:nvPicPr>
          <p:cNvPr id="5" name="Picture Placeholder 4" descr="A glass of milk on a table&#10;&#10;Description automatically generated with medium confidence">
            <a:extLst>
              <a:ext uri="{FF2B5EF4-FFF2-40B4-BE49-F238E27FC236}">
                <a16:creationId xmlns:a16="http://schemas.microsoft.com/office/drawing/2014/main" id="{28201402-E892-4DDF-8947-56C600077F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r="30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8802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Lợi Nhuận Line">
            <a:extLst>
              <a:ext uri="{FF2B5EF4-FFF2-40B4-BE49-F238E27FC236}">
                <a16:creationId xmlns:a16="http://schemas.microsoft.com/office/drawing/2014/main" id="{E142B94A-5884-4AD5-983D-8D6327F6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0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arketing">
            <a:extLst>
              <a:ext uri="{FF2B5EF4-FFF2-40B4-BE49-F238E27FC236}">
                <a16:creationId xmlns:a16="http://schemas.microsoft.com/office/drawing/2014/main" id="{EA4915D4-B612-4987-A1A7-87984D8B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2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arketing vs Doanh Thu ">
            <a:extLst>
              <a:ext uri="{FF2B5EF4-FFF2-40B4-BE49-F238E27FC236}">
                <a16:creationId xmlns:a16="http://schemas.microsoft.com/office/drawing/2014/main" id="{A4A96572-C8DF-42B6-B81F-3093B66A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5" y="857250"/>
            <a:ext cx="55240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arketing vs Chi Phí">
            <a:extLst>
              <a:ext uri="{FF2B5EF4-FFF2-40B4-BE49-F238E27FC236}">
                <a16:creationId xmlns:a16="http://schemas.microsoft.com/office/drawing/2014/main" id="{1B90618B-6068-460C-A3F2-2AE442A61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9" y="857250"/>
            <a:ext cx="56128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Marketing vs Giá Vốn">
            <a:extLst>
              <a:ext uri="{FF2B5EF4-FFF2-40B4-BE49-F238E27FC236}">
                <a16:creationId xmlns:a16="http://schemas.microsoft.com/office/drawing/2014/main" id="{1AEFBC5C-7DC2-44B4-B0EF-7409975D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8" y="857250"/>
            <a:ext cx="88409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1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Giá Vốn vs Marketing theo năm">
            <a:extLst>
              <a:ext uri="{FF2B5EF4-FFF2-40B4-BE49-F238E27FC236}">
                <a16:creationId xmlns:a16="http://schemas.microsoft.com/office/drawing/2014/main" id="{D3C4C435-FB5D-4E9F-BF03-0A5429175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2" y="857250"/>
            <a:ext cx="73569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0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oanh Thu vs Giá vốn">
            <a:extLst>
              <a:ext uri="{FF2B5EF4-FFF2-40B4-BE49-F238E27FC236}">
                <a16:creationId xmlns:a16="http://schemas.microsoft.com/office/drawing/2014/main" id="{C2F1B6CC-618C-4271-A99A-474979F6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5" y="857250"/>
            <a:ext cx="55240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5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oanh Thu vs Lợi Nhuận">
            <a:extLst>
              <a:ext uri="{FF2B5EF4-FFF2-40B4-BE49-F238E27FC236}">
                <a16:creationId xmlns:a16="http://schemas.microsoft.com/office/drawing/2014/main" id="{2498BC3E-8B80-4E0F-AD96-841DF5904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" y="857250"/>
            <a:ext cx="89614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8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Marketing vs Lợi Nhuận Thuần theo năm">
            <a:extLst>
              <a:ext uri="{FF2B5EF4-FFF2-40B4-BE49-F238E27FC236}">
                <a16:creationId xmlns:a16="http://schemas.microsoft.com/office/drawing/2014/main" id="{8C0960D6-62E9-40CC-A321-102D8CD4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1" y="857250"/>
            <a:ext cx="75344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2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oanh Thu vs Chi Phí">
            <a:extLst>
              <a:ext uri="{FF2B5EF4-FFF2-40B4-BE49-F238E27FC236}">
                <a16:creationId xmlns:a16="http://schemas.microsoft.com/office/drawing/2014/main" id="{684CEB51-6934-4577-B467-A33D1E929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85" y="857250"/>
            <a:ext cx="55240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B2B96E8-A0F5-4DB3-B5C6-3198063D06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r="21181"/>
          <a:stretch>
            <a:fillRect/>
          </a:stretch>
        </p:blipFill>
        <p:spPr>
          <a:xfrm>
            <a:off x="5191346" y="0"/>
            <a:ext cx="3952654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2797D7-013B-48CD-8BAF-6AF9D1B6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6" y="1802932"/>
            <a:ext cx="4810454" cy="1204909"/>
          </a:xfrm>
        </p:spPr>
        <p:txBody>
          <a:bodyPr/>
          <a:lstStyle/>
          <a:p>
            <a:r>
              <a:rPr lang="en-US" sz="6600" dirty="0" err="1"/>
              <a:t>Thành</a:t>
            </a:r>
            <a:r>
              <a:rPr lang="en-US" sz="6600" dirty="0"/>
              <a:t> </a:t>
            </a:r>
            <a:r>
              <a:rPr lang="en-US" sz="6600" dirty="0" err="1"/>
              <a:t>viên</a:t>
            </a:r>
            <a:endParaRPr lang="en-US" sz="6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2C0DD-28D0-4A6D-B705-43C54595269D}"/>
              </a:ext>
            </a:extLst>
          </p:cNvPr>
          <p:cNvSpPr/>
          <p:nvPr/>
        </p:nvSpPr>
        <p:spPr>
          <a:xfrm>
            <a:off x="476197" y="3429000"/>
            <a:ext cx="1509425" cy="1896184"/>
          </a:xfrm>
          <a:prstGeom prst="roundRect">
            <a:avLst>
              <a:gd name="adj" fmla="val 73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336870-B9A2-44AE-A910-FD33C7931B1D}"/>
              </a:ext>
            </a:extLst>
          </p:cNvPr>
          <p:cNvSpPr/>
          <p:nvPr/>
        </p:nvSpPr>
        <p:spPr>
          <a:xfrm>
            <a:off x="2197626" y="3429000"/>
            <a:ext cx="1509425" cy="1896184"/>
          </a:xfrm>
          <a:prstGeom prst="roundRect">
            <a:avLst>
              <a:gd name="adj" fmla="val 7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2B302C-82D4-4D2A-A031-0E4DC1C7EFA0}"/>
              </a:ext>
            </a:extLst>
          </p:cNvPr>
          <p:cNvSpPr/>
          <p:nvPr/>
        </p:nvSpPr>
        <p:spPr>
          <a:xfrm>
            <a:off x="3907656" y="3429000"/>
            <a:ext cx="1509425" cy="1896184"/>
          </a:xfrm>
          <a:prstGeom prst="roundRect">
            <a:avLst>
              <a:gd name="adj" fmla="val 7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3CA50D-1F89-49AC-B25B-898CBE2F2017}"/>
              </a:ext>
            </a:extLst>
          </p:cNvPr>
          <p:cNvSpPr/>
          <p:nvPr/>
        </p:nvSpPr>
        <p:spPr>
          <a:xfrm>
            <a:off x="5635255" y="3429000"/>
            <a:ext cx="1509425" cy="1896184"/>
          </a:xfrm>
          <a:prstGeom prst="roundRect">
            <a:avLst>
              <a:gd name="adj" fmla="val 73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46111A-0778-4345-953D-BCE1DBEE2BB8}"/>
              </a:ext>
            </a:extLst>
          </p:cNvPr>
          <p:cNvSpPr/>
          <p:nvPr/>
        </p:nvSpPr>
        <p:spPr>
          <a:xfrm>
            <a:off x="7389628" y="3429000"/>
            <a:ext cx="1509425" cy="1896184"/>
          </a:xfrm>
          <a:prstGeom prst="roundRect">
            <a:avLst>
              <a:gd name="adj" fmla="val 736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4E9DD-165D-460A-B221-F59DEF52E272}"/>
              </a:ext>
            </a:extLst>
          </p:cNvPr>
          <p:cNvSpPr txBox="1"/>
          <p:nvPr/>
        </p:nvSpPr>
        <p:spPr>
          <a:xfrm>
            <a:off x="877287" y="3552765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+mj-lt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278409-8EC0-47DB-9D2B-CB83DD0EA8FE}"/>
              </a:ext>
            </a:extLst>
          </p:cNvPr>
          <p:cNvSpPr txBox="1"/>
          <p:nvPr/>
        </p:nvSpPr>
        <p:spPr>
          <a:xfrm>
            <a:off x="544663" y="4112991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18120078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1BCC06-878A-46A6-9A33-71F602626EAC}"/>
              </a:ext>
            </a:extLst>
          </p:cNvPr>
          <p:cNvSpPr txBox="1"/>
          <p:nvPr/>
        </p:nvSpPr>
        <p:spPr>
          <a:xfrm>
            <a:off x="476196" y="4426996"/>
            <a:ext cx="1509427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2"/>
                </a:solidFill>
              </a:rPr>
              <a:t>Ngô Phù Hữu Đại Sơn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B9E44E-EB9E-4638-9797-E38763578517}"/>
              </a:ext>
            </a:extLst>
          </p:cNvPr>
          <p:cNvSpPr txBox="1"/>
          <p:nvPr/>
        </p:nvSpPr>
        <p:spPr>
          <a:xfrm>
            <a:off x="2590461" y="355284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+mj-lt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DC14C4-6B55-4915-BD0F-44533AFE95E8}"/>
              </a:ext>
            </a:extLst>
          </p:cNvPr>
          <p:cNvSpPr txBox="1"/>
          <p:nvPr/>
        </p:nvSpPr>
        <p:spPr>
          <a:xfrm>
            <a:off x="4296724" y="3552685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  <a:latin typeface="+mj-lt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AB607F-D13F-4F64-9904-53FB147CA8EA}"/>
              </a:ext>
            </a:extLst>
          </p:cNvPr>
          <p:cNvSpPr txBox="1"/>
          <p:nvPr/>
        </p:nvSpPr>
        <p:spPr>
          <a:xfrm>
            <a:off x="6022720" y="3552685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  <a:latin typeface="+mj-lt"/>
              </a:rPr>
              <a:t>04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B09AF-04E6-4BE2-B11F-7CE17DC19C26}"/>
              </a:ext>
            </a:extLst>
          </p:cNvPr>
          <p:cNvSpPr txBox="1"/>
          <p:nvPr/>
        </p:nvSpPr>
        <p:spPr>
          <a:xfrm>
            <a:off x="7781100" y="3552685"/>
            <a:ext cx="72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  <a:latin typeface="+mj-lt"/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6D945E-0ECE-47FA-9DF1-57CF731BACC7}"/>
              </a:ext>
            </a:extLst>
          </p:cNvPr>
          <p:cNvSpPr txBox="1"/>
          <p:nvPr/>
        </p:nvSpPr>
        <p:spPr>
          <a:xfrm>
            <a:off x="2282684" y="411299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18120201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C1C25-84FD-4A9D-A596-7545AF94B525}"/>
              </a:ext>
            </a:extLst>
          </p:cNvPr>
          <p:cNvSpPr txBox="1"/>
          <p:nvPr/>
        </p:nvSpPr>
        <p:spPr>
          <a:xfrm>
            <a:off x="2213401" y="4426996"/>
            <a:ext cx="1477874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 err="1">
                <a:solidFill>
                  <a:schemeClr val="bg2"/>
                </a:solidFill>
              </a:rPr>
              <a:t>Nguyễn</a:t>
            </a:r>
            <a:r>
              <a:rPr lang="en-GB" sz="1600" dirty="0">
                <a:solidFill>
                  <a:schemeClr val="bg2"/>
                </a:solidFill>
              </a:rPr>
              <a:t> </a:t>
            </a:r>
            <a:r>
              <a:rPr lang="en-GB" sz="1600" dirty="0" err="1">
                <a:solidFill>
                  <a:schemeClr val="bg2"/>
                </a:solidFill>
              </a:rPr>
              <a:t>Bảo</a:t>
            </a:r>
            <a:r>
              <a:rPr lang="en-GB" sz="1600" dirty="0">
                <a:solidFill>
                  <a:schemeClr val="bg2"/>
                </a:solidFill>
              </a:rPr>
              <a:t> Long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B937A-A11B-4304-ACA6-B7E17DD553CF}"/>
              </a:ext>
            </a:extLst>
          </p:cNvPr>
          <p:cNvSpPr txBox="1"/>
          <p:nvPr/>
        </p:nvSpPr>
        <p:spPr>
          <a:xfrm>
            <a:off x="3983336" y="4112991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18120227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24094-04F0-4BDD-8F78-ECB3F5F2C116}"/>
              </a:ext>
            </a:extLst>
          </p:cNvPr>
          <p:cNvSpPr txBox="1"/>
          <p:nvPr/>
        </p:nvSpPr>
        <p:spPr>
          <a:xfrm>
            <a:off x="3941192" y="4434392"/>
            <a:ext cx="144235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 err="1">
                <a:solidFill>
                  <a:schemeClr val="bg2"/>
                </a:solidFill>
              </a:rPr>
              <a:t>Phạm</a:t>
            </a:r>
            <a:r>
              <a:rPr lang="en-GB" sz="1600" dirty="0">
                <a:solidFill>
                  <a:schemeClr val="bg2"/>
                </a:solidFill>
              </a:rPr>
              <a:t> </a:t>
            </a:r>
            <a:r>
              <a:rPr lang="en-GB" sz="1600" dirty="0" err="1">
                <a:solidFill>
                  <a:schemeClr val="bg2"/>
                </a:solidFill>
              </a:rPr>
              <a:t>Văn</a:t>
            </a:r>
            <a:r>
              <a:rPr lang="en-GB" sz="1600" dirty="0">
                <a:solidFill>
                  <a:schemeClr val="bg2"/>
                </a:solidFill>
              </a:rPr>
              <a:t> Minh </a:t>
            </a:r>
            <a:r>
              <a:rPr lang="en-GB" sz="1600" dirty="0" err="1">
                <a:solidFill>
                  <a:schemeClr val="bg2"/>
                </a:solidFill>
              </a:rPr>
              <a:t>Phương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4D0491-2D81-4367-99B3-EDB33561F17E}"/>
              </a:ext>
            </a:extLst>
          </p:cNvPr>
          <p:cNvSpPr txBox="1"/>
          <p:nvPr/>
        </p:nvSpPr>
        <p:spPr>
          <a:xfrm>
            <a:off x="5714942" y="4112991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18120253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CD0273-6136-46AF-8C3A-5C1DE123CE23}"/>
              </a:ext>
            </a:extLst>
          </p:cNvPr>
          <p:cNvSpPr txBox="1"/>
          <p:nvPr/>
        </p:nvSpPr>
        <p:spPr>
          <a:xfrm>
            <a:off x="5665401" y="4426996"/>
            <a:ext cx="1449132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2"/>
                </a:solidFill>
              </a:rPr>
              <a:t>Mai </a:t>
            </a:r>
            <a:r>
              <a:rPr lang="en-GB" sz="1600" dirty="0" err="1">
                <a:solidFill>
                  <a:schemeClr val="bg2"/>
                </a:solidFill>
              </a:rPr>
              <a:t>Ngọc</a:t>
            </a:r>
            <a:r>
              <a:rPr lang="en-GB" sz="1600" dirty="0">
                <a:solidFill>
                  <a:schemeClr val="bg2"/>
                </a:solidFill>
              </a:rPr>
              <a:t> Tú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BC227-A999-4BC8-AA56-D4FE10075922}"/>
              </a:ext>
            </a:extLst>
          </p:cNvPr>
          <p:cNvSpPr txBox="1"/>
          <p:nvPr/>
        </p:nvSpPr>
        <p:spPr>
          <a:xfrm>
            <a:off x="7548665" y="4112991"/>
            <a:ext cx="1191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</a:rPr>
              <a:t>1712424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FA041B-6D2B-4EB8-B5EE-C70C5C62120C}"/>
              </a:ext>
            </a:extLst>
          </p:cNvPr>
          <p:cNvSpPr txBox="1"/>
          <p:nvPr/>
        </p:nvSpPr>
        <p:spPr>
          <a:xfrm>
            <a:off x="7401503" y="4426996"/>
            <a:ext cx="1485674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 err="1">
                <a:solidFill>
                  <a:schemeClr val="bg2"/>
                </a:solidFill>
              </a:rPr>
              <a:t>Hàn</a:t>
            </a:r>
            <a:r>
              <a:rPr lang="en-GB" sz="1600" dirty="0">
                <a:solidFill>
                  <a:schemeClr val="bg2"/>
                </a:solidFill>
              </a:rPr>
              <a:t> </a:t>
            </a:r>
            <a:r>
              <a:rPr lang="en-GB" sz="1600" dirty="0" err="1">
                <a:solidFill>
                  <a:schemeClr val="bg2"/>
                </a:solidFill>
              </a:rPr>
              <a:t>Văn</a:t>
            </a:r>
            <a:r>
              <a:rPr lang="en-GB" sz="1600" dirty="0">
                <a:solidFill>
                  <a:schemeClr val="bg2"/>
                </a:solidFill>
              </a:rPr>
              <a:t> Gia </a:t>
            </a:r>
            <a:r>
              <a:rPr lang="en-GB" sz="1600" dirty="0" err="1">
                <a:solidFill>
                  <a:schemeClr val="bg2"/>
                </a:solidFill>
              </a:rPr>
              <a:t>Hiên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049FE-9CF6-48E7-BBA5-FDA16CCA9380}"/>
              </a:ext>
            </a:extLst>
          </p:cNvPr>
          <p:cNvSpPr/>
          <p:nvPr/>
        </p:nvSpPr>
        <p:spPr>
          <a:xfrm>
            <a:off x="0" y="6531760"/>
            <a:ext cx="998220" cy="32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9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19" grpId="0" animBg="1"/>
      <p:bldP spid="41" grpId="0"/>
      <p:bldP spid="42" grpId="0"/>
      <p:bldP spid="44" grpId="0"/>
      <p:bldP spid="47" grpId="0"/>
      <p:bldP spid="51" grpId="0"/>
      <p:bldP spid="55" grpId="0"/>
      <p:bldP spid="6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hand pouring a liquid into a glass&#10;&#10;Description automatically generated with low confidence">
            <a:extLst>
              <a:ext uri="{FF2B5EF4-FFF2-40B4-BE49-F238E27FC236}">
                <a16:creationId xmlns:a16="http://schemas.microsoft.com/office/drawing/2014/main" id="{5606B4E0-A559-4827-8969-E466F0196F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r="12494"/>
          <a:stretch>
            <a:fillRect/>
          </a:stretch>
        </p:blipFill>
        <p:spPr>
          <a:xfrm>
            <a:off x="0" y="-1"/>
            <a:ext cx="9144000" cy="685800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140C78-DA82-4032-9363-8C81B142D54D}"/>
              </a:ext>
            </a:extLst>
          </p:cNvPr>
          <p:cNvSpPr/>
          <p:nvPr/>
        </p:nvSpPr>
        <p:spPr>
          <a:xfrm>
            <a:off x="0" y="-22123"/>
            <a:ext cx="9143999" cy="6858000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144F04-0ACD-46C0-A866-7B542416EBBE}"/>
              </a:ext>
            </a:extLst>
          </p:cNvPr>
          <p:cNvSpPr/>
          <p:nvPr/>
        </p:nvSpPr>
        <p:spPr>
          <a:xfrm flipH="1">
            <a:off x="0" y="-11062"/>
            <a:ext cx="4896296" cy="6858000"/>
          </a:xfrm>
          <a:custGeom>
            <a:avLst/>
            <a:gdLst>
              <a:gd name="connsiteX0" fmla="*/ 3385145 w 4896296"/>
              <a:gd name="connsiteY0" fmla="*/ 0 h 6858000"/>
              <a:gd name="connsiteX1" fmla="*/ 4896296 w 4896296"/>
              <a:gd name="connsiteY1" fmla="*/ 0 h 6858000"/>
              <a:gd name="connsiteX2" fmla="*/ 4896296 w 4896296"/>
              <a:gd name="connsiteY2" fmla="*/ 6857998 h 6858000"/>
              <a:gd name="connsiteX3" fmla="*/ 3593809 w 4896296"/>
              <a:gd name="connsiteY3" fmla="*/ 6857998 h 6858000"/>
              <a:gd name="connsiteX4" fmla="*/ 3593809 w 4896296"/>
              <a:gd name="connsiteY4" fmla="*/ 6858000 h 6858000"/>
              <a:gd name="connsiteX5" fmla="*/ 3064857 w 4896296"/>
              <a:gd name="connsiteY5" fmla="*/ 6858000 h 6858000"/>
              <a:gd name="connsiteX6" fmla="*/ 2930020 w 4896296"/>
              <a:gd name="connsiteY6" fmla="*/ 6747861 h 6858000"/>
              <a:gd name="connsiteX7" fmla="*/ 274950 w 4896296"/>
              <a:gd name="connsiteY7" fmla="*/ 4092788 h 6858000"/>
              <a:gd name="connsiteX8" fmla="*/ 274950 w 4896296"/>
              <a:gd name="connsiteY8" fmla="*/ 2765211 h 6858000"/>
              <a:gd name="connsiteX9" fmla="*/ 2930020 w 4896296"/>
              <a:gd name="connsiteY9" fmla="*/ 110140 h 6858000"/>
              <a:gd name="connsiteX10" fmla="*/ 3064856 w 4896296"/>
              <a:gd name="connsiteY10" fmla="*/ 1 h 6858000"/>
              <a:gd name="connsiteX11" fmla="*/ 3385145 w 4896296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96296" h="6858000">
                <a:moveTo>
                  <a:pt x="3385145" y="0"/>
                </a:moveTo>
                <a:lnTo>
                  <a:pt x="4896296" y="0"/>
                </a:lnTo>
                <a:lnTo>
                  <a:pt x="4896296" y="6857998"/>
                </a:lnTo>
                <a:lnTo>
                  <a:pt x="3593809" y="6857998"/>
                </a:lnTo>
                <a:lnTo>
                  <a:pt x="3593809" y="6858000"/>
                </a:lnTo>
                <a:lnTo>
                  <a:pt x="3064857" y="6858000"/>
                </a:lnTo>
                <a:lnTo>
                  <a:pt x="2930020" y="6747861"/>
                </a:lnTo>
                <a:lnTo>
                  <a:pt x="274950" y="4092788"/>
                </a:lnTo>
                <a:cubicBezTo>
                  <a:pt x="-91650" y="3726189"/>
                  <a:pt x="-91650" y="3131813"/>
                  <a:pt x="274950" y="2765211"/>
                </a:cubicBezTo>
                <a:lnTo>
                  <a:pt x="2930020" y="110140"/>
                </a:lnTo>
                <a:lnTo>
                  <a:pt x="3064856" y="1"/>
                </a:lnTo>
                <a:lnTo>
                  <a:pt x="3385145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37FF73C-29AF-4485-915C-9F3F247A54D8}"/>
              </a:ext>
            </a:extLst>
          </p:cNvPr>
          <p:cNvSpPr/>
          <p:nvPr/>
        </p:nvSpPr>
        <p:spPr>
          <a:xfrm>
            <a:off x="5874772" y="5744667"/>
            <a:ext cx="2531024" cy="1124393"/>
          </a:xfrm>
          <a:custGeom>
            <a:avLst/>
            <a:gdLst>
              <a:gd name="connsiteX0" fmla="*/ 1687349 w 3374698"/>
              <a:gd name="connsiteY0" fmla="*/ 0 h 1499190"/>
              <a:gd name="connsiteX1" fmla="*/ 2019243 w 3374698"/>
              <a:gd name="connsiteY1" fmla="*/ 137475 h 1499190"/>
              <a:gd name="connsiteX2" fmla="*/ 3346778 w 3374698"/>
              <a:gd name="connsiteY2" fmla="*/ 1465009 h 1499190"/>
              <a:gd name="connsiteX3" fmla="*/ 3374698 w 3374698"/>
              <a:gd name="connsiteY3" fmla="*/ 1499190 h 1499190"/>
              <a:gd name="connsiteX4" fmla="*/ 0 w 3374698"/>
              <a:gd name="connsiteY4" fmla="*/ 1499190 h 1499190"/>
              <a:gd name="connsiteX5" fmla="*/ 27920 w 3374698"/>
              <a:gd name="connsiteY5" fmla="*/ 1465009 h 1499190"/>
              <a:gd name="connsiteX6" fmla="*/ 1355454 w 3374698"/>
              <a:gd name="connsiteY6" fmla="*/ 137475 h 1499190"/>
              <a:gd name="connsiteX7" fmla="*/ 1687349 w 3374698"/>
              <a:gd name="connsiteY7" fmla="*/ 0 h 14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4698" h="1499190">
                <a:moveTo>
                  <a:pt x="1687349" y="0"/>
                </a:moveTo>
                <a:cubicBezTo>
                  <a:pt x="1807471" y="0"/>
                  <a:pt x="1927593" y="45825"/>
                  <a:pt x="2019243" y="137475"/>
                </a:cubicBezTo>
                <a:lnTo>
                  <a:pt x="3346778" y="1465009"/>
                </a:lnTo>
                <a:lnTo>
                  <a:pt x="3374698" y="1499190"/>
                </a:lnTo>
                <a:lnTo>
                  <a:pt x="0" y="1499190"/>
                </a:lnTo>
                <a:lnTo>
                  <a:pt x="27920" y="1465009"/>
                </a:lnTo>
                <a:lnTo>
                  <a:pt x="1355454" y="137475"/>
                </a:lnTo>
                <a:cubicBezTo>
                  <a:pt x="1447105" y="45825"/>
                  <a:pt x="1567227" y="0"/>
                  <a:pt x="1687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CB9F8E-99B8-44BF-84E2-BD85965172A1}"/>
              </a:ext>
            </a:extLst>
          </p:cNvPr>
          <p:cNvSpPr/>
          <p:nvPr/>
        </p:nvSpPr>
        <p:spPr>
          <a:xfrm rot="10800000">
            <a:off x="5754635" y="22123"/>
            <a:ext cx="2531024" cy="1124393"/>
          </a:xfrm>
          <a:custGeom>
            <a:avLst/>
            <a:gdLst>
              <a:gd name="connsiteX0" fmla="*/ 1687349 w 3374698"/>
              <a:gd name="connsiteY0" fmla="*/ 0 h 1499190"/>
              <a:gd name="connsiteX1" fmla="*/ 2019243 w 3374698"/>
              <a:gd name="connsiteY1" fmla="*/ 137475 h 1499190"/>
              <a:gd name="connsiteX2" fmla="*/ 3346778 w 3374698"/>
              <a:gd name="connsiteY2" fmla="*/ 1465009 h 1499190"/>
              <a:gd name="connsiteX3" fmla="*/ 3374698 w 3374698"/>
              <a:gd name="connsiteY3" fmla="*/ 1499190 h 1499190"/>
              <a:gd name="connsiteX4" fmla="*/ 0 w 3374698"/>
              <a:gd name="connsiteY4" fmla="*/ 1499190 h 1499190"/>
              <a:gd name="connsiteX5" fmla="*/ 27920 w 3374698"/>
              <a:gd name="connsiteY5" fmla="*/ 1465009 h 1499190"/>
              <a:gd name="connsiteX6" fmla="*/ 1355454 w 3374698"/>
              <a:gd name="connsiteY6" fmla="*/ 137475 h 1499190"/>
              <a:gd name="connsiteX7" fmla="*/ 1687349 w 3374698"/>
              <a:gd name="connsiteY7" fmla="*/ 0 h 14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4698" h="1499190">
                <a:moveTo>
                  <a:pt x="1687349" y="0"/>
                </a:moveTo>
                <a:cubicBezTo>
                  <a:pt x="1807471" y="0"/>
                  <a:pt x="1927593" y="45825"/>
                  <a:pt x="2019243" y="137475"/>
                </a:cubicBezTo>
                <a:lnTo>
                  <a:pt x="3346778" y="1465009"/>
                </a:lnTo>
                <a:lnTo>
                  <a:pt x="3374698" y="1499190"/>
                </a:lnTo>
                <a:lnTo>
                  <a:pt x="0" y="1499190"/>
                </a:lnTo>
                <a:lnTo>
                  <a:pt x="27920" y="1465009"/>
                </a:lnTo>
                <a:lnTo>
                  <a:pt x="1355454" y="137475"/>
                </a:lnTo>
                <a:cubicBezTo>
                  <a:pt x="1447105" y="45825"/>
                  <a:pt x="1567227" y="0"/>
                  <a:pt x="16873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B8E8B-9B26-4AEA-9425-FDC669BCC12E}"/>
              </a:ext>
            </a:extLst>
          </p:cNvPr>
          <p:cNvSpPr/>
          <p:nvPr/>
        </p:nvSpPr>
        <p:spPr>
          <a:xfrm flipH="1">
            <a:off x="8649581" y="2642951"/>
            <a:ext cx="494419" cy="1572096"/>
          </a:xfrm>
          <a:custGeom>
            <a:avLst/>
            <a:gdLst>
              <a:gd name="connsiteX0" fmla="*/ 0 w 659225"/>
              <a:gd name="connsiteY0" fmla="*/ 0 h 2096128"/>
              <a:gd name="connsiteX1" fmla="*/ 384275 w 659225"/>
              <a:gd name="connsiteY1" fmla="*/ 384275 h 2096128"/>
              <a:gd name="connsiteX2" fmla="*/ 384275 w 659225"/>
              <a:gd name="connsiteY2" fmla="*/ 1711852 h 2096128"/>
              <a:gd name="connsiteX3" fmla="*/ 0 w 659225"/>
              <a:gd name="connsiteY3" fmla="*/ 2096128 h 209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25" h="2096128">
                <a:moveTo>
                  <a:pt x="0" y="0"/>
                </a:moveTo>
                <a:lnTo>
                  <a:pt x="384275" y="384275"/>
                </a:lnTo>
                <a:cubicBezTo>
                  <a:pt x="750875" y="750877"/>
                  <a:pt x="750875" y="1345253"/>
                  <a:pt x="384275" y="1711852"/>
                </a:cubicBezTo>
                <a:lnTo>
                  <a:pt x="0" y="209612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810E1-7703-454F-AE84-187B2F7BB186}"/>
              </a:ext>
            </a:extLst>
          </p:cNvPr>
          <p:cNvSpPr txBox="1"/>
          <p:nvPr/>
        </p:nvSpPr>
        <p:spPr>
          <a:xfrm>
            <a:off x="125900" y="2631890"/>
            <a:ext cx="5259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  <a:latin typeface="+mj-lt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3E55E-169D-4403-9B9D-064615B56853}"/>
              </a:ext>
            </a:extLst>
          </p:cNvPr>
          <p:cNvSpPr txBox="1"/>
          <p:nvPr/>
        </p:nvSpPr>
        <p:spPr>
          <a:xfrm>
            <a:off x="125899" y="3739886"/>
            <a:ext cx="342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ExtraBold (Headings)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2422764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DCC31F-7BC5-4246-B86C-19DE56DA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673" y="555058"/>
            <a:ext cx="6614655" cy="844810"/>
          </a:xfrm>
        </p:spPr>
        <p:txBody>
          <a:bodyPr/>
          <a:lstStyle/>
          <a:p>
            <a:r>
              <a:rPr lang="en-US" sz="4000" dirty="0"/>
              <a:t>Ma </a:t>
            </a:r>
            <a:r>
              <a:rPr lang="en-US" sz="4000" dirty="0" err="1"/>
              <a:t>trận</a:t>
            </a:r>
            <a:r>
              <a:rPr lang="en-US" sz="4000" dirty="0"/>
              <a:t> </a:t>
            </a:r>
            <a:r>
              <a:rPr lang="en-US" sz="4000" dirty="0" err="1"/>
              <a:t>tương</a:t>
            </a:r>
            <a:r>
              <a:rPr lang="en-US" sz="4000" dirty="0"/>
              <a:t> </a:t>
            </a:r>
            <a:r>
              <a:rPr lang="en-US" sz="4000" dirty="0" err="1"/>
              <a:t>quan</a:t>
            </a:r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CD8F8-4E7C-4BC4-8853-F6C8652973D6}"/>
              </a:ext>
            </a:extLst>
          </p:cNvPr>
          <p:cNvSpPr txBox="1"/>
          <p:nvPr/>
        </p:nvSpPr>
        <p:spPr>
          <a:xfrm>
            <a:off x="3434272" y="4778886"/>
            <a:ext cx="1463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2"/>
                </a:solidFill>
                <a:latin typeface="+mj-lt"/>
              </a:rPr>
              <a:t>About Project</a:t>
            </a:r>
          </a:p>
        </p:txBody>
      </p:sp>
      <p:pic>
        <p:nvPicPr>
          <p:cNvPr id="4" name="Picture 3" descr="HNM Correlation Matrix&#10;">
            <a:extLst>
              <a:ext uri="{FF2B5EF4-FFF2-40B4-BE49-F238E27FC236}">
                <a16:creationId xmlns:a16="http://schemas.microsoft.com/office/drawing/2014/main" id="{97E7D71B-A101-4ED7-9C9B-1C0690C4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259"/>
            <a:ext cx="4572000" cy="387331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D778CB0-A6D2-435D-898E-B0F7353B0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43" y="1712259"/>
            <a:ext cx="4632457" cy="3873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4A1F39-7BBC-4A24-9AEF-CD85E896D49B}"/>
              </a:ext>
            </a:extLst>
          </p:cNvPr>
          <p:cNvSpPr txBox="1"/>
          <p:nvPr/>
        </p:nvSpPr>
        <p:spPr>
          <a:xfrm>
            <a:off x="2166773" y="5767587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HNM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9D179-0ABA-40AB-87C8-3AAFA19E96A3}"/>
              </a:ext>
            </a:extLst>
          </p:cNvPr>
          <p:cNvSpPr txBox="1"/>
          <p:nvPr/>
        </p:nvSpPr>
        <p:spPr>
          <a:xfrm>
            <a:off x="6729612" y="576758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VNM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0709B-FC24-423F-A1B8-68B3F2542D2C}"/>
              </a:ext>
            </a:extLst>
          </p:cNvPr>
          <p:cNvSpPr/>
          <p:nvPr/>
        </p:nvSpPr>
        <p:spPr>
          <a:xfrm>
            <a:off x="0" y="6531760"/>
            <a:ext cx="998220" cy="32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1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i Phí Line">
            <a:extLst>
              <a:ext uri="{FF2B5EF4-FFF2-40B4-BE49-F238E27FC236}">
                <a16:creationId xmlns:a16="http://schemas.microsoft.com/office/drawing/2014/main" id="{0412B527-FFCD-4BEA-9DFE-06873545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i Phí Bar">
            <a:extLst>
              <a:ext uri="{FF2B5EF4-FFF2-40B4-BE49-F238E27FC236}">
                <a16:creationId xmlns:a16="http://schemas.microsoft.com/office/drawing/2014/main" id="{8ED599BA-9D3E-489A-A270-0B36D429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15" y="857250"/>
            <a:ext cx="68685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oanh Thu Line">
            <a:extLst>
              <a:ext uri="{FF2B5EF4-FFF2-40B4-BE49-F238E27FC236}">
                <a16:creationId xmlns:a16="http://schemas.microsoft.com/office/drawing/2014/main" id="{FEB4F061-90CC-454E-B33D-77E82F77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8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oanh Thu Bar">
            <a:extLst>
              <a:ext uri="{FF2B5EF4-FFF2-40B4-BE49-F238E27FC236}">
                <a16:creationId xmlns:a16="http://schemas.microsoft.com/office/drawing/2014/main" id="{57EC3877-389B-44AF-A0E4-48CEEB03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0" y="857250"/>
            <a:ext cx="67797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iá Bán ">
            <a:extLst>
              <a:ext uri="{FF2B5EF4-FFF2-40B4-BE49-F238E27FC236}">
                <a16:creationId xmlns:a16="http://schemas.microsoft.com/office/drawing/2014/main" id="{1A2DE293-2549-4679-99E8-33D0E3CE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iá Vốn ">
            <a:extLst>
              <a:ext uri="{FF2B5EF4-FFF2-40B4-BE49-F238E27FC236}">
                <a16:creationId xmlns:a16="http://schemas.microsoft.com/office/drawing/2014/main" id="{2D4FC1C0-F47A-437D-9B76-E447F768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90"/>
            <a:ext cx="9144000" cy="4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e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00A09D"/>
      </a:accent1>
      <a:accent2>
        <a:srgbClr val="0099A5"/>
      </a:accent2>
      <a:accent3>
        <a:srgbClr val="1891AB"/>
      </a:accent3>
      <a:accent4>
        <a:srgbClr val="2C85AE"/>
      </a:accent4>
      <a:accent5>
        <a:srgbClr val="4276AA"/>
      </a:accent5>
      <a:accent6>
        <a:srgbClr val="5268A5"/>
      </a:accent6>
      <a:hlink>
        <a:srgbClr val="7030A0"/>
      </a:hlink>
      <a:folHlink>
        <a:srgbClr val="00B0F0"/>
      </a:folHlink>
    </a:clrScheme>
    <a:fontScheme name="Custom 68">
      <a:majorFont>
        <a:latin typeface="Raleway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3478</TotalTime>
  <Words>56</Words>
  <Application>Microsoft Office PowerPoint</Application>
  <PresentationFormat>On-screen Show (4:3)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 Light</vt:lpstr>
      <vt:lpstr>Raleway Extrabold</vt:lpstr>
      <vt:lpstr>Raleway ExtraBold (Headings)</vt:lpstr>
      <vt:lpstr>Office Theme</vt:lpstr>
      <vt:lpstr>PowerPoint Presentation</vt:lpstr>
      <vt:lpstr>Thành viên</vt:lpstr>
      <vt:lpstr>Ma trận tương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Ngô Phù Hữu Đại Sơn</cp:lastModifiedBy>
  <cp:revision>224</cp:revision>
  <dcterms:created xsi:type="dcterms:W3CDTF">2019-12-08T07:51:56Z</dcterms:created>
  <dcterms:modified xsi:type="dcterms:W3CDTF">2021-07-17T07:17:08Z</dcterms:modified>
</cp:coreProperties>
</file>