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96E7-CF9E-40F2-ADD5-77C8F4149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CD55B-ACBA-4870-A08A-E9EE25569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BC4C1-34A5-4EE8-A1F9-9B38EFA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CE2496-7819-4465-A6F2-3882FA41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737D23-7040-4BDE-B150-CB07D862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83B7-F5CF-4D78-B38D-B764B7BC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9D8E7E-B157-4BA6-9E08-EA8E13F5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562166-8085-4F73-B0A8-C5F6632D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2B1432-D899-4AE9-869F-9126512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368B1-30F8-4E0F-AC78-3409210F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22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A55B5E8-EABB-428A-9785-9087C7234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34A722-8732-48B8-857E-58962F75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3AB0B6-9B9C-44D4-AE78-241998EB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CFB6F4-2B7D-491B-A0A4-27A4273E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EE9CA7-BAD2-4636-A19A-8B9C76C8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1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9A312-B221-4F82-9BB4-3D9D02BE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FFE396-E147-4FB8-B29C-75B380B2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631F56-D7BE-4AF9-A55B-BA9C7EC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400D49-0D4E-40BF-AD36-F20C55ED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2D42F2-5806-47B4-AFAA-495FCA9C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44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D1EA-6942-4676-93C3-6380E9A3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EA6B4A-E9F5-4328-B354-759C58C1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E9171F-B597-48E8-8510-3001DFB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66BB91-CA7A-4256-B43C-6811B65D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D022F5-C521-473E-A571-8C8F5EED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01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0A0B5-BE39-4542-9BE9-EA9C680F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90460-F5E6-49BA-AEC5-2413C34B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B6740E-ABEB-4C8F-AFA0-9A99BAF3B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036EE2-4EDF-4DCD-9E90-13AAB585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7078BB-AB6B-4EC8-B00D-0CFE014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04094F-C161-4180-8BF3-99D42D94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87466-E11E-4F90-83AE-2F3785A6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4B4E7E-D691-4114-A093-E7FED054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E93A21-8E7C-4E10-AD3F-C685AFE6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934AFD0-F145-4E8B-AA41-CA9430D80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7EEC97-4A41-424F-9241-003815F75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2E53C72-647C-44E6-BCC3-CF6FFB12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B3BF3BC-EBF0-4F91-8F66-F9C678CF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E8367B-753B-4E62-8C46-CD521F0A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1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C678-1125-44D4-8ACC-E1F1A09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36844CA-3CEF-4F0F-8648-0F96AEDE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35956AD-BF87-43A0-ABA3-FAB47EB4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28A65B-A631-498E-872A-4EE300F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91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D885994-DD0B-41FA-BF29-D786E87F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60BC8C-A08D-4AD6-B312-8C324612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DFD378-C3E1-4C87-AFA7-CFB3996F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3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6B8B3-5D41-4279-939F-94536635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6DB8AC-7F0E-45A6-A764-2C40FFD2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F155C5-9147-48CC-ABE5-B086EE51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12D4E4-1A34-42D1-B7FB-72B36859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8FDD6B-FF44-4A57-9117-3CA1AFF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198750-4673-4C6D-947E-FF4E090C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B49A3-5576-4D87-87CF-B2ECFB3C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9FE853-DA8C-4139-B0D9-9276DE730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30B051-1C8A-47FE-81DF-701DEAD9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C665576-B620-4041-9235-F364B1D7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431CEB-9B6E-482F-9FF7-ACA1B0F6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BAD092-2EE6-4A92-A83C-0761753E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53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F109E6C-EB9E-4025-A5D4-C05AF33C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4DC7CA-9E9D-49A8-8696-93147075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01E321-BB0B-4722-8A69-5B85BAA3C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C812-2D1A-4D6C-B5D0-26E0A8DFD520}" type="datetimeFigureOut">
              <a:rPr lang="nl-NL" smtClean="0"/>
              <a:t>27-9-2021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159C45-0F17-45FD-A85D-5EB6C7CF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BEE477-D073-4F41-B9DC-1BA7A08BE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3E9F-7A6A-4A77-9598-E66CECAAB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4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EF166-B9A5-4617-92EF-31749B800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Datathon</a:t>
            </a:r>
            <a:r>
              <a:rPr lang="nl-NL" b="1" dirty="0"/>
              <a:t> Quick </a:t>
            </a:r>
            <a:r>
              <a:rPr lang="nl-NL" b="1" dirty="0" err="1"/>
              <a:t>and</a:t>
            </a:r>
            <a:r>
              <a:rPr lang="nl-NL" b="1" dirty="0"/>
              <a:t> Dirty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39E09A-A2B5-4618-A104-44931AB83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Emily Bakker, Iris ten Klooster </a:t>
            </a:r>
            <a:r>
              <a:rPr lang="nl-NL" dirty="0" err="1"/>
              <a:t>and</a:t>
            </a:r>
            <a:r>
              <a:rPr lang="nl-NL" dirty="0"/>
              <a:t> Anouk Veldhuis</a:t>
            </a:r>
          </a:p>
        </p:txBody>
      </p:sp>
    </p:spTree>
    <p:extLst>
      <p:ext uri="{BB962C8B-B14F-4D97-AF65-F5344CB8AC3E}">
        <p14:creationId xmlns:p14="http://schemas.microsoft.com/office/powerpoint/2010/main" val="55867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386DD-5769-4959-A8DF-EDB807DD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Strategy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D7769A-1F2A-4892-ACD2-037FCB95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b="1" dirty="0" err="1">
                <a:solidFill>
                  <a:srgbClr val="00B0F0"/>
                </a:solidFill>
              </a:rPr>
              <a:t>little</a:t>
            </a:r>
            <a:r>
              <a:rPr lang="nl-NL" b="1" dirty="0">
                <a:solidFill>
                  <a:srgbClr val="00B0F0"/>
                </a:solidFill>
              </a:rPr>
              <a:t> time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personal </a:t>
            </a:r>
            <a:r>
              <a:rPr lang="nl-NL" dirty="0" err="1"/>
              <a:t>reasons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teammates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Plan:</a:t>
            </a:r>
          </a:p>
          <a:p>
            <a:pPr>
              <a:buFontTx/>
              <a:buChar char="-"/>
            </a:pPr>
            <a:r>
              <a:rPr lang="nl-NL" b="1" dirty="0">
                <a:solidFill>
                  <a:srgbClr val="FF0000"/>
                </a:solidFill>
              </a:rPr>
              <a:t>Combine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 err="1">
                <a:solidFill>
                  <a:srgbClr val="FF0000"/>
                </a:solidFill>
              </a:rPr>
              <a:t>simplify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features</a:t>
            </a:r>
          </a:p>
          <a:p>
            <a:pPr>
              <a:buFontTx/>
              <a:buChar char="-"/>
            </a:pPr>
            <a:r>
              <a:rPr lang="nl-NL" b="1" dirty="0">
                <a:solidFill>
                  <a:srgbClr val="FF0000"/>
                </a:solidFill>
              </a:rPr>
              <a:t>Select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most important features</a:t>
            </a:r>
          </a:p>
          <a:p>
            <a:pPr>
              <a:buFontTx/>
              <a:buChar char="-"/>
            </a:pP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saleprice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b="1" dirty="0" err="1">
                <a:solidFill>
                  <a:srgbClr val="FF0000"/>
                </a:solidFill>
              </a:rPr>
              <a:t>simple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models</a:t>
            </a:r>
            <a:endParaRPr lang="nl-N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D8211-7FBD-498F-83D8-8916C98D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Combining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Simplifying</a:t>
            </a:r>
            <a:endParaRPr lang="nl-NL" b="1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563CA94-573C-42A9-BEA6-926FB56F4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613687"/>
              </p:ext>
            </p:extLst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415488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0154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Electrical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NA 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nl-NL" dirty="0" err="1">
                          <a:sym typeface="Wingdings" panose="05000000000000000000" pitchFamily="2" charset="2"/>
                        </a:rPr>
                        <a:t>insert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 most common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MiscFeature</a:t>
                      </a:r>
                      <a:r>
                        <a:rPr lang="nl-NL" dirty="0"/>
                        <a:t> + </a:t>
                      </a:r>
                      <a:r>
                        <a:rPr lang="nl-NL" dirty="0" err="1"/>
                        <a:t>PoolArea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Any</a:t>
                      </a:r>
                      <a:r>
                        <a:rPr lang="nl-NL" dirty="0"/>
                        <a:t> feature or pool 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r>
                        <a:rPr lang="nl-NL" dirty="0">
                          <a:sym typeface="Wingdings" panose="05000000000000000000" pitchFamily="2" charset="2"/>
                        </a:rPr>
                        <a:t>No feature or pool  0 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8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Alley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Alley</a:t>
                      </a:r>
                      <a:r>
                        <a:rPr lang="nl-NL" dirty="0"/>
                        <a:t> 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r>
                        <a:rPr lang="nl-NL" dirty="0">
                          <a:sym typeface="Wingdings" panose="05000000000000000000" pitchFamily="2" charset="2"/>
                        </a:rPr>
                        <a:t>No </a:t>
                      </a:r>
                      <a:r>
                        <a:rPr lang="nl-NL" dirty="0" err="1">
                          <a:sym typeface="Wingdings" panose="05000000000000000000" pitchFamily="2" charset="2"/>
                        </a:rPr>
                        <a:t>Alley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  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0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MSSubClass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Combine </a:t>
                      </a:r>
                      <a:r>
                        <a:rPr lang="nl-NL" dirty="0" err="1"/>
                        <a:t>same</a:t>
                      </a:r>
                      <a:r>
                        <a:rPr lang="nl-NL" dirty="0"/>
                        <a:t> type/story </a:t>
                      </a:r>
                      <a:r>
                        <a:rPr lang="nl-NL" dirty="0" err="1"/>
                        <a:t>number</a:t>
                      </a:r>
                      <a:r>
                        <a:rPr lang="nl-NL" dirty="0"/>
                        <a:t> 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nl-NL" dirty="0" err="1">
                          <a:sym typeface="Wingdings" panose="05000000000000000000" pitchFamily="2" charset="2"/>
                        </a:rPr>
                        <a:t>from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 16 </a:t>
                      </a:r>
                      <a:r>
                        <a:rPr lang="nl-NL" dirty="0" err="1"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 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Fence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Fence</a:t>
                      </a:r>
                      <a:r>
                        <a:rPr lang="nl-NL" dirty="0"/>
                        <a:t> 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r>
                        <a:rPr lang="nl-NL" dirty="0">
                          <a:sym typeface="Wingdings" panose="05000000000000000000" pitchFamily="2" charset="2"/>
                        </a:rPr>
                        <a:t>No </a:t>
                      </a:r>
                      <a:r>
                        <a:rPr lang="nl-NL" dirty="0" err="1">
                          <a:sym typeface="Wingdings" panose="05000000000000000000" pitchFamily="2" charset="2"/>
                        </a:rPr>
                        <a:t>Fence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  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3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Fireplaces</a:t>
                      </a:r>
                      <a:r>
                        <a:rPr lang="nl-NL" dirty="0"/>
                        <a:t> + </a:t>
                      </a:r>
                      <a:r>
                        <a:rPr lang="nl-NL" dirty="0" err="1"/>
                        <a:t>FireplaceQuality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Combine </a:t>
                      </a:r>
                      <a:r>
                        <a:rPr lang="nl-NL" dirty="0" err="1"/>
                        <a:t>amount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quality</a:t>
                      </a:r>
                      <a:r>
                        <a:rPr lang="nl-NL" dirty="0"/>
                        <a:t> in score 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 0-4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GarageCars</a:t>
                      </a:r>
                      <a:r>
                        <a:rPr lang="nl-NL" dirty="0"/>
                        <a:t> + </a:t>
                      </a:r>
                      <a:r>
                        <a:rPr lang="nl-NL" dirty="0" err="1"/>
                        <a:t>GarageArea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#cars/area = </a:t>
                      </a:r>
                      <a:r>
                        <a:rPr lang="nl-NL" dirty="0" err="1"/>
                        <a:t>capacity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6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GarageCond</a:t>
                      </a:r>
                      <a:r>
                        <a:rPr lang="nl-NL" dirty="0"/>
                        <a:t> + </a:t>
                      </a:r>
                      <a:r>
                        <a:rPr lang="nl-NL" dirty="0" err="1"/>
                        <a:t>GarageQual</a:t>
                      </a:r>
                      <a:r>
                        <a:rPr lang="nl-NL" dirty="0"/>
                        <a:t> + </a:t>
                      </a:r>
                      <a:r>
                        <a:rPr lang="nl-NL" dirty="0" err="1"/>
                        <a:t>GarageFinish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Pointsystem </a:t>
                      </a:r>
                      <a:r>
                        <a:rPr lang="nl-NL" dirty="0" err="1"/>
                        <a:t>between</a:t>
                      </a:r>
                      <a:r>
                        <a:rPr lang="nl-NL" dirty="0"/>
                        <a:t> 0 (no garage) </a:t>
                      </a:r>
                      <a:r>
                        <a:rPr lang="nl-NL" dirty="0" err="1"/>
                        <a:t>and</a:t>
                      </a:r>
                      <a:r>
                        <a:rPr lang="nl-NL" dirty="0"/>
                        <a:t> 9 (perfect)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0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LotFrontage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 </a:t>
                      </a:r>
                      <a:r>
                        <a:rPr lang="nl-NL" dirty="0">
                          <a:sym typeface="Wingdings" panose="05000000000000000000" pitchFamily="2" charset="2"/>
                        </a:rPr>
                        <a:t> 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6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6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0AA68-38FD-4116-905E-9A846CB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Step </a:t>
            </a:r>
            <a:r>
              <a:rPr lang="nl-NL" b="1" dirty="0" err="1"/>
              <a:t>Akaike</a:t>
            </a:r>
            <a:r>
              <a:rPr lang="nl-NL" b="1" dirty="0"/>
              <a:t> Information </a:t>
            </a:r>
            <a:r>
              <a:rPr lang="nl-NL" b="1" dirty="0" err="1"/>
              <a:t>Criterion</a:t>
            </a:r>
            <a:endParaRPr lang="nl-NL" b="1" dirty="0"/>
          </a:p>
        </p:txBody>
      </p:sp>
      <p:sp>
        <p:nvSpPr>
          <p:cNvPr id="4" name="Tijdelijke aanduiding voor inhoud 14">
            <a:extLst>
              <a:ext uri="{FF2B5EF4-FFF2-40B4-BE49-F238E27FC236}">
                <a16:creationId xmlns:a16="http://schemas.microsoft.com/office/drawing/2014/main" id="{51FADD8F-2A22-4521-974C-990C035BD5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433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/>
              <a:t>AIC </a:t>
            </a:r>
            <a:r>
              <a:rPr lang="nl-NL" b="1" dirty="0" err="1"/>
              <a:t>stepwise</a:t>
            </a:r>
            <a:r>
              <a:rPr lang="nl-NL" b="1" dirty="0"/>
              <a:t> </a:t>
            </a:r>
            <a:r>
              <a:rPr lang="nl-NL" b="1" dirty="0" err="1"/>
              <a:t>algorithm</a:t>
            </a:r>
            <a:endParaRPr lang="nl-NL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Compares</a:t>
            </a:r>
            <a:r>
              <a:rPr lang="nl-NL" dirty="0"/>
              <a:t> feature </a:t>
            </a:r>
            <a:r>
              <a:rPr lang="nl-NL" dirty="0" err="1"/>
              <a:t>combinations</a:t>
            </a:r>
            <a:r>
              <a:rPr lang="nl-NL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in </a:t>
            </a:r>
            <a:r>
              <a:rPr lang="nl-NL" dirty="0" err="1"/>
              <a:t>models</a:t>
            </a:r>
            <a:r>
              <a:rPr lang="nl-NL" dirty="0"/>
              <a:t>, </a:t>
            </a:r>
            <a:r>
              <a:rPr lang="nl-NL" dirty="0" err="1"/>
              <a:t>quantifies</a:t>
            </a:r>
            <a:r>
              <a:rPr lang="nl-NL" dirty="0"/>
              <a:t> </a:t>
            </a:r>
            <a:r>
              <a:rPr lang="nl-NL" b="1" dirty="0">
                <a:solidFill>
                  <a:srgbClr val="FF0000"/>
                </a:solidFill>
              </a:rPr>
              <a:t>information </a:t>
            </a:r>
            <a:r>
              <a:rPr lang="nl-NL" b="1" dirty="0" err="1">
                <a:solidFill>
                  <a:srgbClr val="FF0000"/>
                </a:solidFill>
              </a:rPr>
              <a:t>loss</a:t>
            </a:r>
            <a:endParaRPr lang="nl-NL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combination</a:t>
            </a:r>
            <a:r>
              <a:rPr lang="nl-NL" dirty="0">
                <a:sym typeface="Wingdings" panose="05000000000000000000" pitchFamily="2" charset="2"/>
              </a:rPr>
              <a:t> of </a:t>
            </a:r>
            <a:r>
              <a:rPr lang="nl-NL" b="1" dirty="0">
                <a:solidFill>
                  <a:srgbClr val="00B0F0"/>
                </a:solidFill>
                <a:sym typeface="Wingdings" panose="05000000000000000000" pitchFamily="2" charset="2"/>
              </a:rPr>
              <a:t>important features</a:t>
            </a:r>
            <a:endParaRPr lang="nl-NL" b="1" dirty="0">
              <a:solidFill>
                <a:srgbClr val="00B0F0"/>
              </a:solidFill>
            </a:endParaRPr>
          </a:p>
        </p:txBody>
      </p:sp>
      <p:pic>
        <p:nvPicPr>
          <p:cNvPr id="5" name="Tijdelijke aanduiding voor inhoud 18" descr="Statistieken">
            <a:extLst>
              <a:ext uri="{FF2B5EF4-FFF2-40B4-BE49-F238E27FC236}">
                <a16:creationId xmlns:a16="http://schemas.microsoft.com/office/drawing/2014/main" id="{50893474-865E-4F3C-9726-957BCFD0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184" y="1901907"/>
            <a:ext cx="1620416" cy="1620416"/>
          </a:xfrm>
          <a:prstGeom prst="rect">
            <a:avLst/>
          </a:prstGeom>
        </p:spPr>
      </p:pic>
      <p:pic>
        <p:nvPicPr>
          <p:cNvPr id="6" name="Graphic 5" descr="Statistieken RTL">
            <a:extLst>
              <a:ext uri="{FF2B5EF4-FFF2-40B4-BE49-F238E27FC236}">
                <a16:creationId xmlns:a16="http://schemas.microsoft.com/office/drawing/2014/main" id="{AD67793C-1AAE-4B9D-A265-2AC912434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3462" y="1901907"/>
            <a:ext cx="1620416" cy="1620416"/>
          </a:xfrm>
          <a:prstGeom prst="rect">
            <a:avLst/>
          </a:prstGeom>
        </p:spPr>
      </p:pic>
      <p:pic>
        <p:nvPicPr>
          <p:cNvPr id="7" name="Graphic 6" descr="Onderzoek">
            <a:extLst>
              <a:ext uri="{FF2B5EF4-FFF2-40B4-BE49-F238E27FC236}">
                <a16:creationId xmlns:a16="http://schemas.microsoft.com/office/drawing/2014/main" id="{F875542A-1375-409F-8AFD-3583BA6FF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3372" y="3678029"/>
            <a:ext cx="2080693" cy="20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7C42-1068-4D62-97BE-5983135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Outcome</a:t>
            </a:r>
            <a:r>
              <a:rPr lang="nl-NL" b="1" dirty="0"/>
              <a:t> </a:t>
            </a:r>
            <a:r>
              <a:rPr lang="nl-NL" b="1" dirty="0" err="1"/>
              <a:t>StepAIC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7B8059-8D52-49D7-B82D-82102073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72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00B0F0"/>
                </a:solidFill>
              </a:rPr>
              <a:t>34 features: </a:t>
            </a:r>
          </a:p>
          <a:p>
            <a:pPr marL="0" indent="0">
              <a:buNone/>
            </a:pPr>
            <a:r>
              <a:rPr lang="nl-NL" b="1" dirty="0" err="1"/>
              <a:t>LotArea</a:t>
            </a:r>
            <a:r>
              <a:rPr lang="nl-NL" dirty="0"/>
              <a:t> + </a:t>
            </a:r>
            <a:r>
              <a:rPr lang="nl-NL" b="1" dirty="0"/>
              <a:t>Street</a:t>
            </a:r>
            <a:r>
              <a:rPr lang="nl-NL" dirty="0"/>
              <a:t> + </a:t>
            </a:r>
            <a:r>
              <a:rPr lang="nl-NL" b="1" dirty="0" err="1"/>
              <a:t>LandContour</a:t>
            </a:r>
            <a:r>
              <a:rPr lang="nl-NL" dirty="0"/>
              <a:t> + </a:t>
            </a:r>
            <a:r>
              <a:rPr lang="nl-NL" b="1" dirty="0" err="1"/>
              <a:t>LandSlope</a:t>
            </a:r>
            <a:r>
              <a:rPr lang="nl-NL" dirty="0"/>
              <a:t> + </a:t>
            </a:r>
            <a:r>
              <a:rPr lang="nl-NL" b="1" dirty="0" err="1"/>
              <a:t>Neighborhood</a:t>
            </a:r>
            <a:r>
              <a:rPr lang="nl-NL" dirty="0"/>
              <a:t> + </a:t>
            </a:r>
            <a:r>
              <a:rPr lang="nl-NL" b="1" dirty="0"/>
              <a:t>Condition1</a:t>
            </a:r>
            <a:r>
              <a:rPr lang="nl-NL" dirty="0"/>
              <a:t> + </a:t>
            </a:r>
            <a:r>
              <a:rPr lang="nl-NL" b="1" dirty="0" err="1"/>
              <a:t>BldgType</a:t>
            </a:r>
            <a:r>
              <a:rPr lang="nl-NL" dirty="0"/>
              <a:t> + </a:t>
            </a:r>
            <a:r>
              <a:rPr lang="nl-NL" dirty="0" err="1"/>
              <a:t>HouseStyle</a:t>
            </a:r>
            <a:r>
              <a:rPr lang="nl-NL" dirty="0"/>
              <a:t> + </a:t>
            </a:r>
            <a:r>
              <a:rPr lang="nl-NL" b="1" dirty="0" err="1"/>
              <a:t>OverallQual</a:t>
            </a:r>
            <a:r>
              <a:rPr lang="nl-NL" dirty="0"/>
              <a:t> + </a:t>
            </a:r>
            <a:r>
              <a:rPr lang="nl-NL" b="1" dirty="0" err="1"/>
              <a:t>OverallCond</a:t>
            </a:r>
            <a:r>
              <a:rPr lang="nl-NL" dirty="0"/>
              <a:t> + </a:t>
            </a:r>
            <a:r>
              <a:rPr lang="nl-NL" b="1" dirty="0" err="1"/>
              <a:t>YearBuilt</a:t>
            </a:r>
            <a:r>
              <a:rPr lang="nl-NL" dirty="0"/>
              <a:t> + </a:t>
            </a:r>
            <a:r>
              <a:rPr lang="nl-NL" dirty="0" err="1"/>
              <a:t>YearRemodAdd</a:t>
            </a:r>
            <a:r>
              <a:rPr lang="nl-NL" dirty="0"/>
              <a:t> + </a:t>
            </a:r>
            <a:r>
              <a:rPr lang="nl-NL" b="1" dirty="0" err="1"/>
              <a:t>RoofMatl</a:t>
            </a:r>
            <a:r>
              <a:rPr lang="nl-NL" dirty="0"/>
              <a:t> + </a:t>
            </a:r>
            <a:r>
              <a:rPr lang="nl-NL" b="1" dirty="0" err="1"/>
              <a:t>ExterQual</a:t>
            </a:r>
            <a:r>
              <a:rPr lang="nl-NL" dirty="0"/>
              <a:t> + </a:t>
            </a:r>
            <a:r>
              <a:rPr lang="nl-NL" b="1" dirty="0"/>
              <a:t>Foundation</a:t>
            </a:r>
            <a:r>
              <a:rPr lang="nl-NL" dirty="0"/>
              <a:t> + </a:t>
            </a:r>
            <a:r>
              <a:rPr lang="nl-NL" b="1" dirty="0"/>
              <a:t>BsmtFinSF1</a:t>
            </a:r>
            <a:r>
              <a:rPr lang="nl-NL" dirty="0"/>
              <a:t> + </a:t>
            </a:r>
            <a:r>
              <a:rPr lang="nl-NL" b="1" dirty="0"/>
              <a:t>BsmtFinSF2 </a:t>
            </a:r>
            <a:r>
              <a:rPr lang="nl-NL" dirty="0"/>
              <a:t>+ </a:t>
            </a:r>
            <a:r>
              <a:rPr lang="nl-NL" b="1" dirty="0" err="1"/>
              <a:t>BsmtUnfSF</a:t>
            </a:r>
            <a:r>
              <a:rPr lang="nl-NL" b="1" dirty="0"/>
              <a:t> </a:t>
            </a:r>
            <a:r>
              <a:rPr lang="nl-NL" dirty="0"/>
              <a:t>+ </a:t>
            </a:r>
            <a:r>
              <a:rPr lang="nl-NL" b="1" dirty="0"/>
              <a:t>1stFlrSF</a:t>
            </a:r>
            <a:r>
              <a:rPr lang="nl-NL" dirty="0"/>
              <a:t> + </a:t>
            </a:r>
            <a:r>
              <a:rPr lang="nl-NL" b="1" dirty="0"/>
              <a:t>2ndFlrSF</a:t>
            </a:r>
            <a:r>
              <a:rPr lang="nl-NL" dirty="0"/>
              <a:t> + </a:t>
            </a:r>
            <a:r>
              <a:rPr lang="nl-NL" b="1" dirty="0" err="1"/>
              <a:t>BedroomAbvGr</a:t>
            </a:r>
            <a:r>
              <a:rPr lang="nl-NL" dirty="0"/>
              <a:t> + </a:t>
            </a:r>
            <a:r>
              <a:rPr lang="nl-NL" b="1" dirty="0" err="1"/>
              <a:t>KitchenAbvGr</a:t>
            </a:r>
            <a:r>
              <a:rPr lang="nl-NL" dirty="0"/>
              <a:t> + </a:t>
            </a:r>
            <a:r>
              <a:rPr lang="nl-NL" b="1" dirty="0" err="1"/>
              <a:t>KitchenQual</a:t>
            </a:r>
            <a:r>
              <a:rPr lang="nl-NL" dirty="0"/>
              <a:t> + </a:t>
            </a:r>
            <a:r>
              <a:rPr lang="nl-NL" b="1" dirty="0" err="1"/>
              <a:t>TotRmsAbvGrd</a:t>
            </a:r>
            <a:r>
              <a:rPr lang="nl-NL" dirty="0"/>
              <a:t> + </a:t>
            </a:r>
            <a:r>
              <a:rPr lang="nl-NL" b="1" dirty="0" err="1"/>
              <a:t>Functional</a:t>
            </a:r>
            <a:r>
              <a:rPr lang="nl-NL" dirty="0"/>
              <a:t> + </a:t>
            </a:r>
            <a:r>
              <a:rPr lang="nl-NL" dirty="0" err="1"/>
              <a:t>Fireplaces</a:t>
            </a:r>
            <a:r>
              <a:rPr lang="nl-NL" dirty="0"/>
              <a:t> + </a:t>
            </a:r>
            <a:r>
              <a:rPr lang="nl-NL" dirty="0" err="1"/>
              <a:t>GarageCars</a:t>
            </a:r>
            <a:r>
              <a:rPr lang="nl-NL" dirty="0"/>
              <a:t> + </a:t>
            </a:r>
            <a:r>
              <a:rPr lang="nl-NL" b="1" dirty="0" err="1"/>
              <a:t>GarageArea</a:t>
            </a:r>
            <a:r>
              <a:rPr lang="nl-NL" dirty="0"/>
              <a:t> + </a:t>
            </a:r>
            <a:r>
              <a:rPr lang="nl-NL" b="1" dirty="0" err="1"/>
              <a:t>WoodDeckSF</a:t>
            </a:r>
            <a:r>
              <a:rPr lang="nl-NL" dirty="0"/>
              <a:t> + </a:t>
            </a:r>
            <a:r>
              <a:rPr lang="nl-NL" b="1" dirty="0" err="1"/>
              <a:t>ScreenPorch</a:t>
            </a:r>
            <a:r>
              <a:rPr lang="nl-NL" dirty="0"/>
              <a:t> + </a:t>
            </a:r>
            <a:r>
              <a:rPr lang="nl-NL" b="1" dirty="0" err="1"/>
              <a:t>PoolArea</a:t>
            </a:r>
            <a:r>
              <a:rPr lang="nl-NL" dirty="0"/>
              <a:t> + </a:t>
            </a:r>
            <a:r>
              <a:rPr lang="nl-NL" b="1" dirty="0" err="1"/>
              <a:t>MoSold</a:t>
            </a:r>
            <a:r>
              <a:rPr lang="nl-NL" dirty="0"/>
              <a:t> + </a:t>
            </a:r>
            <a:r>
              <a:rPr lang="nl-NL" b="1" dirty="0" err="1"/>
              <a:t>SaleType</a:t>
            </a:r>
            <a:r>
              <a:rPr lang="nl-NL" dirty="0"/>
              <a:t> + </a:t>
            </a:r>
            <a:r>
              <a:rPr lang="nl-NL" dirty="0" err="1"/>
              <a:t>SaleCondition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3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b="1" dirty="0">
                <a:solidFill>
                  <a:srgbClr val="00B0F0"/>
                </a:solidFill>
              </a:rPr>
              <a:t>“new” columns</a:t>
            </a:r>
            <a:r>
              <a:rPr lang="nl-NL" dirty="0"/>
              <a:t>: </a:t>
            </a:r>
            <a:r>
              <a:rPr lang="nl-NL" dirty="0" err="1"/>
              <a:t>Fireplace</a:t>
            </a:r>
            <a:r>
              <a:rPr lang="nl-NL" dirty="0"/>
              <a:t> + Garage </a:t>
            </a:r>
            <a:r>
              <a:rPr lang="nl-NL" dirty="0" err="1"/>
              <a:t>capacity</a:t>
            </a:r>
            <a:r>
              <a:rPr lang="nl-NL" dirty="0"/>
              <a:t> + Garage </a:t>
            </a:r>
            <a:r>
              <a:rPr lang="nl-NL" dirty="0" err="1"/>
              <a:t>quality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647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180E9-9938-4BED-8B3E-C7512E3C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Training </a:t>
            </a:r>
            <a:r>
              <a:rPr lang="nl-NL" b="1" dirty="0" err="1"/>
              <a:t>Results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E904F-FB9A-4D2B-8B83-533AA443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0.06% </a:t>
            </a:r>
            <a:r>
              <a:rPr lang="nl-NL" dirty="0" err="1"/>
              <a:t>mean</a:t>
            </a:r>
            <a:r>
              <a:rPr lang="nl-NL" dirty="0"/>
              <a:t> error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But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Max error &gt; </a:t>
            </a:r>
            <a:r>
              <a:rPr lang="nl-NL" b="1" dirty="0">
                <a:solidFill>
                  <a:srgbClr val="FF0000"/>
                </a:solidFill>
              </a:rPr>
              <a:t>$170.000</a:t>
            </a:r>
          </a:p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/>
              <a:t>AND: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mistake</a:t>
            </a:r>
            <a:r>
              <a:rPr lang="nl-NL" dirty="0"/>
              <a:t> as Karel, </a:t>
            </a:r>
            <a:r>
              <a:rPr lang="nl-NL" dirty="0" err="1"/>
              <a:t>forgetting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combine train </a:t>
            </a:r>
            <a:r>
              <a:rPr lang="nl-NL" dirty="0" err="1"/>
              <a:t>and</a:t>
            </a:r>
            <a:r>
              <a:rPr lang="nl-NL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6046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F2DFA-CA72-46AE-BD9E-1B9EAF68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Lessons</a:t>
            </a:r>
            <a:r>
              <a:rPr lang="nl-NL" b="1" dirty="0"/>
              <a:t> </a:t>
            </a:r>
            <a:r>
              <a:rPr lang="nl-NL" b="1" dirty="0" err="1"/>
              <a:t>learned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C63B94-9A62-4FEE-8360-1469FBF8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Always </a:t>
            </a:r>
            <a:r>
              <a:rPr lang="nl-NL" dirty="0" err="1"/>
              <a:t>participate</a:t>
            </a:r>
            <a:r>
              <a:rPr lang="nl-NL" dirty="0"/>
              <a:t> in </a:t>
            </a:r>
            <a:r>
              <a:rPr lang="nl-NL" dirty="0" err="1"/>
              <a:t>datathons</a:t>
            </a:r>
            <a:r>
              <a:rPr lang="nl-NL" dirty="0"/>
              <a:t> like </a:t>
            </a:r>
            <a:r>
              <a:rPr lang="nl-NL" dirty="0" err="1"/>
              <a:t>this</a:t>
            </a:r>
            <a:r>
              <a:rPr lang="nl-NL" dirty="0"/>
              <a:t>, we </a:t>
            </a:r>
            <a:r>
              <a:rPr lang="nl-NL" dirty="0" err="1"/>
              <a:t>learned</a:t>
            </a:r>
            <a:r>
              <a:rPr lang="nl-NL" dirty="0"/>
              <a:t> </a:t>
            </a:r>
            <a:r>
              <a:rPr lang="nl-NL" dirty="0" err="1"/>
              <a:t>heaps</a:t>
            </a:r>
            <a:r>
              <a:rPr lang="nl-NL" dirty="0"/>
              <a:t>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Be </a:t>
            </a:r>
            <a:r>
              <a:rPr lang="nl-NL" dirty="0" err="1"/>
              <a:t>realistic</a:t>
            </a:r>
            <a:r>
              <a:rPr lang="nl-NL" dirty="0"/>
              <a:t>, no time = mistakes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oversights</a:t>
            </a:r>
            <a:r>
              <a:rPr lang="nl-NL" dirty="0"/>
              <a:t> BUT we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submitted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Datathon</a:t>
            </a:r>
            <a:r>
              <a:rPr lang="nl-NL" dirty="0"/>
              <a:t> is </a:t>
            </a:r>
            <a:r>
              <a:rPr lang="nl-NL" dirty="0" err="1"/>
              <a:t>fun</a:t>
            </a:r>
            <a:r>
              <a:rPr lang="nl-NL" dirty="0"/>
              <a:t>, </a:t>
            </a:r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organizing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00784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305</Words>
  <Application>Microsoft Office PowerPoint</Application>
  <PresentationFormat>Breedbeeld</PresentationFormat>
  <Paragraphs>59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Datathon Quick and Dirty</vt:lpstr>
      <vt:lpstr>Strategy</vt:lpstr>
      <vt:lpstr>Combining and Simplifying</vt:lpstr>
      <vt:lpstr>Step Akaike Information Criterion</vt:lpstr>
      <vt:lpstr>Outcome StepAIC</vt:lpstr>
      <vt:lpstr>Training Results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 Quick and Dirty</dc:title>
  <dc:creator>Anouk Veldhuis</dc:creator>
  <cp:lastModifiedBy>Anouk Veldhuis</cp:lastModifiedBy>
  <cp:revision>6</cp:revision>
  <dcterms:created xsi:type="dcterms:W3CDTF">2021-09-27T10:51:30Z</dcterms:created>
  <dcterms:modified xsi:type="dcterms:W3CDTF">2021-09-27T12:56:56Z</dcterms:modified>
</cp:coreProperties>
</file>