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6" r:id="rId4"/>
    <p:sldId id="259" r:id="rId5"/>
    <p:sldId id="260" r:id="rId6"/>
    <p:sldId id="269" r:id="rId7"/>
    <p:sldId id="262" r:id="rId8"/>
    <p:sldId id="265" r:id="rId9"/>
    <p:sldId id="266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8" autoAdjust="0"/>
    <p:restoredTop sz="75464" autoAdjust="0"/>
  </p:normalViewPr>
  <p:slideViewPr>
    <p:cSldViewPr snapToGrid="0">
      <p:cViewPr varScale="1">
        <p:scale>
          <a:sx n="48" d="100"/>
          <a:sy n="48" d="100"/>
        </p:scale>
        <p:origin x="3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CF42C-D92E-49C1-B658-985FE29FE963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495E-0C39-4DE0-A448-D77B2C6888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818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11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7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21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28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36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5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94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32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495E-0C39-4DE0-A448-D77B2C6888F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97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DA35-945F-45DF-9B93-4040A7D9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E7D55-5AD8-4013-9639-B6374BE37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F353-C649-43BC-8150-AAD0883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BEA8-AC3F-42FF-A197-964D7B1C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809-2940-465C-B40E-C8E6920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66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E18D-1DC6-427D-8D2F-DD754E36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E5304-7CE0-4909-AABF-BCEE407A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1BDD-910B-40C4-8F7D-1242D81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319B-E351-4AD7-8B07-25C93C04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DE63-E40E-487F-908A-268D1A45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0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70B58-D4B5-4D46-B6DB-A479E1A4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DBF2-5F1F-4725-B820-DF276CDB8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EDE0-B77B-4029-8105-6E7FB304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0ABF4-F60E-4CF3-9834-D9A66496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8F9C-238E-49DC-9C8D-1DFA1CCF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40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7F1D-78CB-489C-9757-B8D48CD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565F-5AD0-4ED9-927F-B22A4507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1C1E-7F13-4BAD-B9E8-20FA3AB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2AB4-8970-41EB-B298-751F3F9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1F3C-100D-4538-B1D4-D39F73E6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74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662B-7767-49B8-AB34-B1156DC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F1950-EE7D-446A-92F8-9C4BFF4A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8A73-39E8-4EE7-82DE-C8097B52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D1E96-0207-4AD6-8533-661B05DD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BD83-AD3B-43F6-B2B7-1CFE7C8A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48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0BBC-6545-4681-AA81-B8F515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C235-062D-4B5C-8B59-E7D806F7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AE36-A918-406D-98CD-7CF44E3D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8D06D-BFDC-4E2A-879A-8A1D12D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4313-F6F8-4678-A6AA-9DE4EC60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41733-C7C4-4D2F-9045-2A7A6D89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7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7583-781B-4D97-BFFB-8873090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E344-B60B-4D23-AD8F-CEE46A4F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3DB4E-8049-4CC0-B00D-10B125FC9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4E5A4-2F09-4383-B2D9-583A706A4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DB69B-E844-4EF7-8097-B765AF2D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6F0C0-C4E9-492D-8EC6-42B9003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FD757-1D9B-4EE3-AFF4-D081BC14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E0431-AA4C-4AE0-B6DD-D1E7B57F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5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B1E0-004B-41DB-9C40-D93846F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F79A-4F0A-4876-AD47-F268A770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4CBAC-8C48-4503-AAB0-23529349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DC50-1522-45E7-B900-A3768C32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3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D7DE2-14A5-4B22-B82E-4A0691A7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80565-7E77-4370-B0B2-A403032E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33CD-020C-42DB-B1CA-6A6D4424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D98-F132-4258-9AA5-C1962DD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4270-8202-42C7-8542-8850287C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18ED0-2615-40C0-97C3-47B55FBC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1F4D-9133-441B-8D02-5D40325D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559B3-F31C-4F67-BD4E-9BA8A7A4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55EA-2888-463A-B4DB-BE55EB6C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75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7A2-39CD-4D07-9A3C-8729018B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2DF2-79E9-4E86-8CBC-DC7543415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86168-505D-4EEE-8A8B-4A0EBDF2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4689-ED17-48AF-B768-E8F9843C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4FA5D-6E7C-4786-90EA-6A11965B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13C99-B80B-448D-9725-7A7DCBC8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57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40F05-542C-4FE6-A37F-EC653C49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5FA0-4F22-4792-955A-868F124F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42AF-7B1C-4A14-BF7E-81EA94EAE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616C-1EED-4004-8D3E-5D98B77C0778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D3A-218F-45CC-B590-BA8FFE052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CE34-2A51-47E8-BB68-85C0F99D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DD27-5B87-419A-A3CD-0E26135AC0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2229" y="1875334"/>
            <a:ext cx="9721237" cy="216000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Modeling Tourist Movement Using Lévy Flight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0CFA-1A6A-4D76-860A-899BB1E29C4B}"/>
              </a:ext>
            </a:extLst>
          </p:cNvPr>
          <p:cNvSpPr/>
          <p:nvPr/>
        </p:nvSpPr>
        <p:spPr>
          <a:xfrm>
            <a:off x="2531279" y="4197454"/>
            <a:ext cx="7193754" cy="6463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GEOG 8294 Spatiotemporal Modeling &amp; Simulation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ECA971-52EE-4649-A904-BE943DE95636}"/>
              </a:ext>
            </a:extLst>
          </p:cNvPr>
          <p:cNvGrpSpPr/>
          <p:nvPr/>
        </p:nvGrpSpPr>
        <p:grpSpPr>
          <a:xfrm>
            <a:off x="4058565" y="5156217"/>
            <a:ext cx="4139181" cy="0"/>
            <a:chOff x="3675005" y="5057807"/>
            <a:chExt cx="4139181" cy="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5C28C4B-295F-427E-97BE-5B976946F29D}"/>
                </a:ext>
              </a:extLst>
            </p:cNvPr>
            <p:cNvCxnSpPr/>
            <p:nvPr/>
          </p:nvCxnSpPr>
          <p:spPr>
            <a:xfrm flipH="1">
              <a:off x="3675005" y="5057807"/>
              <a:ext cx="61079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C2FDB96-8147-4A79-9269-76F1E31F645A}"/>
                </a:ext>
              </a:extLst>
            </p:cNvPr>
            <p:cNvCxnSpPr/>
            <p:nvPr/>
          </p:nvCxnSpPr>
          <p:spPr>
            <a:xfrm>
              <a:off x="7203396" y="5057807"/>
              <a:ext cx="61079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0AE1546-F1A7-4AD3-A1CF-E0FC1F37E09A}"/>
              </a:ext>
            </a:extLst>
          </p:cNvPr>
          <p:cNvSpPr/>
          <p:nvPr/>
        </p:nvSpPr>
        <p:spPr>
          <a:xfrm rot="4499273">
            <a:off x="1432005" y="37435"/>
            <a:ext cx="1229927" cy="1191569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E119EE2D-2DDC-4BDC-8023-53213D15A010}"/>
              </a:ext>
            </a:extLst>
          </p:cNvPr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5C186AE1-013F-4ACB-9141-5EB620591E71}"/>
              </a:ext>
            </a:extLst>
          </p:cNvPr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等腰三角形 200">
            <a:extLst>
              <a:ext uri="{FF2B5EF4-FFF2-40B4-BE49-F238E27FC236}">
                <a16:creationId xmlns:a16="http://schemas.microsoft.com/office/drawing/2014/main" id="{6E2EAD45-83C8-4B49-A507-241CE4DE8969}"/>
              </a:ext>
            </a:extLst>
          </p:cNvPr>
          <p:cNvSpPr/>
          <p:nvPr/>
        </p:nvSpPr>
        <p:spPr>
          <a:xfrm rot="7947741">
            <a:off x="434773" y="934407"/>
            <a:ext cx="1048978" cy="770402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4461C17-7408-4A07-8068-5AC6E783F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961" y="5017717"/>
            <a:ext cx="2681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Zhiwei</a:t>
            </a:r>
            <a:r>
              <a:rPr lang="en-CA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 Yan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3922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Outcomes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9" name="Shape 542">
            <a:extLst>
              <a:ext uri="{FF2B5EF4-FFF2-40B4-BE49-F238E27FC236}">
                <a16:creationId xmlns:a16="http://schemas.microsoft.com/office/drawing/2014/main" id="{1DC6AC3B-239B-4BFC-A7FF-4C0E7657EDBD}"/>
              </a:ext>
            </a:extLst>
          </p:cNvPr>
          <p:cNvSpPr>
            <a:spLocks/>
          </p:cNvSpPr>
          <p:nvPr/>
        </p:nvSpPr>
        <p:spPr bwMode="auto">
          <a:xfrm>
            <a:off x="1325136" y="2604943"/>
            <a:ext cx="563563" cy="469900"/>
          </a:xfrm>
          <a:custGeom>
            <a:avLst/>
            <a:gdLst>
              <a:gd name="T0" fmla="*/ 556675 w 21600"/>
              <a:gd name="T1" fmla="*/ 311831 h 21600"/>
              <a:gd name="T2" fmla="*/ 563563 w 21600"/>
              <a:gd name="T3" fmla="*/ 446057 h 21600"/>
              <a:gd name="T4" fmla="*/ 540316 w 21600"/>
              <a:gd name="T5" fmla="*/ 469900 h 21600"/>
              <a:gd name="T6" fmla="*/ 406078 w 21600"/>
              <a:gd name="T7" fmla="*/ 463069 h 21600"/>
              <a:gd name="T8" fmla="*/ 399608 w 21600"/>
              <a:gd name="T9" fmla="*/ 328843 h 21600"/>
              <a:gd name="T10" fmla="*/ 422620 w 21600"/>
              <a:gd name="T11" fmla="*/ 305000 h 21600"/>
              <a:gd name="T12" fmla="*/ 464131 w 21600"/>
              <a:gd name="T13" fmla="*/ 258206 h 21600"/>
              <a:gd name="T14" fmla="*/ 299341 w 21600"/>
              <a:gd name="T15" fmla="*/ 252397 h 21600"/>
              <a:gd name="T16" fmla="*/ 340590 w 21600"/>
              <a:gd name="T17" fmla="*/ 305000 h 21600"/>
              <a:gd name="T18" fmla="*/ 363837 w 21600"/>
              <a:gd name="T19" fmla="*/ 328843 h 21600"/>
              <a:gd name="T20" fmla="*/ 356949 w 21600"/>
              <a:gd name="T21" fmla="*/ 463069 h 21600"/>
              <a:gd name="T22" fmla="*/ 222894 w 21600"/>
              <a:gd name="T23" fmla="*/ 469900 h 21600"/>
              <a:gd name="T24" fmla="*/ 199647 w 21600"/>
              <a:gd name="T25" fmla="*/ 446057 h 21600"/>
              <a:gd name="T26" fmla="*/ 206483 w 21600"/>
              <a:gd name="T27" fmla="*/ 311831 h 21600"/>
              <a:gd name="T28" fmla="*/ 264144 w 21600"/>
              <a:gd name="T29" fmla="*/ 305000 h 21600"/>
              <a:gd name="T30" fmla="*/ 105825 w 21600"/>
              <a:gd name="T31" fmla="*/ 252397 h 21600"/>
              <a:gd name="T32" fmla="*/ 99693 w 21600"/>
              <a:gd name="T33" fmla="*/ 305000 h 21600"/>
              <a:gd name="T34" fmla="*/ 157954 w 21600"/>
              <a:gd name="T35" fmla="*/ 311831 h 21600"/>
              <a:gd name="T36" fmla="*/ 164790 w 21600"/>
              <a:gd name="T37" fmla="*/ 446057 h 21600"/>
              <a:gd name="T38" fmla="*/ 140943 w 21600"/>
              <a:gd name="T39" fmla="*/ 469900 h 21600"/>
              <a:gd name="T40" fmla="*/ 6836 w 21600"/>
              <a:gd name="T41" fmla="*/ 463069 h 21600"/>
              <a:gd name="T42" fmla="*/ 0 w 21600"/>
              <a:gd name="T43" fmla="*/ 328843 h 21600"/>
              <a:gd name="T44" fmla="*/ 23821 w 21600"/>
              <a:gd name="T45" fmla="*/ 305000 h 21600"/>
              <a:gd name="T46" fmla="*/ 64497 w 21600"/>
              <a:gd name="T47" fmla="*/ 258206 h 21600"/>
              <a:gd name="T48" fmla="*/ 105772 w 21600"/>
              <a:gd name="T49" fmla="*/ 217503 h 21600"/>
              <a:gd name="T50" fmla="*/ 264092 w 21600"/>
              <a:gd name="T51" fmla="*/ 164269 h 21600"/>
              <a:gd name="T52" fmla="*/ 206431 w 21600"/>
              <a:gd name="T53" fmla="*/ 157678 h 21600"/>
              <a:gd name="T54" fmla="*/ 199595 w 21600"/>
              <a:gd name="T55" fmla="*/ 23190 h 21600"/>
              <a:gd name="T56" fmla="*/ 222842 w 21600"/>
              <a:gd name="T57" fmla="*/ 0 h 21600"/>
              <a:gd name="T58" fmla="*/ 356897 w 21600"/>
              <a:gd name="T59" fmla="*/ 6831 h 21600"/>
              <a:gd name="T60" fmla="*/ 363785 w 21600"/>
              <a:gd name="T61" fmla="*/ 141057 h 21600"/>
              <a:gd name="T62" fmla="*/ 340538 w 21600"/>
              <a:gd name="T63" fmla="*/ 164269 h 21600"/>
              <a:gd name="T64" fmla="*/ 299288 w 21600"/>
              <a:gd name="T65" fmla="*/ 217503 h 21600"/>
              <a:gd name="T66" fmla="*/ 486673 w 21600"/>
              <a:gd name="T67" fmla="*/ 229272 h 21600"/>
              <a:gd name="T68" fmla="*/ 498936 w 21600"/>
              <a:gd name="T69" fmla="*/ 305000 h 216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pic>
        <p:nvPicPr>
          <p:cNvPr id="31" name="Graphic 30" descr="Magnifying glass">
            <a:extLst>
              <a:ext uri="{FF2B5EF4-FFF2-40B4-BE49-F238E27FC236}">
                <a16:creationId xmlns:a16="http://schemas.microsoft.com/office/drawing/2014/main" id="{50EE4B8B-67DE-4DF1-9E3B-B5F2778B9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1805" y="2515508"/>
            <a:ext cx="718031" cy="718031"/>
          </a:xfrm>
          <a:prstGeom prst="rect">
            <a:avLst/>
          </a:prstGeom>
        </p:spPr>
      </p:pic>
      <p:pic>
        <p:nvPicPr>
          <p:cNvPr id="35" name="Graphic 34" descr="Magnifying glass">
            <a:extLst>
              <a:ext uri="{FF2B5EF4-FFF2-40B4-BE49-F238E27FC236}">
                <a16:creationId xmlns:a16="http://schemas.microsoft.com/office/drawing/2014/main" id="{599A4470-9530-45C2-9787-B5F74B54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6107" y="2538691"/>
            <a:ext cx="718031" cy="718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4EC57C-089C-4BD1-BC81-B7B4B43C7F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71" b="7593"/>
          <a:stretch/>
        </p:blipFill>
        <p:spPr>
          <a:xfrm>
            <a:off x="3244241" y="1289955"/>
            <a:ext cx="5853560" cy="52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1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3922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Future Extensions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7A83D-D252-4931-BC24-2F39D36B3A42}"/>
              </a:ext>
            </a:extLst>
          </p:cNvPr>
          <p:cNvSpPr/>
          <p:nvPr/>
        </p:nvSpPr>
        <p:spPr>
          <a:xfrm>
            <a:off x="2323736" y="1733421"/>
            <a:ext cx="5993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314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number of tourist attractions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33E39-563F-4C8E-ABB0-4667D92583E8}"/>
              </a:ext>
            </a:extLst>
          </p:cNvPr>
          <p:cNvSpPr/>
          <p:nvPr/>
        </p:nvSpPr>
        <p:spPr>
          <a:xfrm>
            <a:off x="2323736" y="3384056"/>
            <a:ext cx="4336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314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road network</a:t>
            </a:r>
          </a:p>
        </p:txBody>
      </p:sp>
      <p:grpSp>
        <p:nvGrpSpPr>
          <p:cNvPr id="19" name="组合 50">
            <a:extLst>
              <a:ext uri="{FF2B5EF4-FFF2-40B4-BE49-F238E27FC236}">
                <a16:creationId xmlns:a16="http://schemas.microsoft.com/office/drawing/2014/main" id="{CB37EC33-0E5D-4F98-945C-4BB0E166C821}"/>
              </a:ext>
            </a:extLst>
          </p:cNvPr>
          <p:cNvGrpSpPr>
            <a:grpSpLocks noChangeAspect="1"/>
          </p:cNvGrpSpPr>
          <p:nvPr/>
        </p:nvGrpSpPr>
        <p:grpSpPr>
          <a:xfrm>
            <a:off x="959959" y="1707484"/>
            <a:ext cx="931468" cy="947670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23" name="Freeform 288">
              <a:extLst>
                <a:ext uri="{FF2B5EF4-FFF2-40B4-BE49-F238E27FC236}">
                  <a16:creationId xmlns:a16="http://schemas.microsoft.com/office/drawing/2014/main" id="{F4D78E11-F7D3-476B-8807-E5DE7C019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289">
              <a:extLst>
                <a:ext uri="{FF2B5EF4-FFF2-40B4-BE49-F238E27FC236}">
                  <a16:creationId xmlns:a16="http://schemas.microsoft.com/office/drawing/2014/main" id="{473856EE-6196-463A-B4D1-FD58BC395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291">
              <a:extLst>
                <a:ext uri="{FF2B5EF4-FFF2-40B4-BE49-F238E27FC236}">
                  <a16:creationId xmlns:a16="http://schemas.microsoft.com/office/drawing/2014/main" id="{1C0303EF-4839-4F80-9AD5-C0BFFBBB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50">
            <a:extLst>
              <a:ext uri="{FF2B5EF4-FFF2-40B4-BE49-F238E27FC236}">
                <a16:creationId xmlns:a16="http://schemas.microsoft.com/office/drawing/2014/main" id="{7385F24F-B757-4A6D-8828-0C3AF82D5486}"/>
              </a:ext>
            </a:extLst>
          </p:cNvPr>
          <p:cNvGrpSpPr>
            <a:grpSpLocks noChangeAspect="1"/>
          </p:cNvGrpSpPr>
          <p:nvPr/>
        </p:nvGrpSpPr>
        <p:grpSpPr>
          <a:xfrm>
            <a:off x="959959" y="3209844"/>
            <a:ext cx="931468" cy="947670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27" name="Freeform 288">
              <a:extLst>
                <a:ext uri="{FF2B5EF4-FFF2-40B4-BE49-F238E27FC236}">
                  <a16:creationId xmlns:a16="http://schemas.microsoft.com/office/drawing/2014/main" id="{3119E22B-8EEC-4F94-9AAA-CD0387E1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289">
              <a:extLst>
                <a:ext uri="{FF2B5EF4-FFF2-40B4-BE49-F238E27FC236}">
                  <a16:creationId xmlns:a16="http://schemas.microsoft.com/office/drawing/2014/main" id="{C9F8F14C-83CD-48E4-A105-E7F9A7E85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Freeform 291">
              <a:extLst>
                <a:ext uri="{FF2B5EF4-FFF2-40B4-BE49-F238E27FC236}">
                  <a16:creationId xmlns:a16="http://schemas.microsoft.com/office/drawing/2014/main" id="{952BB4C7-BA1F-45B6-BB7B-58E6D88D3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50">
            <a:extLst>
              <a:ext uri="{FF2B5EF4-FFF2-40B4-BE49-F238E27FC236}">
                <a16:creationId xmlns:a16="http://schemas.microsoft.com/office/drawing/2014/main" id="{5AEFB8CE-82E8-44CE-BFE0-EE13CC4C8313}"/>
              </a:ext>
            </a:extLst>
          </p:cNvPr>
          <p:cNvGrpSpPr>
            <a:grpSpLocks noChangeAspect="1"/>
          </p:cNvGrpSpPr>
          <p:nvPr/>
        </p:nvGrpSpPr>
        <p:grpSpPr>
          <a:xfrm>
            <a:off x="959959" y="4671799"/>
            <a:ext cx="931468" cy="947670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31" name="Freeform 288">
              <a:extLst>
                <a:ext uri="{FF2B5EF4-FFF2-40B4-BE49-F238E27FC236}">
                  <a16:creationId xmlns:a16="http://schemas.microsoft.com/office/drawing/2014/main" id="{88CE1C15-07AA-4022-A17F-7AD494F7C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289">
              <a:extLst>
                <a:ext uri="{FF2B5EF4-FFF2-40B4-BE49-F238E27FC236}">
                  <a16:creationId xmlns:a16="http://schemas.microsoft.com/office/drawing/2014/main" id="{3DBFA1A3-908D-4FDD-907A-592457925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291">
              <a:extLst>
                <a:ext uri="{FF2B5EF4-FFF2-40B4-BE49-F238E27FC236}">
                  <a16:creationId xmlns:a16="http://schemas.microsoft.com/office/drawing/2014/main" id="{7D1182F1-C644-4C38-AE82-B2371BDCB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81761-1973-4891-BB78-78654283E604}"/>
              </a:ext>
            </a:extLst>
          </p:cNvPr>
          <p:cNvSpPr/>
          <p:nvPr/>
        </p:nvSpPr>
        <p:spPr>
          <a:xfrm>
            <a:off x="2323735" y="4803858"/>
            <a:ext cx="5029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314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more influencing factors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5468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00410" y="1347690"/>
            <a:ext cx="2952924" cy="48814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CA" altLang="zh-CN" sz="2267" dirty="0">
                <a:solidFill>
                  <a:schemeClr val="bg1"/>
                </a:solidFill>
                <a:cs typeface="+mn-ea"/>
                <a:sym typeface="+mn-lt"/>
              </a:rPr>
              <a:t>Subject</a:t>
            </a:r>
            <a:endParaRPr lang="zh-CN" altLang="en-US" sz="22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21374" y="1321272"/>
            <a:ext cx="638044" cy="52476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478073" y="2683617"/>
            <a:ext cx="4580679" cy="19185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60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  <a:p>
            <a:endParaRPr lang="zh-CN" altLang="en-US" sz="5867" b="1" spc="-3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6900410" y="2304415"/>
            <a:ext cx="2952924" cy="48814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CA" altLang="zh-CN" sz="2267" dirty="0">
                <a:solidFill>
                  <a:schemeClr val="bg1"/>
                </a:solidFill>
                <a:cs typeface="+mn-ea"/>
                <a:sym typeface="+mn-lt"/>
              </a:rPr>
              <a:t>Methodology</a:t>
            </a:r>
            <a:endParaRPr lang="zh-CN" altLang="en-US" sz="22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221374" y="2277997"/>
            <a:ext cx="638044" cy="52476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6900410" y="3261141"/>
            <a:ext cx="2952924" cy="48814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CA" altLang="zh-CN" sz="2267" dirty="0">
                <a:solidFill>
                  <a:schemeClr val="bg1"/>
                </a:solidFill>
                <a:cs typeface="+mn-ea"/>
                <a:sym typeface="+mn-lt"/>
              </a:rPr>
              <a:t>Work in Progress</a:t>
            </a:r>
            <a:endParaRPr lang="zh-CN" altLang="en-US" sz="22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221374" y="3234722"/>
            <a:ext cx="638044" cy="52476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6900410" y="4217866"/>
            <a:ext cx="2952924" cy="48814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CA" altLang="zh-CN" sz="2267" dirty="0">
                <a:solidFill>
                  <a:schemeClr val="bg1"/>
                </a:solidFill>
                <a:cs typeface="+mn-ea"/>
                <a:sym typeface="+mn-lt"/>
              </a:rPr>
              <a:t>Outcomes</a:t>
            </a:r>
            <a:endParaRPr lang="zh-CN" altLang="en-US" sz="22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221374" y="4191448"/>
            <a:ext cx="638044" cy="52476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5086133" y="2911320"/>
            <a:ext cx="342471" cy="597913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335BC2C1-9289-41E4-91CE-2326C61EEA42}"/>
              </a:ext>
            </a:extLst>
          </p:cNvPr>
          <p:cNvSpPr txBox="1"/>
          <p:nvPr/>
        </p:nvSpPr>
        <p:spPr>
          <a:xfrm>
            <a:off x="6900410" y="5136820"/>
            <a:ext cx="2952924" cy="48814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CA" altLang="zh-CN" sz="2267" dirty="0">
                <a:solidFill>
                  <a:schemeClr val="bg1"/>
                </a:solidFill>
                <a:cs typeface="+mn-ea"/>
                <a:sym typeface="+mn-lt"/>
              </a:rPr>
              <a:t>Future Extensions</a:t>
            </a:r>
            <a:endParaRPr lang="zh-CN" altLang="en-US" sz="22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87">
            <a:extLst>
              <a:ext uri="{FF2B5EF4-FFF2-40B4-BE49-F238E27FC236}">
                <a16:creationId xmlns:a16="http://schemas.microsoft.com/office/drawing/2014/main" id="{9F27552E-3F9F-4939-BF45-448969B87F8E}"/>
              </a:ext>
            </a:extLst>
          </p:cNvPr>
          <p:cNvGrpSpPr/>
          <p:nvPr/>
        </p:nvGrpSpPr>
        <p:grpSpPr>
          <a:xfrm>
            <a:off x="6221374" y="5110402"/>
            <a:ext cx="638044" cy="524760"/>
            <a:chOff x="5640108" y="966369"/>
            <a:chExt cx="476097" cy="391567"/>
          </a:xfrm>
        </p:grpSpPr>
        <p:sp>
          <p:nvSpPr>
            <p:cNvPr id="23" name="椭圆 88">
              <a:extLst>
                <a:ext uri="{FF2B5EF4-FFF2-40B4-BE49-F238E27FC236}">
                  <a16:creationId xmlns:a16="http://schemas.microsoft.com/office/drawing/2014/main" id="{25EFF1BF-819F-4B89-9ED1-7B91DD2A7D40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>
              <a:extLst>
                <a:ext uri="{FF2B5EF4-FFF2-40B4-BE49-F238E27FC236}">
                  <a16:creationId xmlns:a16="http://schemas.microsoft.com/office/drawing/2014/main" id="{81B03F66-DB23-467B-A1A6-7E59552F41A8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05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3922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Subject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0BA70-46BA-44E2-8556-9D43CE54B3FF}"/>
              </a:ext>
            </a:extLst>
          </p:cNvPr>
          <p:cNvGrpSpPr/>
          <p:nvPr/>
        </p:nvGrpSpPr>
        <p:grpSpPr>
          <a:xfrm>
            <a:off x="986070" y="1835435"/>
            <a:ext cx="7763550" cy="1569660"/>
            <a:chOff x="1266112" y="1468669"/>
            <a:chExt cx="7763550" cy="1569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695E8F-34E0-4725-994D-BDE4F8DEAB89}"/>
                </a:ext>
              </a:extLst>
            </p:cNvPr>
            <p:cNvSpPr txBox="1"/>
            <p:nvPr/>
          </p:nvSpPr>
          <p:spPr>
            <a:xfrm>
              <a:off x="2307309" y="1468669"/>
              <a:ext cx="67223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400" b="1" dirty="0">
                  <a:solidFill>
                    <a:srgbClr val="3148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Local government &amp; companies: tourism management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Future tourists: travel recommendation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48C6E7-B981-4B8A-9D53-C8D221174209}"/>
                </a:ext>
              </a:extLst>
            </p:cNvPr>
            <p:cNvGrpSpPr/>
            <p:nvPr/>
          </p:nvGrpSpPr>
          <p:grpSpPr>
            <a:xfrm>
              <a:off x="1266112" y="1757076"/>
              <a:ext cx="801994" cy="718827"/>
              <a:chOff x="2169879" y="2485959"/>
              <a:chExt cx="801994" cy="718827"/>
            </a:xfrm>
          </p:grpSpPr>
          <p:cxnSp>
            <p:nvCxnSpPr>
              <p:cNvPr id="13" name="直接连接符 19">
                <a:extLst>
                  <a:ext uri="{FF2B5EF4-FFF2-40B4-BE49-F238E27FC236}">
                    <a16:creationId xmlns:a16="http://schemas.microsoft.com/office/drawing/2014/main" id="{F8125824-984F-4E18-9CFC-FC2CDFD41E23}"/>
                  </a:ext>
                </a:extLst>
              </p:cNvPr>
              <p:cNvCxnSpPr/>
              <p:nvPr/>
            </p:nvCxnSpPr>
            <p:spPr>
              <a:xfrm>
                <a:off x="2971873" y="2485959"/>
                <a:ext cx="0" cy="718827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组合 22">
                <a:extLst>
                  <a:ext uri="{FF2B5EF4-FFF2-40B4-BE49-F238E27FC236}">
                    <a16:creationId xmlns:a16="http://schemas.microsoft.com/office/drawing/2014/main" id="{ED0A0454-BFE1-4891-BE42-82013ACB45B0}"/>
                  </a:ext>
                </a:extLst>
              </p:cNvPr>
              <p:cNvGrpSpPr/>
              <p:nvPr/>
            </p:nvGrpSpPr>
            <p:grpSpPr>
              <a:xfrm>
                <a:off x="2169879" y="2567084"/>
                <a:ext cx="556576" cy="556576"/>
                <a:chOff x="5747657" y="2305619"/>
                <a:chExt cx="556576" cy="556576"/>
              </a:xfrm>
            </p:grpSpPr>
            <p:sp>
              <p:nvSpPr>
                <p:cNvPr id="15" name="椭圆 26">
                  <a:extLst>
                    <a:ext uri="{FF2B5EF4-FFF2-40B4-BE49-F238E27FC236}">
                      <a16:creationId xmlns:a16="http://schemas.microsoft.com/office/drawing/2014/main" id="{B072E809-175D-41FE-8EB0-858AB7D2FF19}"/>
                    </a:ext>
                  </a:extLst>
                </p:cNvPr>
                <p:cNvSpPr/>
                <p:nvPr/>
              </p:nvSpPr>
              <p:spPr bwMode="auto">
                <a:xfrm>
                  <a:off x="5747657" y="2305619"/>
                  <a:ext cx="556576" cy="556576"/>
                </a:xfrm>
                <a:prstGeom prst="ellipse">
                  <a:avLst/>
                </a:prstGeom>
                <a:solidFill>
                  <a:srgbClr val="314865"/>
                </a:solidFill>
                <a:ln w="5715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3810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燕尾形 24">
                  <a:extLst>
                    <a:ext uri="{FF2B5EF4-FFF2-40B4-BE49-F238E27FC236}">
                      <a16:creationId xmlns:a16="http://schemas.microsoft.com/office/drawing/2014/main" id="{4B19B074-18AE-45D3-B92B-838B274335C1}"/>
                    </a:ext>
                  </a:extLst>
                </p:cNvPr>
                <p:cNvSpPr/>
                <p:nvPr/>
              </p:nvSpPr>
              <p:spPr>
                <a:xfrm>
                  <a:off x="5932500" y="2446897"/>
                  <a:ext cx="186890" cy="274020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661680-E5EA-4BDC-9B50-2C4B16AAB695}"/>
              </a:ext>
            </a:extLst>
          </p:cNvPr>
          <p:cNvGrpSpPr/>
          <p:nvPr/>
        </p:nvGrpSpPr>
        <p:grpSpPr>
          <a:xfrm>
            <a:off x="1033016" y="3518562"/>
            <a:ext cx="6138608" cy="1569660"/>
            <a:chOff x="1266112" y="1376536"/>
            <a:chExt cx="6138608" cy="15696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41A2E-F1C8-4FB1-991C-AA663825E12E}"/>
                </a:ext>
              </a:extLst>
            </p:cNvPr>
            <p:cNvSpPr txBox="1"/>
            <p:nvPr/>
          </p:nvSpPr>
          <p:spPr>
            <a:xfrm>
              <a:off x="2260363" y="1376536"/>
              <a:ext cx="51443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400" b="1" dirty="0">
                  <a:solidFill>
                    <a:srgbClr val="3148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Complex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Hard to describe patterns using raw data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0882032-DCCE-4761-9FA0-90CA431A89B5}"/>
                </a:ext>
              </a:extLst>
            </p:cNvPr>
            <p:cNvGrpSpPr/>
            <p:nvPr/>
          </p:nvGrpSpPr>
          <p:grpSpPr>
            <a:xfrm>
              <a:off x="1266112" y="1757076"/>
              <a:ext cx="801994" cy="718827"/>
              <a:chOff x="2169879" y="2485959"/>
              <a:chExt cx="801994" cy="718827"/>
            </a:xfrm>
          </p:grpSpPr>
          <p:cxnSp>
            <p:nvCxnSpPr>
              <p:cNvPr id="27" name="直接连接符 19">
                <a:extLst>
                  <a:ext uri="{FF2B5EF4-FFF2-40B4-BE49-F238E27FC236}">
                    <a16:creationId xmlns:a16="http://schemas.microsoft.com/office/drawing/2014/main" id="{B0D4CF79-D2E7-4D99-A380-8B263E4FC74D}"/>
                  </a:ext>
                </a:extLst>
              </p:cNvPr>
              <p:cNvCxnSpPr/>
              <p:nvPr/>
            </p:nvCxnSpPr>
            <p:spPr>
              <a:xfrm>
                <a:off x="2971873" y="2485959"/>
                <a:ext cx="0" cy="718827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合 22">
                <a:extLst>
                  <a:ext uri="{FF2B5EF4-FFF2-40B4-BE49-F238E27FC236}">
                    <a16:creationId xmlns:a16="http://schemas.microsoft.com/office/drawing/2014/main" id="{5A0337AC-188E-4699-B9B9-99E49BE23F55}"/>
                  </a:ext>
                </a:extLst>
              </p:cNvPr>
              <p:cNvGrpSpPr/>
              <p:nvPr/>
            </p:nvGrpSpPr>
            <p:grpSpPr>
              <a:xfrm>
                <a:off x="2169879" y="2567084"/>
                <a:ext cx="556576" cy="556576"/>
                <a:chOff x="5747657" y="2305619"/>
                <a:chExt cx="556576" cy="556576"/>
              </a:xfrm>
            </p:grpSpPr>
            <p:sp>
              <p:nvSpPr>
                <p:cNvPr id="29" name="椭圆 26">
                  <a:extLst>
                    <a:ext uri="{FF2B5EF4-FFF2-40B4-BE49-F238E27FC236}">
                      <a16:creationId xmlns:a16="http://schemas.microsoft.com/office/drawing/2014/main" id="{4C1F6BEC-90E1-443A-86C8-9CAA8FB6FE3C}"/>
                    </a:ext>
                  </a:extLst>
                </p:cNvPr>
                <p:cNvSpPr/>
                <p:nvPr/>
              </p:nvSpPr>
              <p:spPr bwMode="auto">
                <a:xfrm>
                  <a:off x="5747657" y="2305619"/>
                  <a:ext cx="556576" cy="556576"/>
                </a:xfrm>
                <a:prstGeom prst="ellipse">
                  <a:avLst/>
                </a:prstGeom>
                <a:solidFill>
                  <a:srgbClr val="314865"/>
                </a:solidFill>
                <a:ln w="5715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3810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0" name="燕尾形 24">
                  <a:extLst>
                    <a:ext uri="{FF2B5EF4-FFF2-40B4-BE49-F238E27FC236}">
                      <a16:creationId xmlns:a16="http://schemas.microsoft.com/office/drawing/2014/main" id="{346162DF-924E-44B9-BBC2-72159CD22141}"/>
                    </a:ext>
                  </a:extLst>
                </p:cNvPr>
                <p:cNvSpPr/>
                <p:nvPr/>
              </p:nvSpPr>
              <p:spPr>
                <a:xfrm>
                  <a:off x="5932500" y="2446897"/>
                  <a:ext cx="186890" cy="274020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ABE780B-208D-4E38-8E5E-041A6B89D5BF}"/>
              </a:ext>
            </a:extLst>
          </p:cNvPr>
          <p:cNvSpPr/>
          <p:nvPr/>
        </p:nvSpPr>
        <p:spPr>
          <a:xfrm>
            <a:off x="1835010" y="5423150"/>
            <a:ext cx="821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CA" sz="2000" b="1" dirty="0">
                <a:solidFill>
                  <a:srgbClr val="314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efficient method to understand movement patterns and processes is to use simulation models.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D7A5C-7544-454B-BD3E-FE60EFE68807}"/>
              </a:ext>
            </a:extLst>
          </p:cNvPr>
          <p:cNvSpPr/>
          <p:nvPr/>
        </p:nvSpPr>
        <p:spPr>
          <a:xfrm>
            <a:off x="5039833" y="470920"/>
            <a:ext cx="3254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148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Tourist Movement</a:t>
            </a:r>
            <a:endParaRPr lang="en-CA" sz="2800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3922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Methodology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31" name="Shape 539">
            <a:extLst>
              <a:ext uri="{FF2B5EF4-FFF2-40B4-BE49-F238E27FC236}">
                <a16:creationId xmlns:a16="http://schemas.microsoft.com/office/drawing/2014/main" id="{F25AE410-CA62-42B0-9B2A-666C95A2D122}"/>
              </a:ext>
            </a:extLst>
          </p:cNvPr>
          <p:cNvSpPr>
            <a:spLocks/>
          </p:cNvSpPr>
          <p:nvPr/>
        </p:nvSpPr>
        <p:spPr bwMode="auto">
          <a:xfrm>
            <a:off x="359936" y="2204893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32" name="Shape 542">
            <a:extLst>
              <a:ext uri="{FF2B5EF4-FFF2-40B4-BE49-F238E27FC236}">
                <a16:creationId xmlns:a16="http://schemas.microsoft.com/office/drawing/2014/main" id="{B87F7B6B-3C7E-4DEE-9D10-CE86563F1B6F}"/>
              </a:ext>
            </a:extLst>
          </p:cNvPr>
          <p:cNvSpPr>
            <a:spLocks/>
          </p:cNvSpPr>
          <p:nvPr/>
        </p:nvSpPr>
        <p:spPr bwMode="auto">
          <a:xfrm>
            <a:off x="1325136" y="2604943"/>
            <a:ext cx="563563" cy="469900"/>
          </a:xfrm>
          <a:custGeom>
            <a:avLst/>
            <a:gdLst>
              <a:gd name="T0" fmla="*/ 556675 w 21600"/>
              <a:gd name="T1" fmla="*/ 311831 h 21600"/>
              <a:gd name="T2" fmla="*/ 563563 w 21600"/>
              <a:gd name="T3" fmla="*/ 446057 h 21600"/>
              <a:gd name="T4" fmla="*/ 540316 w 21600"/>
              <a:gd name="T5" fmla="*/ 469900 h 21600"/>
              <a:gd name="T6" fmla="*/ 406078 w 21600"/>
              <a:gd name="T7" fmla="*/ 463069 h 21600"/>
              <a:gd name="T8" fmla="*/ 399608 w 21600"/>
              <a:gd name="T9" fmla="*/ 328843 h 21600"/>
              <a:gd name="T10" fmla="*/ 422620 w 21600"/>
              <a:gd name="T11" fmla="*/ 305000 h 21600"/>
              <a:gd name="T12" fmla="*/ 464131 w 21600"/>
              <a:gd name="T13" fmla="*/ 258206 h 21600"/>
              <a:gd name="T14" fmla="*/ 299341 w 21600"/>
              <a:gd name="T15" fmla="*/ 252397 h 21600"/>
              <a:gd name="T16" fmla="*/ 340590 w 21600"/>
              <a:gd name="T17" fmla="*/ 305000 h 21600"/>
              <a:gd name="T18" fmla="*/ 363837 w 21600"/>
              <a:gd name="T19" fmla="*/ 328843 h 21600"/>
              <a:gd name="T20" fmla="*/ 356949 w 21600"/>
              <a:gd name="T21" fmla="*/ 463069 h 21600"/>
              <a:gd name="T22" fmla="*/ 222894 w 21600"/>
              <a:gd name="T23" fmla="*/ 469900 h 21600"/>
              <a:gd name="T24" fmla="*/ 199647 w 21600"/>
              <a:gd name="T25" fmla="*/ 446057 h 21600"/>
              <a:gd name="T26" fmla="*/ 206483 w 21600"/>
              <a:gd name="T27" fmla="*/ 311831 h 21600"/>
              <a:gd name="T28" fmla="*/ 264144 w 21600"/>
              <a:gd name="T29" fmla="*/ 305000 h 21600"/>
              <a:gd name="T30" fmla="*/ 105825 w 21600"/>
              <a:gd name="T31" fmla="*/ 252397 h 21600"/>
              <a:gd name="T32" fmla="*/ 99693 w 21600"/>
              <a:gd name="T33" fmla="*/ 305000 h 21600"/>
              <a:gd name="T34" fmla="*/ 157954 w 21600"/>
              <a:gd name="T35" fmla="*/ 311831 h 21600"/>
              <a:gd name="T36" fmla="*/ 164790 w 21600"/>
              <a:gd name="T37" fmla="*/ 446057 h 21600"/>
              <a:gd name="T38" fmla="*/ 140943 w 21600"/>
              <a:gd name="T39" fmla="*/ 469900 h 21600"/>
              <a:gd name="T40" fmla="*/ 6836 w 21600"/>
              <a:gd name="T41" fmla="*/ 463069 h 21600"/>
              <a:gd name="T42" fmla="*/ 0 w 21600"/>
              <a:gd name="T43" fmla="*/ 328843 h 21600"/>
              <a:gd name="T44" fmla="*/ 23821 w 21600"/>
              <a:gd name="T45" fmla="*/ 305000 h 21600"/>
              <a:gd name="T46" fmla="*/ 64497 w 21600"/>
              <a:gd name="T47" fmla="*/ 258206 h 21600"/>
              <a:gd name="T48" fmla="*/ 105772 w 21600"/>
              <a:gd name="T49" fmla="*/ 217503 h 21600"/>
              <a:gd name="T50" fmla="*/ 264092 w 21600"/>
              <a:gd name="T51" fmla="*/ 164269 h 21600"/>
              <a:gd name="T52" fmla="*/ 206431 w 21600"/>
              <a:gd name="T53" fmla="*/ 157678 h 21600"/>
              <a:gd name="T54" fmla="*/ 199595 w 21600"/>
              <a:gd name="T55" fmla="*/ 23190 h 21600"/>
              <a:gd name="T56" fmla="*/ 222842 w 21600"/>
              <a:gd name="T57" fmla="*/ 0 h 21600"/>
              <a:gd name="T58" fmla="*/ 356897 w 21600"/>
              <a:gd name="T59" fmla="*/ 6831 h 21600"/>
              <a:gd name="T60" fmla="*/ 363785 w 21600"/>
              <a:gd name="T61" fmla="*/ 141057 h 21600"/>
              <a:gd name="T62" fmla="*/ 340538 w 21600"/>
              <a:gd name="T63" fmla="*/ 164269 h 21600"/>
              <a:gd name="T64" fmla="*/ 299288 w 21600"/>
              <a:gd name="T65" fmla="*/ 217503 h 21600"/>
              <a:gd name="T66" fmla="*/ 486673 w 21600"/>
              <a:gd name="T67" fmla="*/ 229272 h 21600"/>
              <a:gd name="T68" fmla="*/ 498936 w 21600"/>
              <a:gd name="T69" fmla="*/ 305000 h 216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33" name="Shape 544">
            <a:extLst>
              <a:ext uri="{FF2B5EF4-FFF2-40B4-BE49-F238E27FC236}">
                <a16:creationId xmlns:a16="http://schemas.microsoft.com/office/drawing/2014/main" id="{816CAC8C-61B7-4738-8C29-DCE0E27E8AAD}"/>
              </a:ext>
            </a:extLst>
          </p:cNvPr>
          <p:cNvSpPr>
            <a:spLocks/>
          </p:cNvSpPr>
          <p:nvPr/>
        </p:nvSpPr>
        <p:spPr bwMode="auto">
          <a:xfrm>
            <a:off x="2585611" y="2203306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Shape 549">
            <a:extLst>
              <a:ext uri="{FF2B5EF4-FFF2-40B4-BE49-F238E27FC236}">
                <a16:creationId xmlns:a16="http://schemas.microsoft.com/office/drawing/2014/main" id="{D2069CB9-5071-4FEE-B604-E3C12DF136E0}"/>
              </a:ext>
            </a:extLst>
          </p:cNvPr>
          <p:cNvSpPr>
            <a:spLocks/>
          </p:cNvSpPr>
          <p:nvPr/>
        </p:nvSpPr>
        <p:spPr bwMode="auto">
          <a:xfrm>
            <a:off x="4816049" y="2203306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Shape 555">
            <a:extLst>
              <a:ext uri="{FF2B5EF4-FFF2-40B4-BE49-F238E27FC236}">
                <a16:creationId xmlns:a16="http://schemas.microsoft.com/office/drawing/2014/main" id="{3DE4E267-021A-4E1C-99E1-F5ADC5525C45}"/>
              </a:ext>
            </a:extLst>
          </p:cNvPr>
          <p:cNvSpPr>
            <a:spLocks/>
          </p:cNvSpPr>
          <p:nvPr/>
        </p:nvSpPr>
        <p:spPr bwMode="auto">
          <a:xfrm>
            <a:off x="7044899" y="2203306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D390C02-A3B2-4765-9A6F-70BDE16FC4EA}"/>
              </a:ext>
            </a:extLst>
          </p:cNvPr>
          <p:cNvSpPr txBox="1">
            <a:spLocks/>
          </p:cNvSpPr>
          <p:nvPr/>
        </p:nvSpPr>
        <p:spPr bwMode="auto">
          <a:xfrm>
            <a:off x="724879" y="3791857"/>
            <a:ext cx="1764076" cy="9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Conceptual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Model</a:t>
            </a:r>
            <a:endParaRPr lang="zh-CN" altLang="en-US" sz="24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AED5706-FFD0-4FC9-A17B-D6459BA1978A}"/>
              </a:ext>
            </a:extLst>
          </p:cNvPr>
          <p:cNvSpPr txBox="1">
            <a:spLocks/>
          </p:cNvSpPr>
          <p:nvPr/>
        </p:nvSpPr>
        <p:spPr bwMode="auto">
          <a:xfrm>
            <a:off x="2822551" y="3791858"/>
            <a:ext cx="1769262" cy="9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Data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Collection</a:t>
            </a:r>
            <a:endParaRPr lang="en-US" altLang="zh-CN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F66B98AF-A3F7-4A2D-A0BC-F09E855F660E}"/>
              </a:ext>
            </a:extLst>
          </p:cNvPr>
          <p:cNvSpPr txBox="1">
            <a:spLocks/>
          </p:cNvSpPr>
          <p:nvPr/>
        </p:nvSpPr>
        <p:spPr bwMode="auto">
          <a:xfrm>
            <a:off x="7189486" y="3791858"/>
            <a:ext cx="2316781" cy="9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Code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Implementation</a:t>
            </a:r>
            <a:endParaRPr lang="en-US" altLang="zh-CN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47EAE4C-6A52-407D-AC01-6DCF04872D1B}"/>
              </a:ext>
            </a:extLst>
          </p:cNvPr>
          <p:cNvSpPr txBox="1">
            <a:spLocks/>
          </p:cNvSpPr>
          <p:nvPr/>
        </p:nvSpPr>
        <p:spPr bwMode="auto">
          <a:xfrm>
            <a:off x="4925409" y="3797673"/>
            <a:ext cx="2417940" cy="9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Model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Parameterization</a:t>
            </a:r>
            <a:endParaRPr lang="en-US" altLang="zh-CN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E0DD171F-2D3C-44A1-9BB7-4E16E60A1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7572" y="2515508"/>
            <a:ext cx="682625" cy="682625"/>
          </a:xfrm>
          <a:prstGeom prst="rect">
            <a:avLst/>
          </a:prstGeom>
        </p:spPr>
      </p:pic>
      <p:pic>
        <p:nvPicPr>
          <p:cNvPr id="6" name="Graphic 5" descr="Playbook">
            <a:extLst>
              <a:ext uri="{FF2B5EF4-FFF2-40B4-BE49-F238E27FC236}">
                <a16:creationId xmlns:a16="http://schemas.microsoft.com/office/drawing/2014/main" id="{BAD96640-2316-4081-9338-7F241C072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368" y="2453383"/>
            <a:ext cx="773019" cy="773019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CE8805AD-C872-4BC1-A11C-F5FC716AD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8613" y="2505113"/>
            <a:ext cx="693020" cy="693020"/>
          </a:xfrm>
          <a:prstGeom prst="rect">
            <a:avLst/>
          </a:prstGeom>
        </p:spPr>
      </p:pic>
      <p:sp>
        <p:nvSpPr>
          <p:cNvPr id="51" name="Shape 555">
            <a:extLst>
              <a:ext uri="{FF2B5EF4-FFF2-40B4-BE49-F238E27FC236}">
                <a16:creationId xmlns:a16="http://schemas.microsoft.com/office/drawing/2014/main" id="{59810E0F-1E5F-4849-A633-DEEBD5C8E44F}"/>
              </a:ext>
            </a:extLst>
          </p:cNvPr>
          <p:cNvSpPr>
            <a:spLocks/>
          </p:cNvSpPr>
          <p:nvPr/>
        </p:nvSpPr>
        <p:spPr bwMode="auto">
          <a:xfrm>
            <a:off x="9272162" y="2201717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8C075C42-BD64-48C4-A186-B82E6CCFADF4}"/>
              </a:ext>
            </a:extLst>
          </p:cNvPr>
          <p:cNvSpPr txBox="1">
            <a:spLocks/>
          </p:cNvSpPr>
          <p:nvPr/>
        </p:nvSpPr>
        <p:spPr bwMode="auto">
          <a:xfrm>
            <a:off x="9272162" y="3786043"/>
            <a:ext cx="2316781" cy="9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Sensitivity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Analysis</a:t>
            </a:r>
            <a:endParaRPr lang="en-US" altLang="zh-CN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867E2505-B838-45FB-9113-74104CB2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1805" y="2515508"/>
            <a:ext cx="718031" cy="718031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1CF2B252-D76E-4092-9041-B68B6BEAB78E}"/>
              </a:ext>
            </a:extLst>
          </p:cNvPr>
          <p:cNvSpPr/>
          <p:nvPr/>
        </p:nvSpPr>
        <p:spPr>
          <a:xfrm rot="16200000">
            <a:off x="5777035" y="1819748"/>
            <a:ext cx="596176" cy="6711328"/>
          </a:xfrm>
          <a:prstGeom prst="leftBrace">
            <a:avLst>
              <a:gd name="adj1" fmla="val 8333"/>
              <a:gd name="adj2" fmla="val 50371"/>
            </a:avLst>
          </a:prstGeom>
          <a:ln w="28575">
            <a:solidFill>
              <a:srgbClr val="3148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34616D7-FD58-442D-9084-164798C96177}"/>
              </a:ext>
            </a:extLst>
          </p:cNvPr>
          <p:cNvSpPr txBox="1">
            <a:spLocks/>
          </p:cNvSpPr>
          <p:nvPr/>
        </p:nvSpPr>
        <p:spPr bwMode="auto">
          <a:xfrm>
            <a:off x="4533475" y="5637299"/>
            <a:ext cx="3201808" cy="4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CA" altLang="zh-CN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30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3922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Conceptual Model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16BC4-13D9-46F6-9A72-B5B06AD4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0" y="6120000"/>
            <a:ext cx="3994840" cy="4469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85CF3E9-479A-4918-A0D0-980A085A3D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0" y="1332454"/>
            <a:ext cx="9598383" cy="470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3922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Conceptual Framework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85CF3E9-479A-4918-A0D0-980A085A3D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9" t="28120" r="27734" b="47122"/>
          <a:stretch/>
        </p:blipFill>
        <p:spPr>
          <a:xfrm>
            <a:off x="563263" y="4124396"/>
            <a:ext cx="4129218" cy="979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7B73F-9EE4-46F9-9B71-FD4F03EF43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18542" y="1266113"/>
            <a:ext cx="7536298" cy="48538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F1558-6C9A-4CF2-8A80-79371DF776FC}"/>
              </a:ext>
            </a:extLst>
          </p:cNvPr>
          <p:cNvSpPr/>
          <p:nvPr/>
        </p:nvSpPr>
        <p:spPr>
          <a:xfrm>
            <a:off x="563263" y="1618235"/>
            <a:ext cx="3819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behavior state is updated based on time and affect</a:t>
            </a:r>
            <a:r>
              <a:rPr lang="en-US" altLang="zh-CN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attractiveness of a destination to tourists.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801C8-0463-4830-9CCF-A4AF1640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00" y="6120000"/>
            <a:ext cx="3994840" cy="4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4000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Model Implementation 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0918B-8138-4FC2-999F-A8708713CE94}"/>
              </a:ext>
            </a:extLst>
          </p:cNvPr>
          <p:cNvSpPr/>
          <p:nvPr/>
        </p:nvSpPr>
        <p:spPr>
          <a:xfrm>
            <a:off x="5176217" y="460817"/>
            <a:ext cx="2802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148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Data Collection</a:t>
            </a:r>
            <a:endParaRPr lang="en-CA" sz="2800" dirty="0">
              <a:solidFill>
                <a:srgbClr val="31486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0F524-81A2-4989-84F1-5B290EFD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0" y="6120000"/>
            <a:ext cx="3996000" cy="447075"/>
          </a:xfrm>
          <a:prstGeom prst="rect">
            <a:avLst/>
          </a:prstGeom>
        </p:spPr>
      </p:pic>
      <p:sp>
        <p:nvSpPr>
          <p:cNvPr id="50" name="矩形 11">
            <a:extLst>
              <a:ext uri="{FF2B5EF4-FFF2-40B4-BE49-F238E27FC236}">
                <a16:creationId xmlns:a16="http://schemas.microsoft.com/office/drawing/2014/main" id="{9AD767A8-71CD-4B6D-86B3-254D94DF7C78}"/>
              </a:ext>
            </a:extLst>
          </p:cNvPr>
          <p:cNvSpPr/>
          <p:nvPr/>
        </p:nvSpPr>
        <p:spPr>
          <a:xfrm>
            <a:off x="769068" y="3834383"/>
            <a:ext cx="2323465" cy="37528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b="1" dirty="0">
                <a:solidFill>
                  <a:schemeClr val="bg1"/>
                </a:solidFill>
                <a:cs typeface="+mn-ea"/>
                <a:sym typeface="+mn-lt"/>
              </a:rPr>
              <a:t>Tourists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矩形 26">
            <a:extLst>
              <a:ext uri="{FF2B5EF4-FFF2-40B4-BE49-F238E27FC236}">
                <a16:creationId xmlns:a16="http://schemas.microsoft.com/office/drawing/2014/main" id="{AC6585EC-70B9-4479-A4A8-9AE51CD92E7C}"/>
              </a:ext>
            </a:extLst>
          </p:cNvPr>
          <p:cNvSpPr/>
          <p:nvPr/>
        </p:nvSpPr>
        <p:spPr>
          <a:xfrm>
            <a:off x="769068" y="1829311"/>
            <a:ext cx="2323465" cy="1929284"/>
          </a:xfrm>
          <a:prstGeom prst="rect">
            <a:avLst/>
          </a:prstGeom>
          <a:blipFill dpi="0" rotWithShape="1">
            <a:blip r:embed="rId4"/>
            <a:srcRect/>
            <a:stretch>
              <a:fillRect b="-111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矩形 28">
            <a:extLst>
              <a:ext uri="{FF2B5EF4-FFF2-40B4-BE49-F238E27FC236}">
                <a16:creationId xmlns:a16="http://schemas.microsoft.com/office/drawing/2014/main" id="{3B31B795-35AF-4F0F-A8FC-4374D3B23D50}"/>
              </a:ext>
            </a:extLst>
          </p:cNvPr>
          <p:cNvSpPr/>
          <p:nvPr/>
        </p:nvSpPr>
        <p:spPr>
          <a:xfrm>
            <a:off x="3409097" y="3834383"/>
            <a:ext cx="2323465" cy="37528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b="1" dirty="0">
                <a:solidFill>
                  <a:schemeClr val="bg1"/>
                </a:solidFill>
                <a:cs typeface="+mn-ea"/>
                <a:sym typeface="+mn-lt"/>
              </a:rPr>
              <a:t>Attractions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矩形 29">
            <a:extLst>
              <a:ext uri="{FF2B5EF4-FFF2-40B4-BE49-F238E27FC236}">
                <a16:creationId xmlns:a16="http://schemas.microsoft.com/office/drawing/2014/main" id="{61687114-524F-4819-97C0-00641923A045}"/>
              </a:ext>
            </a:extLst>
          </p:cNvPr>
          <p:cNvSpPr/>
          <p:nvPr/>
        </p:nvSpPr>
        <p:spPr>
          <a:xfrm>
            <a:off x="3409097" y="1829311"/>
            <a:ext cx="2323465" cy="1929284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矩形 40">
            <a:extLst>
              <a:ext uri="{FF2B5EF4-FFF2-40B4-BE49-F238E27FC236}">
                <a16:creationId xmlns:a16="http://schemas.microsoft.com/office/drawing/2014/main" id="{E6BB288E-5BDB-40C5-A616-0DBBB48D6148}"/>
              </a:ext>
            </a:extLst>
          </p:cNvPr>
          <p:cNvSpPr/>
          <p:nvPr/>
        </p:nvSpPr>
        <p:spPr>
          <a:xfrm>
            <a:off x="6014168" y="3834383"/>
            <a:ext cx="2323465" cy="37528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b="1" dirty="0">
                <a:solidFill>
                  <a:schemeClr val="bg1"/>
                </a:solidFill>
                <a:cs typeface="+mn-ea"/>
                <a:sym typeface="+mn-lt"/>
              </a:rPr>
              <a:t>Restaurants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矩形 41">
            <a:extLst>
              <a:ext uri="{FF2B5EF4-FFF2-40B4-BE49-F238E27FC236}">
                <a16:creationId xmlns:a16="http://schemas.microsoft.com/office/drawing/2014/main" id="{DDA03660-8911-433C-ABF3-8760A72616E3}"/>
              </a:ext>
            </a:extLst>
          </p:cNvPr>
          <p:cNvSpPr/>
          <p:nvPr/>
        </p:nvSpPr>
        <p:spPr>
          <a:xfrm>
            <a:off x="6014168" y="1829311"/>
            <a:ext cx="2323465" cy="1929284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矩形 43">
            <a:extLst>
              <a:ext uri="{FF2B5EF4-FFF2-40B4-BE49-F238E27FC236}">
                <a16:creationId xmlns:a16="http://schemas.microsoft.com/office/drawing/2014/main" id="{8726C24D-115B-493A-984B-81AABCF914A9}"/>
              </a:ext>
            </a:extLst>
          </p:cNvPr>
          <p:cNvSpPr/>
          <p:nvPr/>
        </p:nvSpPr>
        <p:spPr>
          <a:xfrm>
            <a:off x="8654197" y="3834383"/>
            <a:ext cx="2323465" cy="37528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b="1" dirty="0">
                <a:solidFill>
                  <a:schemeClr val="bg1"/>
                </a:solidFill>
                <a:cs typeface="+mn-ea"/>
                <a:sym typeface="+mn-lt"/>
              </a:rPr>
              <a:t>Hotels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矩形 44">
            <a:extLst>
              <a:ext uri="{FF2B5EF4-FFF2-40B4-BE49-F238E27FC236}">
                <a16:creationId xmlns:a16="http://schemas.microsoft.com/office/drawing/2014/main" id="{259E64CA-7EB0-4502-834E-74054D00B0AA}"/>
              </a:ext>
            </a:extLst>
          </p:cNvPr>
          <p:cNvSpPr/>
          <p:nvPr/>
        </p:nvSpPr>
        <p:spPr>
          <a:xfrm>
            <a:off x="8654197" y="1829311"/>
            <a:ext cx="2323465" cy="1929284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F2F10C-9577-459D-83D8-5CB4729ACD0E}"/>
              </a:ext>
            </a:extLst>
          </p:cNvPr>
          <p:cNvSpPr/>
          <p:nvPr/>
        </p:nvSpPr>
        <p:spPr>
          <a:xfrm>
            <a:off x="769068" y="4285455"/>
            <a:ext cx="2267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geotagged photos shared by tourists on Flickr.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3D9F3B-C9D1-4DBA-8CA4-53EDB94583B6}"/>
              </a:ext>
            </a:extLst>
          </p:cNvPr>
          <p:cNvSpPr/>
          <p:nvPr/>
        </p:nvSpPr>
        <p:spPr>
          <a:xfrm>
            <a:off x="769068" y="1158176"/>
            <a:ext cx="4810097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area: City of Toronto - </a:t>
            </a:r>
            <a:r>
              <a:rPr lang="en-CA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AD259A-33C1-483E-80F5-83FFFA950BD4}"/>
              </a:ext>
            </a:extLst>
          </p:cNvPr>
          <p:cNvSpPr/>
          <p:nvPr/>
        </p:nvSpPr>
        <p:spPr>
          <a:xfrm>
            <a:off x="3409097" y="4285455"/>
            <a:ext cx="2426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Toronto Open 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51D970-7A7F-4AC8-8B1E-26B105BD4F4B}"/>
              </a:ext>
            </a:extLst>
          </p:cNvPr>
          <p:cNvSpPr/>
          <p:nvPr/>
        </p:nvSpPr>
        <p:spPr>
          <a:xfrm>
            <a:off x="6014168" y="4285455"/>
            <a:ext cx="242672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7662C5-653F-4AAA-8556-14A05C011EDD}"/>
              </a:ext>
            </a:extLst>
          </p:cNvPr>
          <p:cNvSpPr/>
          <p:nvPr/>
        </p:nvSpPr>
        <p:spPr>
          <a:xfrm>
            <a:off x="8602566" y="4285455"/>
            <a:ext cx="2426726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Toronto Open Data – Commercial residential area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84E8-9C0B-4940-B965-BC80EE3D3E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4971"/>
          <a:stretch/>
        </p:blipFill>
        <p:spPr>
          <a:xfrm>
            <a:off x="414694" y="3723073"/>
            <a:ext cx="7667625" cy="21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4000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Model Implementation Ⅱ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0918B-8138-4FC2-999F-A8708713CE94}"/>
              </a:ext>
            </a:extLst>
          </p:cNvPr>
          <p:cNvSpPr/>
          <p:nvPr/>
        </p:nvSpPr>
        <p:spPr>
          <a:xfrm>
            <a:off x="5073539" y="465247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148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Parameterization</a:t>
            </a:r>
            <a:endParaRPr lang="en-CA" sz="2800" dirty="0">
              <a:solidFill>
                <a:srgbClr val="314865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2607B4-97BA-4C79-B441-713E7F74A8DF}"/>
              </a:ext>
            </a:extLst>
          </p:cNvPr>
          <p:cNvGrpSpPr/>
          <p:nvPr/>
        </p:nvGrpSpPr>
        <p:grpSpPr>
          <a:xfrm>
            <a:off x="885861" y="1423041"/>
            <a:ext cx="5334488" cy="2031325"/>
            <a:chOff x="1266112" y="1468669"/>
            <a:chExt cx="5334488" cy="20313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666F05-2C10-4B9F-B836-5E375B7999BF}"/>
                </a:ext>
              </a:extLst>
            </p:cNvPr>
            <p:cNvSpPr txBox="1"/>
            <p:nvPr/>
          </p:nvSpPr>
          <p:spPr>
            <a:xfrm>
              <a:off x="2307309" y="1468669"/>
              <a:ext cx="429329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400" b="1" dirty="0">
                  <a:solidFill>
                    <a:srgbClr val="3148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by users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Time steps tourists travel per day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Length of the trip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Travel mode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2CC48-5269-4ABE-9C5F-1764A96075B9}"/>
                </a:ext>
              </a:extLst>
            </p:cNvPr>
            <p:cNvGrpSpPr/>
            <p:nvPr/>
          </p:nvGrpSpPr>
          <p:grpSpPr>
            <a:xfrm>
              <a:off x="1266112" y="1757076"/>
              <a:ext cx="801994" cy="718827"/>
              <a:chOff x="2169879" y="2485959"/>
              <a:chExt cx="801994" cy="718827"/>
            </a:xfrm>
          </p:grpSpPr>
          <p:cxnSp>
            <p:nvCxnSpPr>
              <p:cNvPr id="26" name="直接连接符 19">
                <a:extLst>
                  <a:ext uri="{FF2B5EF4-FFF2-40B4-BE49-F238E27FC236}">
                    <a16:creationId xmlns:a16="http://schemas.microsoft.com/office/drawing/2014/main" id="{57CF7B6E-E855-462A-BF0A-67B74F60723F}"/>
                  </a:ext>
                </a:extLst>
              </p:cNvPr>
              <p:cNvCxnSpPr/>
              <p:nvPr/>
            </p:nvCxnSpPr>
            <p:spPr>
              <a:xfrm>
                <a:off x="2971873" y="2485959"/>
                <a:ext cx="0" cy="718827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2">
                <a:extLst>
                  <a:ext uri="{FF2B5EF4-FFF2-40B4-BE49-F238E27FC236}">
                    <a16:creationId xmlns:a16="http://schemas.microsoft.com/office/drawing/2014/main" id="{7CB0A395-A9DE-47FB-9E8C-41778F52022C}"/>
                  </a:ext>
                </a:extLst>
              </p:cNvPr>
              <p:cNvGrpSpPr/>
              <p:nvPr/>
            </p:nvGrpSpPr>
            <p:grpSpPr>
              <a:xfrm>
                <a:off x="2169879" y="2567084"/>
                <a:ext cx="556576" cy="556576"/>
                <a:chOff x="5747657" y="2305619"/>
                <a:chExt cx="556576" cy="556576"/>
              </a:xfrm>
            </p:grpSpPr>
            <p:sp>
              <p:nvSpPr>
                <p:cNvPr id="28" name="椭圆 26">
                  <a:extLst>
                    <a:ext uri="{FF2B5EF4-FFF2-40B4-BE49-F238E27FC236}">
                      <a16:creationId xmlns:a16="http://schemas.microsoft.com/office/drawing/2014/main" id="{8F3517CC-0E5E-40C8-A505-2012C803BADE}"/>
                    </a:ext>
                  </a:extLst>
                </p:cNvPr>
                <p:cNvSpPr/>
                <p:nvPr/>
              </p:nvSpPr>
              <p:spPr bwMode="auto">
                <a:xfrm>
                  <a:off x="5747657" y="2305619"/>
                  <a:ext cx="556576" cy="556576"/>
                </a:xfrm>
                <a:prstGeom prst="ellipse">
                  <a:avLst/>
                </a:prstGeom>
                <a:solidFill>
                  <a:srgbClr val="314865"/>
                </a:solidFill>
                <a:ln w="5715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3810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29" name="燕尾形 24">
                  <a:extLst>
                    <a:ext uri="{FF2B5EF4-FFF2-40B4-BE49-F238E27FC236}">
                      <a16:creationId xmlns:a16="http://schemas.microsoft.com/office/drawing/2014/main" id="{33D83826-CE2E-4390-8A47-686BCF0A953C}"/>
                    </a:ext>
                  </a:extLst>
                </p:cNvPr>
                <p:cNvSpPr/>
                <p:nvPr/>
              </p:nvSpPr>
              <p:spPr>
                <a:xfrm>
                  <a:off x="5932500" y="2446897"/>
                  <a:ext cx="186890" cy="274020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2FC16B-AA49-4819-9859-306AE7B0E2A3}"/>
              </a:ext>
            </a:extLst>
          </p:cNvPr>
          <p:cNvGrpSpPr/>
          <p:nvPr/>
        </p:nvGrpSpPr>
        <p:grpSpPr>
          <a:xfrm>
            <a:off x="889892" y="3883267"/>
            <a:ext cx="8035869" cy="2031325"/>
            <a:chOff x="1266112" y="1468669"/>
            <a:chExt cx="8035869" cy="203132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B10903-AD7F-4868-B5B6-F881083CE317}"/>
                </a:ext>
              </a:extLst>
            </p:cNvPr>
            <p:cNvSpPr txBox="1"/>
            <p:nvPr/>
          </p:nvSpPr>
          <p:spPr>
            <a:xfrm>
              <a:off x="2307309" y="1468669"/>
              <a:ext cx="6994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400" b="1" dirty="0">
                  <a:solidFill>
                    <a:srgbClr val="3148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Movement model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Levy flight model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A power law distribution (exponent value and coefficient)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Truncation (step size limit)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52CBC1-9F84-4096-B5CF-E4D89BBEDEC1}"/>
                </a:ext>
              </a:extLst>
            </p:cNvPr>
            <p:cNvGrpSpPr/>
            <p:nvPr/>
          </p:nvGrpSpPr>
          <p:grpSpPr>
            <a:xfrm>
              <a:off x="1266112" y="1757076"/>
              <a:ext cx="801994" cy="718827"/>
              <a:chOff x="2169879" y="2485959"/>
              <a:chExt cx="801994" cy="718827"/>
            </a:xfrm>
          </p:grpSpPr>
          <p:cxnSp>
            <p:nvCxnSpPr>
              <p:cNvPr id="49" name="直接连接符 19">
                <a:extLst>
                  <a:ext uri="{FF2B5EF4-FFF2-40B4-BE49-F238E27FC236}">
                    <a16:creationId xmlns:a16="http://schemas.microsoft.com/office/drawing/2014/main" id="{83252DAE-0FCE-4EA0-AA4A-76BB361C3A7F}"/>
                  </a:ext>
                </a:extLst>
              </p:cNvPr>
              <p:cNvCxnSpPr/>
              <p:nvPr/>
            </p:nvCxnSpPr>
            <p:spPr>
              <a:xfrm>
                <a:off x="2971873" y="2485959"/>
                <a:ext cx="0" cy="718827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22">
                <a:extLst>
                  <a:ext uri="{FF2B5EF4-FFF2-40B4-BE49-F238E27FC236}">
                    <a16:creationId xmlns:a16="http://schemas.microsoft.com/office/drawing/2014/main" id="{C5C2F588-2F01-43AE-A385-9E41589D1ACF}"/>
                  </a:ext>
                </a:extLst>
              </p:cNvPr>
              <p:cNvGrpSpPr/>
              <p:nvPr/>
            </p:nvGrpSpPr>
            <p:grpSpPr>
              <a:xfrm>
                <a:off x="2169879" y="2567084"/>
                <a:ext cx="556576" cy="556576"/>
                <a:chOff x="5747657" y="2305619"/>
                <a:chExt cx="556576" cy="556576"/>
              </a:xfrm>
            </p:grpSpPr>
            <p:sp>
              <p:nvSpPr>
                <p:cNvPr id="51" name="椭圆 26">
                  <a:extLst>
                    <a:ext uri="{FF2B5EF4-FFF2-40B4-BE49-F238E27FC236}">
                      <a16:creationId xmlns:a16="http://schemas.microsoft.com/office/drawing/2014/main" id="{1920F89E-4C0F-4790-9615-4382CD934612}"/>
                    </a:ext>
                  </a:extLst>
                </p:cNvPr>
                <p:cNvSpPr/>
                <p:nvPr/>
              </p:nvSpPr>
              <p:spPr bwMode="auto">
                <a:xfrm>
                  <a:off x="5747657" y="2305619"/>
                  <a:ext cx="556576" cy="556576"/>
                </a:xfrm>
                <a:prstGeom prst="ellipse">
                  <a:avLst/>
                </a:prstGeom>
                <a:solidFill>
                  <a:srgbClr val="314865"/>
                </a:solidFill>
                <a:ln w="5715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3810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52" name="燕尾形 24">
                  <a:extLst>
                    <a:ext uri="{FF2B5EF4-FFF2-40B4-BE49-F238E27FC236}">
                      <a16:creationId xmlns:a16="http://schemas.microsoft.com/office/drawing/2014/main" id="{2B9F5235-43C4-44CA-871A-6DF4127FA006}"/>
                    </a:ext>
                  </a:extLst>
                </p:cNvPr>
                <p:cNvSpPr/>
                <p:nvPr/>
              </p:nvSpPr>
              <p:spPr>
                <a:xfrm>
                  <a:off x="5932500" y="2446897"/>
                  <a:ext cx="186890" cy="274020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CE4B9E-57A5-419C-A46E-458AFC09230E}"/>
              </a:ext>
            </a:extLst>
          </p:cNvPr>
          <p:cNvSpPr/>
          <p:nvPr/>
        </p:nvSpPr>
        <p:spPr>
          <a:xfrm>
            <a:off x="5780909" y="3316373"/>
            <a:ext cx="4372161" cy="958660"/>
          </a:xfrm>
          <a:prstGeom prst="rect">
            <a:avLst/>
          </a:prstGeom>
          <a:ln w="28575">
            <a:solidFill>
              <a:srgbClr val="314865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actual movement observations to parameterize</a:t>
            </a:r>
          </a:p>
        </p:txBody>
      </p:sp>
      <p:pic>
        <p:nvPicPr>
          <p:cNvPr id="7" name="Graphic 6" descr="Arrow: Clockwise curve">
            <a:extLst>
              <a:ext uri="{FF2B5EF4-FFF2-40B4-BE49-F238E27FC236}">
                <a16:creationId xmlns:a16="http://schemas.microsoft.com/office/drawing/2014/main" id="{B318558E-E33B-4DCB-8D95-06483C833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391684">
            <a:off x="4722139" y="3714473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3DA7A-B16E-401A-9AAE-36C5AB708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00" y="6120000"/>
            <a:ext cx="3996000" cy="4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435CB58C-5FF5-493A-A8C6-E091A22E8005}"/>
              </a:ext>
            </a:extLst>
          </p:cNvPr>
          <p:cNvSpPr/>
          <p:nvPr/>
        </p:nvSpPr>
        <p:spPr>
          <a:xfrm>
            <a:off x="215911" y="470920"/>
            <a:ext cx="4824000" cy="52322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Model Implementation Ⅲ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0918B-8138-4FC2-999F-A8708713CE94}"/>
              </a:ext>
            </a:extLst>
          </p:cNvPr>
          <p:cNvSpPr/>
          <p:nvPr/>
        </p:nvSpPr>
        <p:spPr>
          <a:xfrm>
            <a:off x="5073539" y="465247"/>
            <a:ext cx="108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148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Code</a:t>
            </a:r>
            <a:endParaRPr lang="en-CA" sz="2800" dirty="0">
              <a:solidFill>
                <a:srgbClr val="31486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6244B-10EB-4095-AA15-F0B5DA15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198" y="1850407"/>
            <a:ext cx="10122917" cy="130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94A66-6D77-43CC-8AF4-A8B25195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390" y="3860099"/>
            <a:ext cx="5052266" cy="1868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F7B32-0CD2-44EB-9866-54009EF2E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1656" y="3886254"/>
            <a:ext cx="5472823" cy="16160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9F4916-B424-4A7D-9F3E-B9AF2B962BF9}"/>
              </a:ext>
            </a:extLst>
          </p:cNvPr>
          <p:cNvSpPr/>
          <p:nvPr/>
        </p:nvSpPr>
        <p:spPr>
          <a:xfrm>
            <a:off x="370198" y="1217621"/>
            <a:ext cx="3819608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GIS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493E4-4D20-4139-8C94-96B9F4D6EA6F}"/>
              </a:ext>
            </a:extLst>
          </p:cNvPr>
          <p:cNvSpPr/>
          <p:nvPr/>
        </p:nvSpPr>
        <p:spPr>
          <a:xfrm>
            <a:off x="370198" y="3334602"/>
            <a:ext cx="45149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Bias: move towards tourist attractions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FF413D-CF31-48F7-9010-864543E9389A}"/>
              </a:ext>
            </a:extLst>
          </p:cNvPr>
          <p:cNvSpPr/>
          <p:nvPr/>
        </p:nvSpPr>
        <p:spPr>
          <a:xfrm>
            <a:off x="5431656" y="3363103"/>
            <a:ext cx="4514953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29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Truncated Levy flight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5E51F-F46E-4CD1-8897-92BD7496D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0000" y="6120000"/>
            <a:ext cx="3996000" cy="447075"/>
          </a:xfrm>
          <a:prstGeom prst="rect">
            <a:avLst/>
          </a:prstGeom>
        </p:spPr>
      </p:pic>
      <p:pic>
        <p:nvPicPr>
          <p:cNvPr id="1026" name="Picture 2" descr="NetLogo Desktop">
            <a:extLst>
              <a:ext uri="{FF2B5EF4-FFF2-40B4-BE49-F238E27FC236}">
                <a16:creationId xmlns:a16="http://schemas.microsoft.com/office/drawing/2014/main" id="{C02295C5-9A75-4F01-AD00-43C3ED4E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198" y="587389"/>
            <a:ext cx="1124802" cy="11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0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233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微软雅黑</vt:lpstr>
      <vt:lpstr>等线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Irisyanww</dc:creator>
  <cp:lastModifiedBy>Zhiwei Yan</cp:lastModifiedBy>
  <cp:revision>74</cp:revision>
  <dcterms:created xsi:type="dcterms:W3CDTF">2018-04-03T17:33:29Z</dcterms:created>
  <dcterms:modified xsi:type="dcterms:W3CDTF">2018-10-26T16:38:53Z</dcterms:modified>
</cp:coreProperties>
</file>