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4" r:id="rId2"/>
  </p:sldMasterIdLst>
  <p:notesMasterIdLst>
    <p:notesMasterId r:id="rId10"/>
  </p:notesMasterIdLst>
  <p:handoutMasterIdLst>
    <p:handoutMasterId r:id="rId11"/>
  </p:handoutMasterIdLst>
  <p:sldIdLst>
    <p:sldId id="426" r:id="rId3"/>
    <p:sldId id="622" r:id="rId4"/>
    <p:sldId id="625" r:id="rId5"/>
    <p:sldId id="626" r:id="rId6"/>
    <p:sldId id="627" r:id="rId7"/>
    <p:sldId id="624" r:id="rId8"/>
    <p:sldId id="628" r:id="rId9"/>
  </p:sldIdLst>
  <p:sldSz cx="12192000" cy="6858000"/>
  <p:notesSz cx="9855200" cy="6718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4620" autoAdjust="0"/>
  </p:normalViewPr>
  <p:slideViewPr>
    <p:cSldViewPr snapToGrid="0">
      <p:cViewPr varScale="1">
        <p:scale>
          <a:sx n="85" d="100"/>
          <a:sy n="85" d="100"/>
        </p:scale>
        <p:origin x="14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591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82333" y="0"/>
            <a:ext cx="4270587" cy="335915"/>
          </a:xfrm>
          <a:prstGeom prst="rect">
            <a:avLst/>
          </a:prstGeom>
        </p:spPr>
        <p:txBody>
          <a:bodyPr vert="horz" lIns="91440" tIns="45720" rIns="91440" bIns="45720" rtlCol="0"/>
          <a:lstStyle>
            <a:lvl1pPr algn="r">
              <a:defRPr sz="1200"/>
            </a:lvl1pPr>
          </a:lstStyle>
          <a:p>
            <a:fld id="{817623F0-24A1-4017-BAC1-59B35B69DC24}" type="datetimeFigureOut">
              <a:rPr lang="en-GB" smtClean="0"/>
              <a:t>17/10/2018</a:t>
            </a:fld>
            <a:endParaRPr lang="en-GB"/>
          </a:p>
        </p:txBody>
      </p:sp>
      <p:sp>
        <p:nvSpPr>
          <p:cNvPr id="4" name="Footer Placeholder 3"/>
          <p:cNvSpPr>
            <a:spLocks noGrp="1"/>
          </p:cNvSpPr>
          <p:nvPr>
            <p:ph type="ftr" sz="quarter" idx="2"/>
          </p:nvPr>
        </p:nvSpPr>
        <p:spPr>
          <a:xfrm>
            <a:off x="0" y="6381219"/>
            <a:ext cx="4270587" cy="33591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82333" y="6381219"/>
            <a:ext cx="4270587" cy="335915"/>
          </a:xfrm>
          <a:prstGeom prst="rect">
            <a:avLst/>
          </a:prstGeom>
        </p:spPr>
        <p:txBody>
          <a:bodyPr vert="horz" lIns="91440" tIns="45720" rIns="91440" bIns="45720"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708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582333" y="0"/>
            <a:ext cx="4270587" cy="337082"/>
          </a:xfrm>
          <a:prstGeom prst="rect">
            <a:avLst/>
          </a:prstGeom>
        </p:spPr>
        <p:txBody>
          <a:bodyPr vert="horz" lIns="91440" tIns="45720" rIns="91440" bIns="45720" rtlCol="0"/>
          <a:lstStyle>
            <a:lvl1pPr algn="r">
              <a:defRPr sz="1200"/>
            </a:lvl1pPr>
          </a:lstStyle>
          <a:p>
            <a:fld id="{45C8BF1F-A622-4B26-8F26-F6526311D21D}" type="datetimeFigureOut">
              <a:rPr lang="en-GB" smtClean="0"/>
              <a:t>17/10/2018</a:t>
            </a:fld>
            <a:endParaRPr lang="en-GB" dirty="0"/>
          </a:p>
        </p:txBody>
      </p:sp>
      <p:sp>
        <p:nvSpPr>
          <p:cNvPr id="4" name="Slide Image Placeholder 3"/>
          <p:cNvSpPr>
            <a:spLocks noGrp="1" noRot="1" noChangeAspect="1"/>
          </p:cNvSpPr>
          <p:nvPr>
            <p:ph type="sldImg" idx="2"/>
          </p:nvPr>
        </p:nvSpPr>
        <p:spPr>
          <a:xfrm>
            <a:off x="2913063" y="839788"/>
            <a:ext cx="4029075" cy="22669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5520" y="3233181"/>
            <a:ext cx="7884160" cy="26453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381219"/>
            <a:ext cx="4270587" cy="33708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582333" y="6381219"/>
            <a:ext cx="4270587" cy="337081"/>
          </a:xfrm>
          <a:prstGeom prst="rect">
            <a:avLst/>
          </a:prstGeom>
        </p:spPr>
        <p:txBody>
          <a:bodyPr vert="horz" lIns="91440" tIns="45720" rIns="91440" bIns="45720"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Immersion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2C91B0-451A-4B33-8CF6-5F449C330BB5}"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956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637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50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653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78334B-B01B-4CCB-BFD6-15A0317CE4B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https://api.thecatapi.com/v1/images/search?</a:t>
            </a:r>
            <a:endParaRPr kumimoji="0" lang="en-GB" sz="32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endParaRPr lang="en-GB" dirty="0"/>
          </a:p>
        </p:txBody>
      </p:sp>
    </p:spTree>
    <p:extLst>
      <p:ext uri="{BB962C8B-B14F-4D97-AF65-F5344CB8AC3E}">
        <p14:creationId xmlns:p14="http://schemas.microsoft.com/office/powerpoint/2010/main" val="52350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941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5892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lvl="0">
              <a:spcBef>
                <a:spcPts val="1200"/>
              </a:spcBef>
              <a:spcAft>
                <a:spcPts val="1200"/>
              </a:spcAft>
              <a:defRPr/>
            </a:pPr>
            <a:r>
              <a:rPr lang="en-GB" sz="4400" dirty="0">
                <a:solidFill>
                  <a:srgbClr val="002C5C"/>
                </a:solidFill>
                <a:latin typeface="Segoe UI Light"/>
              </a:rPr>
              <a:t>Creating a REST API</a:t>
            </a: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W</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hat is a </a:t>
            </a:r>
            <a:r>
              <a:rPr lang="en-GB" sz="4400" b="1" i="1" dirty="0">
                <a:solidFill>
                  <a:srgbClr val="006FBA"/>
                </a:solidFill>
                <a:latin typeface="Segoe UI"/>
                <a:cs typeface="Segoe UI Light" panose="020B0502040204020203" pitchFamily="34" charset="0"/>
              </a:rPr>
              <a:t>REST</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API? </a:t>
            </a:r>
          </a:p>
        </p:txBody>
      </p:sp>
    </p:spTree>
    <p:extLst>
      <p:ext uri="{BB962C8B-B14F-4D97-AF65-F5344CB8AC3E}">
        <p14:creationId xmlns:p14="http://schemas.microsoft.com/office/powerpoint/2010/main" val="263143443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392471" y="230996"/>
            <a:ext cx="5834130"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W</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hat is </a:t>
            </a:r>
            <a:r>
              <a:rPr lang="en-GB" sz="4400" b="1" i="1" dirty="0">
                <a:solidFill>
                  <a:srgbClr val="006FBA"/>
                </a:solidFill>
                <a:latin typeface="Segoe UI"/>
                <a:cs typeface="Segoe UI Light" panose="020B0502040204020203" pitchFamily="34" charset="0"/>
              </a:rPr>
              <a:t>an</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API? </a:t>
            </a:r>
          </a:p>
        </p:txBody>
      </p:sp>
      <p:sp>
        <p:nvSpPr>
          <p:cNvPr id="3" name="TextBox 2">
            <a:extLst>
              <a:ext uri="{FF2B5EF4-FFF2-40B4-BE49-F238E27FC236}">
                <a16:creationId xmlns:a16="http://schemas.microsoft.com/office/drawing/2014/main" id="{D285A8CB-D613-4C93-8462-44725A014EBC}"/>
              </a:ext>
            </a:extLst>
          </p:cNvPr>
          <p:cNvSpPr txBox="1"/>
          <p:nvPr/>
        </p:nvSpPr>
        <p:spPr>
          <a:xfrm>
            <a:off x="405308" y="1352740"/>
            <a:ext cx="8461855"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0" cap="none" spc="0" normalizeH="0" baseline="0" noProof="0" dirty="0">
                <a:ln>
                  <a:noFill/>
                </a:ln>
                <a:solidFill>
                  <a:srgbClr val="000000"/>
                </a:solidFill>
                <a:effectLst/>
                <a:uLnTx/>
                <a:uFillTx/>
                <a:latin typeface="Segoe UI Light"/>
                <a:ea typeface="+mn-ea"/>
                <a:cs typeface="+mn-cs"/>
              </a:rPr>
              <a:t>Application Programming</a:t>
            </a:r>
            <a:r>
              <a:rPr kumimoji="0" lang="en-GB" sz="4000" b="0" i="0" u="none" strike="noStrike" kern="0" cap="none" spc="0" normalizeH="0" noProof="0" dirty="0">
                <a:ln>
                  <a:noFill/>
                </a:ln>
                <a:solidFill>
                  <a:srgbClr val="000000"/>
                </a:solidFill>
                <a:effectLst/>
                <a:uLnTx/>
                <a:uFillTx/>
                <a:latin typeface="Segoe UI Light"/>
                <a:ea typeface="+mn-ea"/>
                <a:cs typeface="+mn-cs"/>
              </a:rPr>
              <a:t> interface</a:t>
            </a:r>
            <a:endParaRPr kumimoji="0" lang="en-GB" sz="4000" b="0" i="0" u="none" strike="noStrike" kern="0" cap="none" spc="0" normalizeH="0" baseline="0" noProof="0" dirty="0">
              <a:ln>
                <a:noFill/>
              </a:ln>
              <a:solidFill>
                <a:srgbClr val="000000"/>
              </a:solidFill>
              <a:effectLst/>
              <a:uLnTx/>
              <a:uFillTx/>
              <a:latin typeface="Segoe UI Light"/>
              <a:ea typeface="+mn-ea"/>
              <a:cs typeface="+mn-cs"/>
            </a:endParaRPr>
          </a:p>
        </p:txBody>
      </p:sp>
      <p:sp>
        <p:nvSpPr>
          <p:cNvPr id="4" name="TextBox 3">
            <a:extLst>
              <a:ext uri="{FF2B5EF4-FFF2-40B4-BE49-F238E27FC236}">
                <a16:creationId xmlns:a16="http://schemas.microsoft.com/office/drawing/2014/main" id="{9E6C505E-5701-4586-A07F-72EB83658ADC}"/>
              </a:ext>
            </a:extLst>
          </p:cNvPr>
          <p:cNvSpPr txBox="1"/>
          <p:nvPr/>
        </p:nvSpPr>
        <p:spPr>
          <a:xfrm>
            <a:off x="405308" y="2315128"/>
            <a:ext cx="8461855"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lang="en-GB" dirty="0">
                <a:solidFill>
                  <a:srgbClr val="000000"/>
                </a:solidFill>
              </a:rPr>
              <a:t>APIs are everywhere</a:t>
            </a:r>
            <a:endParaRPr kumimoji="0" lang="en-GB" sz="4000" b="0" i="0" u="none" strike="noStrike" kern="0" cap="none" spc="0" normalizeH="0" baseline="0" noProof="0" dirty="0">
              <a:ln>
                <a:noFill/>
              </a:ln>
              <a:solidFill>
                <a:srgbClr val="000000"/>
              </a:solidFill>
              <a:effectLst/>
              <a:uLnTx/>
              <a:uFillTx/>
              <a:latin typeface="Segoe UI Light"/>
              <a:ea typeface="+mn-ea"/>
              <a:cs typeface="+mn-cs"/>
            </a:endParaRPr>
          </a:p>
        </p:txBody>
      </p:sp>
      <p:sp>
        <p:nvSpPr>
          <p:cNvPr id="5" name="TextBox 4">
            <a:extLst>
              <a:ext uri="{FF2B5EF4-FFF2-40B4-BE49-F238E27FC236}">
                <a16:creationId xmlns:a16="http://schemas.microsoft.com/office/drawing/2014/main" id="{F9F7FD10-67CB-411D-962C-EF8668EF610D}"/>
              </a:ext>
            </a:extLst>
          </p:cNvPr>
          <p:cNvSpPr txBox="1"/>
          <p:nvPr/>
        </p:nvSpPr>
        <p:spPr>
          <a:xfrm>
            <a:off x="405308" y="3325271"/>
            <a:ext cx="10441657"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lang="en-GB" dirty="0">
                <a:solidFill>
                  <a:srgbClr val="000000"/>
                </a:solidFill>
              </a:rPr>
              <a:t>Forms a contract between two bits of software</a:t>
            </a:r>
            <a:endParaRPr kumimoji="0" lang="en-GB" sz="4000" b="0" i="0" u="none" strike="noStrike" kern="0" cap="none" spc="0" normalizeH="0" baseline="0" noProof="0" dirty="0">
              <a:ln>
                <a:noFill/>
              </a:ln>
              <a:solidFill>
                <a:srgbClr val="000000"/>
              </a:solidFill>
              <a:effectLst/>
              <a:uLnTx/>
              <a:uFillTx/>
              <a:latin typeface="Segoe UI Light"/>
              <a:ea typeface="+mn-ea"/>
              <a:cs typeface="+mn-cs"/>
            </a:endParaRPr>
          </a:p>
        </p:txBody>
      </p:sp>
      <p:sp>
        <p:nvSpPr>
          <p:cNvPr id="6" name="TextBox 5">
            <a:extLst>
              <a:ext uri="{FF2B5EF4-FFF2-40B4-BE49-F238E27FC236}">
                <a16:creationId xmlns:a16="http://schemas.microsoft.com/office/drawing/2014/main" id="{4102A916-3FAE-4B11-8980-EAA955C124D5}"/>
              </a:ext>
            </a:extLst>
          </p:cNvPr>
          <p:cNvSpPr txBox="1"/>
          <p:nvPr/>
        </p:nvSpPr>
        <p:spPr>
          <a:xfrm>
            <a:off x="405308" y="4413774"/>
            <a:ext cx="8461855"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lang="en-GB" dirty="0">
                <a:solidFill>
                  <a:srgbClr val="000000"/>
                </a:solidFill>
              </a:rPr>
              <a:t>Has a Request and a Response</a:t>
            </a:r>
            <a:endParaRPr kumimoji="0" lang="en-GB" sz="4000" b="0" i="0" u="none" strike="noStrike" kern="0" cap="none" spc="0" normalizeH="0" baseline="0" noProof="0" dirty="0">
              <a:ln>
                <a:noFill/>
              </a:ln>
              <a:solidFill>
                <a:srgbClr val="000000"/>
              </a:solidFill>
              <a:effectLst/>
              <a:uLnTx/>
              <a:uFillTx/>
              <a:latin typeface="Segoe UI Light"/>
              <a:ea typeface="+mn-ea"/>
              <a:cs typeface="+mn-cs"/>
            </a:endParaRPr>
          </a:p>
        </p:txBody>
      </p:sp>
    </p:spTree>
    <p:extLst>
      <p:ext uri="{BB962C8B-B14F-4D97-AF65-F5344CB8AC3E}">
        <p14:creationId xmlns:p14="http://schemas.microsoft.com/office/powerpoint/2010/main" val="5421742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392471" y="230996"/>
            <a:ext cx="5834130"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W</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hat is a </a:t>
            </a:r>
            <a:r>
              <a:rPr lang="en-GB" sz="4400" b="1" i="1" dirty="0">
                <a:solidFill>
                  <a:srgbClr val="006FBA"/>
                </a:solidFill>
                <a:latin typeface="Segoe UI"/>
                <a:cs typeface="Segoe UI Light" panose="020B0502040204020203" pitchFamily="34" charset="0"/>
              </a:rPr>
              <a:t>REST</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API? </a:t>
            </a:r>
          </a:p>
        </p:txBody>
      </p:sp>
      <p:sp>
        <p:nvSpPr>
          <p:cNvPr id="3" name="TextBox 2">
            <a:extLst>
              <a:ext uri="{FF2B5EF4-FFF2-40B4-BE49-F238E27FC236}">
                <a16:creationId xmlns:a16="http://schemas.microsoft.com/office/drawing/2014/main" id="{D285A8CB-D613-4C93-8462-44725A014EBC}"/>
              </a:ext>
            </a:extLst>
          </p:cNvPr>
          <p:cNvSpPr txBox="1"/>
          <p:nvPr/>
        </p:nvSpPr>
        <p:spPr>
          <a:xfrm>
            <a:off x="405308" y="1352740"/>
            <a:ext cx="8461855"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4000" b="1" i="0" u="none" strike="noStrike" kern="0" cap="none" spc="0" normalizeH="0" baseline="0" noProof="0" dirty="0">
                <a:ln>
                  <a:noFill/>
                </a:ln>
                <a:solidFill>
                  <a:srgbClr val="000000"/>
                </a:solidFill>
                <a:effectLst/>
                <a:uLnTx/>
                <a:uFillTx/>
                <a:latin typeface="Segoe UI Light"/>
                <a:ea typeface="+mn-ea"/>
                <a:cs typeface="+mn-cs"/>
              </a:rPr>
              <a:t>Re</a:t>
            </a:r>
            <a:r>
              <a:rPr kumimoji="0" lang="en-GB" sz="4000" b="0" i="0" u="none" strike="noStrike" kern="0" cap="none" spc="0" normalizeH="0" baseline="0" noProof="0" dirty="0">
                <a:ln>
                  <a:noFill/>
                </a:ln>
                <a:solidFill>
                  <a:srgbClr val="000000"/>
                </a:solidFill>
                <a:effectLst/>
                <a:uLnTx/>
                <a:uFillTx/>
                <a:latin typeface="Segoe UI Light"/>
                <a:ea typeface="+mn-ea"/>
                <a:cs typeface="+mn-cs"/>
              </a:rPr>
              <a:t>presentational </a:t>
            </a:r>
            <a:r>
              <a:rPr kumimoji="0" lang="en-GB" sz="4000" b="1" i="0" u="none" strike="noStrike" kern="0" cap="none" spc="0" normalizeH="0" baseline="0" noProof="0" dirty="0">
                <a:ln>
                  <a:noFill/>
                </a:ln>
                <a:solidFill>
                  <a:srgbClr val="000000"/>
                </a:solidFill>
                <a:effectLst/>
                <a:uLnTx/>
                <a:uFillTx/>
                <a:latin typeface="Segoe UI Light"/>
                <a:ea typeface="+mn-ea"/>
                <a:cs typeface="+mn-cs"/>
              </a:rPr>
              <a:t>s</a:t>
            </a:r>
            <a:r>
              <a:rPr kumimoji="0" lang="en-GB" sz="4000" b="0" i="0" u="none" strike="noStrike" kern="0" cap="none" spc="0" normalizeH="0" baseline="0" noProof="0" dirty="0">
                <a:ln>
                  <a:noFill/>
                </a:ln>
                <a:solidFill>
                  <a:srgbClr val="000000"/>
                </a:solidFill>
                <a:effectLst/>
                <a:uLnTx/>
                <a:uFillTx/>
                <a:latin typeface="Segoe UI Light"/>
                <a:ea typeface="+mn-ea"/>
                <a:cs typeface="+mn-cs"/>
              </a:rPr>
              <a:t>tate </a:t>
            </a:r>
            <a:r>
              <a:rPr kumimoji="0" lang="en-GB" sz="4000" b="1" i="0" u="none" strike="noStrike" kern="0" cap="none" spc="0" normalizeH="0" baseline="0" noProof="0" dirty="0">
                <a:ln>
                  <a:noFill/>
                </a:ln>
                <a:solidFill>
                  <a:srgbClr val="000000"/>
                </a:solidFill>
                <a:effectLst/>
                <a:uLnTx/>
                <a:uFillTx/>
                <a:latin typeface="Segoe UI Light"/>
                <a:ea typeface="+mn-ea"/>
                <a:cs typeface="+mn-cs"/>
              </a:rPr>
              <a:t>t</a:t>
            </a:r>
            <a:r>
              <a:rPr kumimoji="0" lang="en-GB" sz="4000" b="0" i="0" u="none" strike="noStrike" kern="0" cap="none" spc="0" normalizeH="0" baseline="0" noProof="0" dirty="0">
                <a:ln>
                  <a:noFill/>
                </a:ln>
                <a:solidFill>
                  <a:srgbClr val="000000"/>
                </a:solidFill>
                <a:effectLst/>
                <a:uLnTx/>
                <a:uFillTx/>
                <a:latin typeface="Segoe UI Light"/>
                <a:ea typeface="+mn-ea"/>
                <a:cs typeface="+mn-cs"/>
              </a:rPr>
              <a:t>ransfer</a:t>
            </a:r>
          </a:p>
        </p:txBody>
      </p:sp>
      <p:sp>
        <p:nvSpPr>
          <p:cNvPr id="4" name="TextBox 3">
            <a:extLst>
              <a:ext uri="{FF2B5EF4-FFF2-40B4-BE49-F238E27FC236}">
                <a16:creationId xmlns:a16="http://schemas.microsoft.com/office/drawing/2014/main" id="{9E6C505E-5701-4586-A07F-72EB83658ADC}"/>
              </a:ext>
            </a:extLst>
          </p:cNvPr>
          <p:cNvSpPr txBox="1"/>
          <p:nvPr/>
        </p:nvSpPr>
        <p:spPr>
          <a:xfrm>
            <a:off x="405308" y="2315128"/>
            <a:ext cx="10533936"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lang="en-GB" dirty="0">
                <a:solidFill>
                  <a:srgbClr val="000000"/>
                </a:solidFill>
              </a:rPr>
              <a:t>Relies on stateless, client-server protocol, this is almost always HTTP</a:t>
            </a:r>
            <a:endParaRPr kumimoji="0" lang="en-GB" sz="4000" b="0" i="0" u="none" strike="noStrike" kern="0" cap="none" spc="0" normalizeH="0" baseline="0" noProof="0" dirty="0">
              <a:ln>
                <a:noFill/>
              </a:ln>
              <a:solidFill>
                <a:srgbClr val="000000"/>
              </a:solidFill>
              <a:effectLst/>
              <a:uLnTx/>
              <a:uFillTx/>
              <a:latin typeface="Segoe UI Light"/>
              <a:ea typeface="+mn-ea"/>
              <a:cs typeface="+mn-cs"/>
            </a:endParaRPr>
          </a:p>
        </p:txBody>
      </p:sp>
      <p:sp>
        <p:nvSpPr>
          <p:cNvPr id="5" name="TextBox 4">
            <a:extLst>
              <a:ext uri="{FF2B5EF4-FFF2-40B4-BE49-F238E27FC236}">
                <a16:creationId xmlns:a16="http://schemas.microsoft.com/office/drawing/2014/main" id="{F9F7FD10-67CB-411D-962C-EF8668EF610D}"/>
              </a:ext>
            </a:extLst>
          </p:cNvPr>
          <p:cNvSpPr txBox="1"/>
          <p:nvPr/>
        </p:nvSpPr>
        <p:spPr>
          <a:xfrm>
            <a:off x="405308" y="4032036"/>
            <a:ext cx="10441657"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lang="en-GB" dirty="0">
                <a:solidFill>
                  <a:srgbClr val="000000"/>
                </a:solidFill>
              </a:rPr>
              <a:t>Can be used and called in almost any computer language</a:t>
            </a:r>
            <a:endParaRPr kumimoji="0" lang="en-GB" sz="4000" b="0" i="0" u="none" strike="noStrike" kern="0" cap="none" spc="0" normalizeH="0" baseline="0" noProof="0" dirty="0">
              <a:ln>
                <a:noFill/>
              </a:ln>
              <a:solidFill>
                <a:srgbClr val="000000"/>
              </a:solidFill>
              <a:effectLst/>
              <a:uLnTx/>
              <a:uFillTx/>
              <a:latin typeface="Segoe UI Light"/>
              <a:ea typeface="+mn-ea"/>
              <a:cs typeface="+mn-cs"/>
            </a:endParaRPr>
          </a:p>
        </p:txBody>
      </p:sp>
    </p:spTree>
    <p:extLst>
      <p:ext uri="{BB962C8B-B14F-4D97-AF65-F5344CB8AC3E}">
        <p14:creationId xmlns:p14="http://schemas.microsoft.com/office/powerpoint/2010/main" val="30671841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30996"/>
            <a:ext cx="5834130" cy="769441"/>
          </a:xfrm>
          <a:prstGeom prst="rect">
            <a:avLst/>
          </a:prstGeom>
          <a:noFill/>
        </p:spPr>
        <p:txBody>
          <a:bodyPr wrap="square" rtlCol="0">
            <a:spAutoFit/>
          </a:bodyPr>
          <a:lstStyle/>
          <a:p>
            <a:pPr marL="0" marR="0" lvl="0" indent="0" defTabSz="1219170" rtl="0" eaLnBrk="1" fontAlgn="auto" latinLnBrk="0" hangingPunct="1">
              <a:lnSpc>
                <a:spcPct val="100000"/>
              </a:lnSpc>
              <a:spcBef>
                <a:spcPts val="0"/>
              </a:spcBef>
              <a:spcAft>
                <a:spcPts val="0"/>
              </a:spcAft>
              <a:buClrTx/>
              <a:buSzTx/>
              <a:buFontTx/>
              <a:buNone/>
              <a:tabLst/>
              <a:defRPr/>
            </a:pPr>
            <a:r>
              <a:rPr lang="en-GB" sz="4400" b="1" i="1" dirty="0">
                <a:solidFill>
                  <a:srgbClr val="006FBA"/>
                </a:solidFill>
                <a:latin typeface="Segoe UI"/>
                <a:cs typeface="Segoe UI Light" panose="020B0502040204020203" pitchFamily="34" charset="0"/>
              </a:rPr>
              <a:t>REST</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Methods? </a:t>
            </a:r>
          </a:p>
        </p:txBody>
      </p:sp>
      <p:sp>
        <p:nvSpPr>
          <p:cNvPr id="3" name="TextBox 2">
            <a:extLst>
              <a:ext uri="{FF2B5EF4-FFF2-40B4-BE49-F238E27FC236}">
                <a16:creationId xmlns:a16="http://schemas.microsoft.com/office/drawing/2014/main" id="{D285A8CB-D613-4C93-8462-44725A014EBC}"/>
              </a:ext>
            </a:extLst>
          </p:cNvPr>
          <p:cNvSpPr txBox="1"/>
          <p:nvPr/>
        </p:nvSpPr>
        <p:spPr>
          <a:xfrm>
            <a:off x="405308" y="1352740"/>
            <a:ext cx="8461855"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4000" b="1" i="0" u="none" strike="noStrike" kern="0" cap="none" spc="0" normalizeH="0" baseline="0" noProof="0" dirty="0">
                <a:ln>
                  <a:noFill/>
                </a:ln>
                <a:solidFill>
                  <a:srgbClr val="000000"/>
                </a:solidFill>
                <a:effectLst/>
                <a:uLnTx/>
                <a:uFillTx/>
                <a:latin typeface="Segoe UI Light"/>
                <a:ea typeface="+mn-ea"/>
                <a:cs typeface="+mn-cs"/>
              </a:rPr>
              <a:t>GET </a:t>
            </a:r>
            <a:r>
              <a:rPr kumimoji="0" lang="en-GB" sz="4000" i="0" u="none" strike="noStrike" kern="0" cap="none" spc="0" normalizeH="0" baseline="0" noProof="0" dirty="0">
                <a:ln>
                  <a:noFill/>
                </a:ln>
                <a:solidFill>
                  <a:srgbClr val="000000"/>
                </a:solidFill>
                <a:effectLst/>
                <a:uLnTx/>
                <a:uFillTx/>
                <a:latin typeface="Segoe UI Light"/>
                <a:ea typeface="+mn-ea"/>
                <a:cs typeface="+mn-cs"/>
              </a:rPr>
              <a:t>– Retrieve data from a source</a:t>
            </a:r>
          </a:p>
        </p:txBody>
      </p:sp>
      <p:sp>
        <p:nvSpPr>
          <p:cNvPr id="6" name="TextBox 5">
            <a:extLst>
              <a:ext uri="{FF2B5EF4-FFF2-40B4-BE49-F238E27FC236}">
                <a16:creationId xmlns:a16="http://schemas.microsoft.com/office/drawing/2014/main" id="{C3A5121B-BA1A-4144-ABCE-6161CD348106}"/>
              </a:ext>
            </a:extLst>
          </p:cNvPr>
          <p:cNvSpPr txBox="1"/>
          <p:nvPr/>
        </p:nvSpPr>
        <p:spPr>
          <a:xfrm>
            <a:off x="405308" y="2222849"/>
            <a:ext cx="11238611"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4000" b="1" i="0" u="none" strike="noStrike" kern="0" cap="none" spc="0" normalizeH="0" baseline="0" noProof="0" dirty="0">
                <a:ln>
                  <a:noFill/>
                </a:ln>
                <a:solidFill>
                  <a:srgbClr val="000000"/>
                </a:solidFill>
                <a:effectLst/>
                <a:uLnTx/>
                <a:uFillTx/>
                <a:latin typeface="Segoe UI Light"/>
                <a:ea typeface="+mn-ea"/>
                <a:cs typeface="+mn-cs"/>
              </a:rPr>
              <a:t>POST </a:t>
            </a:r>
            <a:r>
              <a:rPr kumimoji="0" lang="en-GB" sz="4000" i="0" u="none" strike="noStrike" kern="0" cap="none" spc="0" normalizeH="0" baseline="0" noProof="0" dirty="0">
                <a:ln>
                  <a:noFill/>
                </a:ln>
                <a:solidFill>
                  <a:srgbClr val="000000"/>
                </a:solidFill>
                <a:effectLst/>
                <a:uLnTx/>
                <a:uFillTx/>
                <a:latin typeface="Segoe UI Light"/>
                <a:ea typeface="+mn-ea"/>
                <a:cs typeface="+mn-cs"/>
              </a:rPr>
              <a:t>– Submit data to be processed by a specified source</a:t>
            </a:r>
          </a:p>
        </p:txBody>
      </p:sp>
      <p:sp>
        <p:nvSpPr>
          <p:cNvPr id="7" name="TextBox 6">
            <a:extLst>
              <a:ext uri="{FF2B5EF4-FFF2-40B4-BE49-F238E27FC236}">
                <a16:creationId xmlns:a16="http://schemas.microsoft.com/office/drawing/2014/main" id="{031C51E6-D8EE-4FD8-9059-2AFEC6CA667B}"/>
              </a:ext>
            </a:extLst>
          </p:cNvPr>
          <p:cNvSpPr txBox="1"/>
          <p:nvPr/>
        </p:nvSpPr>
        <p:spPr>
          <a:xfrm>
            <a:off x="405307" y="3644333"/>
            <a:ext cx="8461855"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4000" b="1" i="0" u="none" strike="noStrike" kern="0" cap="none" spc="0" normalizeH="0" baseline="0" noProof="0" dirty="0">
                <a:ln>
                  <a:noFill/>
                </a:ln>
                <a:solidFill>
                  <a:srgbClr val="000000"/>
                </a:solidFill>
                <a:effectLst/>
                <a:uLnTx/>
                <a:uFillTx/>
                <a:latin typeface="Segoe UI Light"/>
                <a:ea typeface="+mn-ea"/>
                <a:cs typeface="+mn-cs"/>
              </a:rPr>
              <a:t>PUT </a:t>
            </a:r>
            <a:r>
              <a:rPr kumimoji="0" lang="en-GB" sz="4000" i="0" u="none" strike="noStrike" kern="0" cap="none" spc="0" normalizeH="0" baseline="0" noProof="0" dirty="0">
                <a:ln>
                  <a:noFill/>
                </a:ln>
                <a:solidFill>
                  <a:srgbClr val="000000"/>
                </a:solidFill>
                <a:effectLst/>
                <a:uLnTx/>
                <a:uFillTx/>
                <a:latin typeface="Segoe UI Light"/>
                <a:ea typeface="+mn-ea"/>
                <a:cs typeface="+mn-cs"/>
              </a:rPr>
              <a:t>– Update a Resource</a:t>
            </a:r>
          </a:p>
        </p:txBody>
      </p:sp>
      <p:sp>
        <p:nvSpPr>
          <p:cNvPr id="8" name="TextBox 7">
            <a:extLst>
              <a:ext uri="{FF2B5EF4-FFF2-40B4-BE49-F238E27FC236}">
                <a16:creationId xmlns:a16="http://schemas.microsoft.com/office/drawing/2014/main" id="{946535ED-6CEB-464A-9303-CC3FD66D9329}"/>
              </a:ext>
            </a:extLst>
          </p:cNvPr>
          <p:cNvSpPr txBox="1"/>
          <p:nvPr/>
        </p:nvSpPr>
        <p:spPr>
          <a:xfrm>
            <a:off x="405306" y="4514442"/>
            <a:ext cx="8461855" cy="769441"/>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lang="en-GB" b="1" dirty="0">
                <a:solidFill>
                  <a:srgbClr val="000000"/>
                </a:solidFill>
              </a:rPr>
              <a:t>DELETE</a:t>
            </a:r>
            <a:r>
              <a:rPr kumimoji="0" lang="en-GB" sz="4000" b="1" i="0" u="none" strike="noStrike" kern="0" cap="none" spc="0" normalizeH="0" baseline="0" noProof="0" dirty="0">
                <a:ln>
                  <a:noFill/>
                </a:ln>
                <a:solidFill>
                  <a:srgbClr val="000000"/>
                </a:solidFill>
                <a:effectLst/>
                <a:uLnTx/>
                <a:uFillTx/>
                <a:latin typeface="Segoe UI Light"/>
                <a:ea typeface="+mn-ea"/>
                <a:cs typeface="+mn-cs"/>
              </a:rPr>
              <a:t> </a:t>
            </a:r>
            <a:r>
              <a:rPr kumimoji="0" lang="en-GB" sz="4000" i="0" u="none" strike="noStrike" kern="0" cap="none" spc="0" normalizeH="0" baseline="0" noProof="0" dirty="0">
                <a:ln>
                  <a:noFill/>
                </a:ln>
                <a:solidFill>
                  <a:srgbClr val="000000"/>
                </a:solidFill>
                <a:effectLst/>
                <a:uLnTx/>
                <a:uFillTx/>
                <a:latin typeface="Segoe UI Light"/>
                <a:ea typeface="+mn-ea"/>
                <a:cs typeface="+mn-cs"/>
              </a:rPr>
              <a:t>–Delete a Resource</a:t>
            </a:r>
          </a:p>
        </p:txBody>
      </p:sp>
    </p:spTree>
    <p:extLst>
      <p:ext uri="{BB962C8B-B14F-4D97-AF65-F5344CB8AC3E}">
        <p14:creationId xmlns:p14="http://schemas.microsoft.com/office/powerpoint/2010/main" val="42710627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Demo – Exploring Diabetes Data</a:t>
            </a:r>
          </a:p>
        </p:txBody>
      </p:sp>
    </p:spTree>
    <p:extLst>
      <p:ext uri="{BB962C8B-B14F-4D97-AF65-F5344CB8AC3E}">
        <p14:creationId xmlns:p14="http://schemas.microsoft.com/office/powerpoint/2010/main" val="1462183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1446550"/>
          </a:xfrm>
          <a:prstGeom prst="rect">
            <a:avLst/>
          </a:prstGeom>
          <a:noFill/>
        </p:spPr>
        <p:txBody>
          <a:bodyPr wrap="square" rtlCol="0">
            <a:spAutoFit/>
          </a:bodyPr>
          <a:lstStyle/>
          <a:p>
            <a:pPr lvl="0" algn="ctr" defTabSz="1219170">
              <a:defRPr/>
            </a:pPr>
            <a:r>
              <a:rPr lang="en-GB" sz="4400" b="1" dirty="0">
                <a:solidFill>
                  <a:srgbClr val="FFFFFF"/>
                </a:solidFill>
                <a:latin typeface="Segoe UI Light" panose="020B0502040204020203" pitchFamily="34" charset="0"/>
                <a:cs typeface="Segoe UI Light" panose="020B0502040204020203" pitchFamily="34" charset="0"/>
              </a:rPr>
              <a:t>Lab 3 - Adding Flask to our model to expose an API</a:t>
            </a:r>
            <a:endPar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3" name="TextBox 2">
            <a:extLst>
              <a:ext uri="{FF2B5EF4-FFF2-40B4-BE49-F238E27FC236}">
                <a16:creationId xmlns:a16="http://schemas.microsoft.com/office/drawing/2014/main" id="{18A071BE-A8C6-4F9A-9ED9-C55700FD88FF}"/>
              </a:ext>
            </a:extLst>
          </p:cNvPr>
          <p:cNvSpPr txBox="1"/>
          <p:nvPr/>
        </p:nvSpPr>
        <p:spPr>
          <a:xfrm>
            <a:off x="-110169" y="6041770"/>
            <a:ext cx="3048698"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1</a:t>
            </a:r>
            <a:r>
              <a:rPr lang="en-GB" sz="4400" b="1" dirty="0">
                <a:solidFill>
                  <a:srgbClr val="FFFFFF"/>
                </a:solidFill>
                <a:latin typeface="Segoe UI Light" panose="020B0502040204020203" pitchFamily="34" charset="0"/>
                <a:cs typeface="Segoe UI Light" panose="020B0502040204020203" pitchFamily="34" charset="0"/>
              </a:rPr>
              <a:t>5</a:t>
            </a:r>
            <a:r>
              <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minutes</a:t>
            </a:r>
          </a:p>
        </p:txBody>
      </p:sp>
    </p:spTree>
    <p:extLst>
      <p:ext uri="{BB962C8B-B14F-4D97-AF65-F5344CB8AC3E}">
        <p14:creationId xmlns:p14="http://schemas.microsoft.com/office/powerpoint/2010/main" val="2524928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2.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6.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26441</TotalTime>
  <Words>261</Words>
  <Application>Microsoft Office PowerPoint</Application>
  <PresentationFormat>Widescreen</PresentationFormat>
  <Paragraphs>26</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Segoe UI</vt:lpstr>
      <vt:lpstr>Segoe UI Light</vt:lpstr>
      <vt:lpstr>Trebuchet MS</vt:lpstr>
      <vt:lpstr>Wingdings 3</vt:lpstr>
      <vt:lpstr>1_Adatis</vt:lpstr>
      <vt:lpstr>Blank Accent 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514</cp:revision>
  <dcterms:created xsi:type="dcterms:W3CDTF">2014-09-15T19:16:44Z</dcterms:created>
  <dcterms:modified xsi:type="dcterms:W3CDTF">2018-10-17T07:02:08Z</dcterms:modified>
</cp:coreProperties>
</file>