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ppt/theme/themeOverride11.xml" ContentType="application/vnd.openxmlformats-officedocument.themeOverride+xml"/>
  <Override PartName="/ppt/notesSlides/notesSlide12.xml" ContentType="application/vnd.openxmlformats-officedocument.presentationml.notesSlide+xml"/>
  <Override PartName="/ppt/theme/themeOverride12.xml" ContentType="application/vnd.openxmlformats-officedocument.themeOverride+xml"/>
  <Override PartName="/ppt/notesSlides/notesSlide13.xml" ContentType="application/vnd.openxmlformats-officedocument.presentationml.notesSlide+xml"/>
  <Override PartName="/ppt/theme/themeOverride13.xml" ContentType="application/vnd.openxmlformats-officedocument.themeOverride+xml"/>
  <Override PartName="/ppt/notesSlides/notesSlide14.xml" ContentType="application/vnd.openxmlformats-officedocument.presentationml.notesSlide+xml"/>
  <Override PartName="/ppt/theme/themeOverride14.xml" ContentType="application/vnd.openxmlformats-officedocument.themeOverride+xml"/>
  <Override PartName="/ppt/notesSlides/notesSlide15.xml" ContentType="application/vnd.openxmlformats-officedocument.presentationml.notesSlide+xml"/>
  <Override PartName="/ppt/theme/themeOverride15.xml" ContentType="application/vnd.openxmlformats-officedocument.themeOverr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674" r:id="rId2"/>
  </p:sldMasterIdLst>
  <p:notesMasterIdLst>
    <p:notesMasterId r:id="rId19"/>
  </p:notesMasterIdLst>
  <p:handoutMasterIdLst>
    <p:handoutMasterId r:id="rId20"/>
  </p:handoutMasterIdLst>
  <p:sldIdLst>
    <p:sldId id="426" r:id="rId3"/>
    <p:sldId id="622" r:id="rId4"/>
    <p:sldId id="624" r:id="rId5"/>
    <p:sldId id="625" r:id="rId6"/>
    <p:sldId id="623" r:id="rId7"/>
    <p:sldId id="635" r:id="rId8"/>
    <p:sldId id="627" r:id="rId9"/>
    <p:sldId id="626" r:id="rId10"/>
    <p:sldId id="628" r:id="rId11"/>
    <p:sldId id="629" r:id="rId12"/>
    <p:sldId id="630" r:id="rId13"/>
    <p:sldId id="631" r:id="rId14"/>
    <p:sldId id="632" r:id="rId15"/>
    <p:sldId id="633" r:id="rId16"/>
    <p:sldId id="634" r:id="rId17"/>
    <p:sldId id="636" r:id="rId18"/>
  </p:sldIdLst>
  <p:sldSz cx="12192000" cy="6858000"/>
  <p:notesSz cx="9926638"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503B"/>
    <a:srgbClr val="C7E293"/>
    <a:srgbClr val="D34A28"/>
    <a:srgbClr val="85E9B3"/>
    <a:srgbClr val="C34626"/>
    <a:srgbClr val="87E9B0"/>
    <a:srgbClr val="D2DF8D"/>
    <a:srgbClr val="3C3C3C"/>
    <a:srgbClr val="FFDB80"/>
    <a:srgbClr val="C4E0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78272" autoAdjust="0"/>
  </p:normalViewPr>
  <p:slideViewPr>
    <p:cSldViewPr snapToGrid="0">
      <p:cViewPr varScale="1">
        <p:scale>
          <a:sx n="99" d="100"/>
          <a:sy n="99" d="100"/>
        </p:scale>
        <p:origin x="85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1543" cy="342900"/>
          </a:xfrm>
          <a:prstGeom prst="rect">
            <a:avLst/>
          </a:prstGeom>
        </p:spPr>
        <p:txBody>
          <a:bodyPr vert="horz" lIns="92601" tIns="46301" rIns="92601" bIns="46301" rtlCol="0"/>
          <a:lstStyle>
            <a:lvl1pPr algn="l">
              <a:defRPr sz="1200"/>
            </a:lvl1pPr>
          </a:lstStyle>
          <a:p>
            <a:endParaRPr lang="en-GB"/>
          </a:p>
        </p:txBody>
      </p:sp>
      <p:sp>
        <p:nvSpPr>
          <p:cNvPr id="3" name="Date Placeholder 2"/>
          <p:cNvSpPr>
            <a:spLocks noGrp="1"/>
          </p:cNvSpPr>
          <p:nvPr>
            <p:ph type="dt" sz="quarter" idx="1"/>
          </p:nvPr>
        </p:nvSpPr>
        <p:spPr>
          <a:xfrm>
            <a:off x="5622799" y="1"/>
            <a:ext cx="4301543" cy="342900"/>
          </a:xfrm>
          <a:prstGeom prst="rect">
            <a:avLst/>
          </a:prstGeom>
        </p:spPr>
        <p:txBody>
          <a:bodyPr vert="horz" lIns="92601" tIns="46301" rIns="92601" bIns="46301" rtlCol="0"/>
          <a:lstStyle>
            <a:lvl1pPr algn="r">
              <a:defRPr sz="1200"/>
            </a:lvl1pPr>
          </a:lstStyle>
          <a:p>
            <a:fld id="{817623F0-24A1-4017-BAC1-59B35B69DC24}" type="datetimeFigureOut">
              <a:rPr lang="en-GB" smtClean="0"/>
              <a:t>17/10/2018</a:t>
            </a:fld>
            <a:endParaRPr lang="en-GB"/>
          </a:p>
        </p:txBody>
      </p:sp>
      <p:sp>
        <p:nvSpPr>
          <p:cNvPr id="4" name="Footer Placeholder 3"/>
          <p:cNvSpPr>
            <a:spLocks noGrp="1"/>
          </p:cNvSpPr>
          <p:nvPr>
            <p:ph type="ftr" sz="quarter" idx="2"/>
          </p:nvPr>
        </p:nvSpPr>
        <p:spPr>
          <a:xfrm>
            <a:off x="1" y="6513910"/>
            <a:ext cx="4301543" cy="342900"/>
          </a:xfrm>
          <a:prstGeom prst="rect">
            <a:avLst/>
          </a:prstGeom>
        </p:spPr>
        <p:txBody>
          <a:bodyPr vert="horz" lIns="92601" tIns="46301" rIns="92601" bIns="46301" rtlCol="0" anchor="b"/>
          <a:lstStyle>
            <a:lvl1pPr algn="l">
              <a:defRPr sz="1200"/>
            </a:lvl1pPr>
          </a:lstStyle>
          <a:p>
            <a:endParaRPr lang="en-GB"/>
          </a:p>
        </p:txBody>
      </p:sp>
      <p:sp>
        <p:nvSpPr>
          <p:cNvPr id="5" name="Slide Number Placeholder 4"/>
          <p:cNvSpPr>
            <a:spLocks noGrp="1"/>
          </p:cNvSpPr>
          <p:nvPr>
            <p:ph type="sldNum" sz="quarter" idx="3"/>
          </p:nvPr>
        </p:nvSpPr>
        <p:spPr>
          <a:xfrm>
            <a:off x="5622799" y="6513910"/>
            <a:ext cx="4301543" cy="342900"/>
          </a:xfrm>
          <a:prstGeom prst="rect">
            <a:avLst/>
          </a:prstGeom>
        </p:spPr>
        <p:txBody>
          <a:bodyPr vert="horz" lIns="92601" tIns="46301" rIns="92601" bIns="46301" rtlCol="0" anchor="b"/>
          <a:lstStyle>
            <a:lvl1pPr algn="r">
              <a:defRPr sz="1200"/>
            </a:lvl1pPr>
          </a:lstStyle>
          <a:p>
            <a:fld id="{78E908A9-C65E-4459-92FD-6385B15C5965}" type="slidenum">
              <a:rPr lang="en-GB" smtClean="0"/>
              <a:t>‹#›</a:t>
            </a:fld>
            <a:endParaRPr lang="en-GB"/>
          </a:p>
        </p:txBody>
      </p:sp>
    </p:spTree>
    <p:extLst>
      <p:ext uri="{BB962C8B-B14F-4D97-AF65-F5344CB8AC3E}">
        <p14:creationId xmlns:p14="http://schemas.microsoft.com/office/powerpoint/2010/main" val="36679312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1543" cy="344091"/>
          </a:xfrm>
          <a:prstGeom prst="rect">
            <a:avLst/>
          </a:prstGeom>
        </p:spPr>
        <p:txBody>
          <a:bodyPr vert="horz" lIns="92601" tIns="46301" rIns="92601" bIns="46301" rtlCol="0"/>
          <a:lstStyle>
            <a:lvl1pPr algn="l">
              <a:defRPr sz="1200"/>
            </a:lvl1pPr>
          </a:lstStyle>
          <a:p>
            <a:endParaRPr lang="en-GB" dirty="0"/>
          </a:p>
        </p:txBody>
      </p:sp>
      <p:sp>
        <p:nvSpPr>
          <p:cNvPr id="3" name="Date Placeholder 2"/>
          <p:cNvSpPr>
            <a:spLocks noGrp="1"/>
          </p:cNvSpPr>
          <p:nvPr>
            <p:ph type="dt" idx="1"/>
          </p:nvPr>
        </p:nvSpPr>
        <p:spPr>
          <a:xfrm>
            <a:off x="5622799" y="0"/>
            <a:ext cx="4301543" cy="344091"/>
          </a:xfrm>
          <a:prstGeom prst="rect">
            <a:avLst/>
          </a:prstGeom>
        </p:spPr>
        <p:txBody>
          <a:bodyPr vert="horz" lIns="92601" tIns="46301" rIns="92601" bIns="46301" rtlCol="0"/>
          <a:lstStyle>
            <a:lvl1pPr algn="r">
              <a:defRPr sz="1200"/>
            </a:lvl1pPr>
          </a:lstStyle>
          <a:p>
            <a:fld id="{45C8BF1F-A622-4B26-8F26-F6526311D21D}" type="datetimeFigureOut">
              <a:rPr lang="en-GB" smtClean="0"/>
              <a:t>17/10/2018</a:t>
            </a:fld>
            <a:endParaRPr lang="en-GB" dirty="0"/>
          </a:p>
        </p:txBody>
      </p:sp>
      <p:sp>
        <p:nvSpPr>
          <p:cNvPr id="4" name="Slide Image Placeholder 3"/>
          <p:cNvSpPr>
            <a:spLocks noGrp="1" noRot="1" noChangeAspect="1"/>
          </p:cNvSpPr>
          <p:nvPr>
            <p:ph type="sldImg" idx="2"/>
          </p:nvPr>
        </p:nvSpPr>
        <p:spPr>
          <a:xfrm>
            <a:off x="2906713" y="857250"/>
            <a:ext cx="4113212" cy="2314575"/>
          </a:xfrm>
          <a:prstGeom prst="rect">
            <a:avLst/>
          </a:prstGeom>
          <a:noFill/>
          <a:ln w="12700">
            <a:solidFill>
              <a:prstClr val="black"/>
            </a:solidFill>
          </a:ln>
        </p:spPr>
        <p:txBody>
          <a:bodyPr vert="horz" lIns="92601" tIns="46301" rIns="92601" bIns="46301" rtlCol="0" anchor="ctr"/>
          <a:lstStyle/>
          <a:p>
            <a:endParaRPr lang="en-GB" dirty="0"/>
          </a:p>
        </p:txBody>
      </p:sp>
      <p:sp>
        <p:nvSpPr>
          <p:cNvPr id="5" name="Notes Placeholder 4"/>
          <p:cNvSpPr>
            <a:spLocks noGrp="1"/>
          </p:cNvSpPr>
          <p:nvPr>
            <p:ph type="body" sz="quarter" idx="3"/>
          </p:nvPr>
        </p:nvSpPr>
        <p:spPr>
          <a:xfrm>
            <a:off x="992664" y="3300412"/>
            <a:ext cx="7941310" cy="2700338"/>
          </a:xfrm>
          <a:prstGeom prst="rect">
            <a:avLst/>
          </a:prstGeom>
        </p:spPr>
        <p:txBody>
          <a:bodyPr vert="horz" lIns="92601" tIns="46301" rIns="92601" bIns="4630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513910"/>
            <a:ext cx="4301543" cy="344090"/>
          </a:xfrm>
          <a:prstGeom prst="rect">
            <a:avLst/>
          </a:prstGeom>
        </p:spPr>
        <p:txBody>
          <a:bodyPr vert="horz" lIns="92601" tIns="46301" rIns="92601" bIns="46301" rtlCol="0" anchor="b"/>
          <a:lstStyle>
            <a:lvl1pPr algn="l">
              <a:defRPr sz="1200"/>
            </a:lvl1pPr>
          </a:lstStyle>
          <a:p>
            <a:endParaRPr lang="en-GB" dirty="0"/>
          </a:p>
        </p:txBody>
      </p:sp>
      <p:sp>
        <p:nvSpPr>
          <p:cNvPr id="7" name="Slide Number Placeholder 6"/>
          <p:cNvSpPr>
            <a:spLocks noGrp="1"/>
          </p:cNvSpPr>
          <p:nvPr>
            <p:ph type="sldNum" sz="quarter" idx="5"/>
          </p:nvPr>
        </p:nvSpPr>
        <p:spPr>
          <a:xfrm>
            <a:off x="5622799" y="6513910"/>
            <a:ext cx="4301543" cy="344090"/>
          </a:xfrm>
          <a:prstGeom prst="rect">
            <a:avLst/>
          </a:prstGeom>
        </p:spPr>
        <p:txBody>
          <a:bodyPr vert="horz" lIns="92601" tIns="46301" rIns="92601" bIns="46301" rtlCol="0" anchor="b"/>
          <a:lstStyle>
            <a:lvl1pPr algn="r">
              <a:defRPr sz="1200"/>
            </a:lvl1pPr>
          </a:lstStyle>
          <a:p>
            <a:fld id="{BFE86C52-F445-44F9-8033-6A03C97C342E}" type="slidenum">
              <a:rPr lang="en-GB" smtClean="0"/>
              <a:t>‹#›</a:t>
            </a:fld>
            <a:endParaRPr lang="en-GB" dirty="0"/>
          </a:p>
        </p:txBody>
      </p:sp>
    </p:spTree>
    <p:extLst>
      <p:ext uri="{BB962C8B-B14F-4D97-AF65-F5344CB8AC3E}">
        <p14:creationId xmlns:p14="http://schemas.microsoft.com/office/powerpoint/2010/main" val="625838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7638" y="520700"/>
            <a:ext cx="4624387" cy="2601913"/>
          </a:xfrm>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defTabSz="926013">
              <a:defRPr/>
            </a:pPr>
            <a:r>
              <a:rPr lang="en-US" sz="1800" kern="0">
                <a:solidFill>
                  <a:prstClr val="black"/>
                </a:solidFill>
                <a:latin typeface="Calibri"/>
              </a:rPr>
              <a:t>Immersion</a:t>
            </a:r>
            <a:endParaRPr lang="en-US" sz="1800" kern="0" dirty="0">
              <a:solidFill>
                <a:prstClr val="black"/>
              </a:solidFill>
              <a:latin typeface="Calibri"/>
            </a:endParaRPr>
          </a:p>
        </p:txBody>
      </p:sp>
      <p:sp>
        <p:nvSpPr>
          <p:cNvPr id="5" name="Footer Placeholder 4"/>
          <p:cNvSpPr>
            <a:spLocks noGrp="1"/>
          </p:cNvSpPr>
          <p:nvPr>
            <p:ph type="ftr" sz="quarter" idx="11"/>
          </p:nvPr>
        </p:nvSpPr>
        <p:spPr/>
        <p:txBody>
          <a:bodyPr/>
          <a:lstStyle/>
          <a:p>
            <a:pPr defTabSz="925708" eaLnBrk="0" hangingPunct="0">
              <a:defRPr/>
            </a:pPr>
            <a:r>
              <a:rPr lang="en-US" sz="400" ker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5708" eaLnBrk="0" hangingPunct="0">
              <a:defRPr/>
            </a:pPr>
            <a:r>
              <a:rPr lang="en-US" sz="400" ker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defTabSz="926013">
              <a:defRPr/>
            </a:pPr>
            <a:fld id="{092C91B0-451A-4B33-8CF6-5F449C330BB5}" type="datetime1">
              <a:rPr lang="en-US" sz="1800" kern="0">
                <a:solidFill>
                  <a:prstClr val="black"/>
                </a:solidFill>
                <a:latin typeface="Calibri"/>
              </a:rPr>
              <a:pPr defTabSz="926013">
                <a:defRPr/>
              </a:pPr>
              <a:t>10/17/2018</a:t>
            </a:fld>
            <a:endParaRPr lang="en-US" sz="1800" kern="0" dirty="0">
              <a:solidFill>
                <a:prstClr val="black"/>
              </a:solidFill>
              <a:latin typeface="Calibri"/>
            </a:endParaRPr>
          </a:p>
        </p:txBody>
      </p:sp>
      <p:sp>
        <p:nvSpPr>
          <p:cNvPr id="7" name="Slide Number Placeholder 6"/>
          <p:cNvSpPr>
            <a:spLocks noGrp="1"/>
          </p:cNvSpPr>
          <p:nvPr>
            <p:ph type="sldNum" sz="quarter" idx="13"/>
          </p:nvPr>
        </p:nvSpPr>
        <p:spPr/>
        <p:txBody>
          <a:bodyPr/>
          <a:lstStyle/>
          <a:p>
            <a:pPr defTabSz="926013">
              <a:defRPr/>
            </a:pPr>
            <a:fld id="{B4008EB6-D09E-4580-8CD6-DDB14511944F}" type="slidenum">
              <a:rPr lang="en-US" sz="1800" kern="0">
                <a:solidFill>
                  <a:prstClr val="black"/>
                </a:solidFill>
                <a:latin typeface="Calibri"/>
              </a:rPr>
              <a:pPr defTabSz="926013">
                <a:defRPr/>
              </a:pPr>
              <a:t>1</a:t>
            </a:fld>
            <a:endParaRPr lang="en-US" sz="1800" kern="0" dirty="0">
              <a:solidFill>
                <a:prstClr val="black"/>
              </a:solidFill>
              <a:latin typeface="Calibri"/>
            </a:endParaRPr>
          </a:p>
        </p:txBody>
      </p:sp>
    </p:spTree>
    <p:extLst>
      <p:ext uri="{BB962C8B-B14F-4D97-AF65-F5344CB8AC3E}">
        <p14:creationId xmlns:p14="http://schemas.microsoft.com/office/powerpoint/2010/main" val="1739563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3452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8446574-00FB-4DCE-BFDE-782D6C7BD857}"/>
              </a:ext>
            </a:extLst>
          </p:cNvPr>
          <p:cNvSpPr>
            <a:spLocks noGrp="1"/>
          </p:cNvSpPr>
          <p:nvPr>
            <p:ph type="body" idx="1"/>
          </p:nvPr>
        </p:nvSpPr>
        <p:spPr/>
        <p:txBody>
          <a:bodyPr/>
          <a:lstStyle/>
          <a:p>
            <a:r>
              <a:rPr lang="en-GB" dirty="0"/>
              <a:t>Docker run hello-world</a:t>
            </a:r>
          </a:p>
          <a:p>
            <a:r>
              <a:rPr lang="en-GB" dirty="0"/>
              <a:t>docker run -d --name web -p 8080:8080 </a:t>
            </a:r>
            <a:r>
              <a:rPr lang="en-GB" dirty="0" err="1"/>
              <a:t>nigelpoulton</a:t>
            </a:r>
            <a:r>
              <a:rPr lang="en-GB" dirty="0"/>
              <a:t>/</a:t>
            </a:r>
            <a:r>
              <a:rPr lang="en-GB" dirty="0" err="1"/>
              <a:t>pluralsight</a:t>
            </a:r>
            <a:r>
              <a:rPr lang="en-GB" dirty="0"/>
              <a:t>-docker-ci</a:t>
            </a:r>
          </a:p>
        </p:txBody>
      </p:sp>
    </p:spTree>
    <p:extLst>
      <p:ext uri="{BB962C8B-B14F-4D97-AF65-F5344CB8AC3E}">
        <p14:creationId xmlns:p14="http://schemas.microsoft.com/office/powerpoint/2010/main" val="3475332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8446574-00FB-4DCE-BFDE-782D6C7BD857}"/>
              </a:ext>
            </a:extLst>
          </p:cNvPr>
          <p:cNvSpPr>
            <a:spLocks noGrp="1"/>
          </p:cNvSpPr>
          <p:nvPr>
            <p:ph type="body" idx="1"/>
          </p:nvPr>
        </p:nvSpPr>
        <p:spPr/>
        <p:txBody>
          <a:bodyPr/>
          <a:lstStyle/>
          <a:p>
            <a:r>
              <a:rPr lang="en-GB" dirty="0"/>
              <a:t>docker run -d --name web -p 8080:8080 </a:t>
            </a:r>
            <a:r>
              <a:rPr lang="en-GB" dirty="0" err="1"/>
              <a:t>nigelpoulton</a:t>
            </a:r>
            <a:r>
              <a:rPr lang="en-GB" dirty="0"/>
              <a:t>/</a:t>
            </a:r>
            <a:r>
              <a:rPr lang="en-GB" dirty="0" err="1"/>
              <a:t>pluralsight</a:t>
            </a:r>
            <a:r>
              <a:rPr lang="en-GB" dirty="0"/>
              <a:t>-docker-ci</a:t>
            </a:r>
          </a:p>
        </p:txBody>
      </p:sp>
    </p:spTree>
    <p:extLst>
      <p:ext uri="{BB962C8B-B14F-4D97-AF65-F5344CB8AC3E}">
        <p14:creationId xmlns:p14="http://schemas.microsoft.com/office/powerpoint/2010/main" val="2976328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8446574-00FB-4DCE-BFDE-782D6C7BD857}"/>
              </a:ext>
            </a:extLst>
          </p:cNvPr>
          <p:cNvSpPr>
            <a:spLocks noGrp="1"/>
          </p:cNvSpPr>
          <p:nvPr>
            <p:ph type="body" idx="1"/>
          </p:nvPr>
        </p:nvSpPr>
        <p:spPr/>
        <p:txBody>
          <a:bodyPr/>
          <a:lstStyle/>
          <a:p>
            <a:r>
              <a:rPr lang="en-GB" dirty="0"/>
              <a:t>docker run -d --name web -p 8080:8080 </a:t>
            </a:r>
            <a:r>
              <a:rPr lang="en-GB" dirty="0" err="1"/>
              <a:t>nigelpoulton</a:t>
            </a:r>
            <a:r>
              <a:rPr lang="en-GB" dirty="0"/>
              <a:t>/</a:t>
            </a:r>
            <a:r>
              <a:rPr lang="en-GB" dirty="0" err="1"/>
              <a:t>pluralsight</a:t>
            </a:r>
            <a:r>
              <a:rPr lang="en-GB" dirty="0"/>
              <a:t>-docker-ci</a:t>
            </a:r>
          </a:p>
        </p:txBody>
      </p:sp>
    </p:spTree>
    <p:extLst>
      <p:ext uri="{BB962C8B-B14F-4D97-AF65-F5344CB8AC3E}">
        <p14:creationId xmlns:p14="http://schemas.microsoft.com/office/powerpoint/2010/main" val="3146064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8446574-00FB-4DCE-BFDE-782D6C7BD857}"/>
              </a:ext>
            </a:extLst>
          </p:cNvPr>
          <p:cNvSpPr>
            <a:spLocks noGrp="1"/>
          </p:cNvSpPr>
          <p:nvPr>
            <p:ph type="body" idx="1"/>
          </p:nvPr>
        </p:nvSpPr>
        <p:spPr/>
        <p:txBody>
          <a:bodyPr/>
          <a:lstStyle/>
          <a:p>
            <a:r>
              <a:rPr lang="en-GB" dirty="0"/>
              <a:t>Docker run hello-world</a:t>
            </a:r>
          </a:p>
          <a:p>
            <a:r>
              <a:rPr lang="en-GB" dirty="0"/>
              <a:t>docker run -d --name web -p 8080:8080 </a:t>
            </a:r>
            <a:r>
              <a:rPr lang="en-GB" dirty="0" err="1"/>
              <a:t>nigelpoulton</a:t>
            </a:r>
            <a:r>
              <a:rPr lang="en-GB" dirty="0"/>
              <a:t>/</a:t>
            </a:r>
            <a:r>
              <a:rPr lang="en-GB" dirty="0" err="1"/>
              <a:t>pluralsight</a:t>
            </a:r>
            <a:r>
              <a:rPr lang="en-GB" dirty="0"/>
              <a:t>-docker-ci</a:t>
            </a:r>
          </a:p>
        </p:txBody>
      </p:sp>
    </p:spTree>
    <p:extLst>
      <p:ext uri="{BB962C8B-B14F-4D97-AF65-F5344CB8AC3E}">
        <p14:creationId xmlns:p14="http://schemas.microsoft.com/office/powerpoint/2010/main" val="87091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90345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9053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0617CF2-545E-4E92-A7E5-823D2C560450}"/>
              </a:ext>
            </a:extLst>
          </p:cNvPr>
          <p:cNvSpPr>
            <a:spLocks noGrp="1"/>
          </p:cNvSpPr>
          <p:nvPr>
            <p:ph type="body" idx="1"/>
          </p:nvPr>
        </p:nvSpPr>
        <p:spPr/>
        <p:txBody>
          <a:bodyPr/>
          <a:lstStyle/>
          <a:p>
            <a:r>
              <a:rPr lang="en-GB" dirty="0"/>
              <a:t>So with that you have all the costs associated. </a:t>
            </a:r>
          </a:p>
          <a:p>
            <a:r>
              <a:rPr lang="en-GB" dirty="0"/>
              <a:t>Each new application needs to have its own server, space for the server disks and ram and CPU.</a:t>
            </a:r>
          </a:p>
          <a:p>
            <a:r>
              <a:rPr lang="en-GB" dirty="0"/>
              <a:t>We don’t want the app to run slow this would </a:t>
            </a:r>
            <a:r>
              <a:rPr lang="en-GB" dirty="0" err="1"/>
              <a:t>typui</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3F09BF38-7CDB-489D-AC06-5DAF8C11548F}"/>
              </a:ext>
            </a:extLst>
          </p:cNvPr>
          <p:cNvSpPr>
            <a:spLocks noGrp="1"/>
          </p:cNvSpPr>
          <p:nvPr>
            <p:ph type="body" idx="1"/>
          </p:nvPr>
        </p:nvSpPr>
        <p:spPr/>
        <p:txBody>
          <a:bodyPr/>
          <a:lstStyle/>
          <a:p>
            <a:pPr rtl="0" fontAlgn="ctr"/>
            <a:r>
              <a:rPr lang="en-GB" dirty="0"/>
              <a:t>We could run many applications on the same server</a:t>
            </a:r>
          </a:p>
          <a:p>
            <a:pPr rtl="0" fontAlgn="ctr"/>
            <a:r>
              <a:rPr lang="en-GB" dirty="0"/>
              <a:t>It was not a perfect solution! </a:t>
            </a:r>
          </a:p>
          <a:p>
            <a:pPr rtl="0" fontAlgn="ctr"/>
            <a:r>
              <a:rPr lang="en-GB" dirty="0"/>
              <a:t>Server &gt; Apps &gt; VM &gt; OS</a:t>
            </a:r>
            <a:br>
              <a:rPr lang="en-GB" dirty="0"/>
            </a:br>
            <a:r>
              <a:rPr lang="en-GB" dirty="0"/>
              <a:t>We have to pay for all of those OS</a:t>
            </a:r>
          </a:p>
          <a:p>
            <a:r>
              <a:rPr lang="en-GB" dirty="0"/>
              <a:t>We need to feed and care for each of them. Who wants their models to be taken down</a:t>
            </a:r>
          </a:p>
          <a:p>
            <a:endParaRPr lang="en-GB" dirty="0"/>
          </a:p>
        </p:txBody>
      </p:sp>
    </p:spTree>
    <p:extLst>
      <p:ext uri="{BB962C8B-B14F-4D97-AF65-F5344CB8AC3E}">
        <p14:creationId xmlns:p14="http://schemas.microsoft.com/office/powerpoint/2010/main" val="1483525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3F09BF38-7CDB-489D-AC06-5DAF8C11548F}"/>
              </a:ext>
            </a:extLst>
          </p:cNvPr>
          <p:cNvSpPr>
            <a:spLocks noGrp="1"/>
          </p:cNvSpPr>
          <p:nvPr>
            <p:ph type="body" idx="1"/>
          </p:nvPr>
        </p:nvSpPr>
        <p:spPr/>
        <p:txBody>
          <a:bodyPr/>
          <a:lstStyle/>
          <a:p>
            <a:pPr rtl="0" fontAlgn="ctr"/>
            <a:r>
              <a:rPr lang="en-GB" dirty="0"/>
              <a:t>We could run many applications on the same server</a:t>
            </a:r>
          </a:p>
          <a:p>
            <a:pPr rtl="0" fontAlgn="ctr"/>
            <a:r>
              <a:rPr lang="en-GB" dirty="0"/>
              <a:t>It was not a perfect solution! </a:t>
            </a:r>
          </a:p>
          <a:p>
            <a:pPr rtl="0" fontAlgn="ctr"/>
            <a:r>
              <a:rPr lang="en-GB" dirty="0"/>
              <a:t>Server &gt; Apps &gt; VM &gt; OS</a:t>
            </a:r>
            <a:br>
              <a:rPr lang="en-GB" dirty="0"/>
            </a:br>
            <a:r>
              <a:rPr lang="en-GB" dirty="0"/>
              <a:t>We have to pay for all of those OS</a:t>
            </a:r>
          </a:p>
          <a:p>
            <a:r>
              <a:rPr lang="en-GB" dirty="0"/>
              <a:t>We need to feed and care for each of them. Who wants their models to be taken down</a:t>
            </a:r>
          </a:p>
          <a:p>
            <a:endParaRPr lang="en-GB" dirty="0"/>
          </a:p>
        </p:txBody>
      </p:sp>
    </p:spTree>
    <p:extLst>
      <p:ext uri="{BB962C8B-B14F-4D97-AF65-F5344CB8AC3E}">
        <p14:creationId xmlns:p14="http://schemas.microsoft.com/office/powerpoint/2010/main" val="4141053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8446574-00FB-4DCE-BFDE-782D6C7BD857}"/>
              </a:ext>
            </a:extLst>
          </p:cNvPr>
          <p:cNvSpPr>
            <a:spLocks noGrp="1"/>
          </p:cNvSpPr>
          <p:nvPr>
            <p:ph type="body" idx="1"/>
          </p:nvPr>
        </p:nvSpPr>
        <p:spPr/>
        <p:txBody>
          <a:bodyPr/>
          <a:lstStyle/>
          <a:p>
            <a:r>
              <a:rPr lang="en-GB" dirty="0"/>
              <a:t>Docker run hello-world</a:t>
            </a:r>
          </a:p>
          <a:p>
            <a:r>
              <a:rPr lang="en-GB" dirty="0"/>
              <a:t>docker run -d --name web -p 8080:8080 </a:t>
            </a:r>
            <a:r>
              <a:rPr lang="en-GB" dirty="0" err="1"/>
              <a:t>nigelpoulton</a:t>
            </a:r>
            <a:r>
              <a:rPr lang="en-GB" dirty="0"/>
              <a:t>/</a:t>
            </a:r>
            <a:r>
              <a:rPr lang="en-GB" dirty="0" err="1"/>
              <a:t>pluralsight</a:t>
            </a:r>
            <a:r>
              <a:rPr lang="en-GB" dirty="0"/>
              <a:t>-docker-ci</a:t>
            </a:r>
          </a:p>
        </p:txBody>
      </p:sp>
    </p:spTree>
    <p:extLst>
      <p:ext uri="{BB962C8B-B14F-4D97-AF65-F5344CB8AC3E}">
        <p14:creationId xmlns:p14="http://schemas.microsoft.com/office/powerpoint/2010/main" val="4129138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5486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8446574-00FB-4DCE-BFDE-782D6C7BD857}"/>
              </a:ext>
            </a:extLst>
          </p:cNvPr>
          <p:cNvSpPr>
            <a:spLocks noGrp="1"/>
          </p:cNvSpPr>
          <p:nvPr>
            <p:ph type="body" idx="1"/>
          </p:nvPr>
        </p:nvSpPr>
        <p:spPr/>
        <p:txBody>
          <a:bodyPr/>
          <a:lstStyle/>
          <a:p>
            <a:r>
              <a:rPr lang="en-GB" dirty="0"/>
              <a:t>docker run -d --name web -p 8080:8080 </a:t>
            </a:r>
            <a:r>
              <a:rPr lang="en-GB" dirty="0" err="1"/>
              <a:t>nigelpoulton</a:t>
            </a:r>
            <a:r>
              <a:rPr lang="en-GB" dirty="0"/>
              <a:t>/</a:t>
            </a:r>
            <a:r>
              <a:rPr lang="en-GB" dirty="0" err="1"/>
              <a:t>pluralsight</a:t>
            </a:r>
            <a:r>
              <a:rPr lang="en-GB" dirty="0"/>
              <a:t>-docker-ci</a:t>
            </a:r>
          </a:p>
        </p:txBody>
      </p:sp>
    </p:spTree>
    <p:extLst>
      <p:ext uri="{BB962C8B-B14F-4D97-AF65-F5344CB8AC3E}">
        <p14:creationId xmlns:p14="http://schemas.microsoft.com/office/powerpoint/2010/main" val="3545199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68F12A33-BF7D-4F6B-AA8E-8D53B5CD39FC}"/>
              </a:ext>
            </a:extLst>
          </p:cNvPr>
          <p:cNvSpPr>
            <a:spLocks noGrp="1"/>
          </p:cNvSpPr>
          <p:nvPr>
            <p:ph type="body" idx="1"/>
          </p:nvPr>
        </p:nvSpPr>
        <p:spPr/>
        <p:txBody>
          <a:bodyPr/>
          <a:lstStyle/>
          <a:p>
            <a:r>
              <a:rPr lang="en-GB" dirty="0"/>
              <a:t>https://hub.docker.com/</a:t>
            </a:r>
          </a:p>
        </p:txBody>
      </p:sp>
    </p:spTree>
    <p:extLst>
      <p:ext uri="{BB962C8B-B14F-4D97-AF65-F5344CB8AC3E}">
        <p14:creationId xmlns:p14="http://schemas.microsoft.com/office/powerpoint/2010/main" val="3457002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3790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277200" y="453600"/>
            <a:ext cx="8596668" cy="609600"/>
          </a:xfrm>
          <a:prstGeom prst="rect">
            <a:avLst/>
          </a:prstGeom>
        </p:spPr>
        <p:txBody>
          <a:bodyPr>
            <a:normAutofit/>
          </a:bodyPr>
          <a:lstStyle>
            <a:lvl1pPr>
              <a:defRPr sz="32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24441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Accent Color Orange Demo">
    <p:bg>
      <p:bgPr>
        <a:solidFill>
          <a:schemeClr val="accent4"/>
        </a:solidFill>
        <a:effectLst/>
      </p:bgPr>
    </p:bg>
    <p:spTree>
      <p:nvGrpSpPr>
        <p:cNvPr id="1" name=""/>
        <p:cNvGrpSpPr/>
        <p:nvPr/>
      </p:nvGrpSpPr>
      <p:grpSpPr>
        <a:xfrm>
          <a:off x="0" y="0"/>
          <a:ext cx="0" cy="0"/>
          <a:chOff x="0" y="0"/>
          <a:chExt cx="0" cy="0"/>
        </a:xfrm>
      </p:grpSpPr>
      <p:sp>
        <p:nvSpPr>
          <p:cNvPr id="6"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rPr>
              <a:t>Demo</a:t>
            </a:r>
          </a:p>
        </p:txBody>
      </p:sp>
    </p:spTree>
    <p:extLst>
      <p:ext uri="{BB962C8B-B14F-4D97-AF65-F5344CB8AC3E}">
        <p14:creationId xmlns:p14="http://schemas.microsoft.com/office/powerpoint/2010/main" val="240505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Orang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8370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Accent Color Purple Demo">
    <p:bg>
      <p:bgPr>
        <a:solidFill>
          <a:schemeClr val="accent3"/>
        </a:solidFill>
        <a:effectLst/>
      </p:bgPr>
    </p:bg>
    <p:spTree>
      <p:nvGrpSpPr>
        <p:cNvPr id="1" name=""/>
        <p:cNvGrpSpPr/>
        <p:nvPr/>
      </p:nvGrpSpPr>
      <p:grpSpPr>
        <a:xfrm>
          <a:off x="0" y="0"/>
          <a:ext cx="0" cy="0"/>
          <a:chOff x="0" y="0"/>
          <a:chExt cx="0" cy="0"/>
        </a:xfrm>
      </p:grpSpPr>
      <p:sp>
        <p:nvSpPr>
          <p:cNvPr id="3"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rPr>
              <a:t>Demo</a:t>
            </a:r>
          </a:p>
        </p:txBody>
      </p:sp>
    </p:spTree>
    <p:extLst>
      <p:ext uri="{BB962C8B-B14F-4D97-AF65-F5344CB8AC3E}">
        <p14:creationId xmlns:p14="http://schemas.microsoft.com/office/powerpoint/2010/main" val="708588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Purple">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1212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Black Demo">
    <p:bg>
      <p:bgPr>
        <a:solidFill>
          <a:srgbClr val="000000"/>
        </a:solidFill>
        <a:effectLst/>
      </p:bgPr>
    </p:bg>
    <p:spTree>
      <p:nvGrpSpPr>
        <p:cNvPr id="1" name=""/>
        <p:cNvGrpSpPr/>
        <p:nvPr/>
      </p:nvGrpSpPr>
      <p:grpSpPr>
        <a:xfrm>
          <a:off x="0" y="0"/>
          <a:ext cx="0" cy="0"/>
          <a:chOff x="0" y="0"/>
          <a:chExt cx="0" cy="0"/>
        </a:xfrm>
      </p:grpSpPr>
      <p:sp>
        <p:nvSpPr>
          <p:cNvPr id="5"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a:ln>
                  <a:noFill/>
                </a:ln>
                <a:gradFill>
                  <a:gsLst>
                    <a:gs pos="2917">
                      <a:srgbClr val="FFFFFF"/>
                    </a:gs>
                    <a:gs pos="100000">
                      <a:srgbClr val="FFFFFF"/>
                    </a:gs>
                  </a:gsLst>
                  <a:lin ang="5400000" scaled="0"/>
                </a:gradFill>
                <a:effectLst/>
                <a:uLnTx/>
                <a:uFillTx/>
                <a:latin typeface="Segoe UI Light"/>
                <a:ea typeface="+mn-ea"/>
                <a:cs typeface="+mn-cs"/>
              </a:rPr>
              <a:t>Demo</a:t>
            </a:r>
            <a:endPar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endParaRPr>
          </a:p>
        </p:txBody>
      </p:sp>
    </p:spTree>
    <p:extLst>
      <p:ext uri="{BB962C8B-B14F-4D97-AF65-F5344CB8AC3E}">
        <p14:creationId xmlns:p14="http://schemas.microsoft.com/office/powerpoint/2010/main" val="24970075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Black">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78779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5C97CF4-16F1-4F22-B78C-E10587E26689}" type="datetimeFigureOut">
              <a:rPr lang="en-GB" smtClean="0"/>
              <a:t>17/10/2018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4009556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5C97CF4-16F1-4F22-B78C-E10587E26689}" type="datetimeFigureOut">
              <a:rPr lang="en-GB" smtClean="0"/>
              <a:t>17/10/2018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2258921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81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Accent Color Blue Demo">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8359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lank Accent Color Blue Demo">
    <p:bg>
      <p:bgPr>
        <a:solidFill>
          <a:schemeClr val="accent1"/>
        </a:solidFill>
        <a:effectLst/>
      </p:bgPr>
    </p:bg>
    <p:spTree>
      <p:nvGrpSpPr>
        <p:cNvPr id="1" name=""/>
        <p:cNvGrpSpPr/>
        <p:nvPr/>
      </p:nvGrpSpPr>
      <p:grpSpPr>
        <a:xfrm>
          <a:off x="0" y="0"/>
          <a:ext cx="0" cy="0"/>
          <a:chOff x="0" y="0"/>
          <a:chExt cx="0" cy="0"/>
        </a:xfrm>
      </p:grpSpPr>
      <p:sp>
        <p:nvSpPr>
          <p:cNvPr id="7"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rPr>
              <a:t>Demo</a:t>
            </a:r>
          </a:p>
        </p:txBody>
      </p:sp>
    </p:spTree>
    <p:extLst>
      <p:ext uri="{BB962C8B-B14F-4D97-AF65-F5344CB8AC3E}">
        <p14:creationId xmlns:p14="http://schemas.microsoft.com/office/powerpoint/2010/main" val="107295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Accent Color Blue">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11626" y="6237312"/>
            <a:ext cx="1710351" cy="428153"/>
          </a:xfrm>
          <a:prstGeom prst="rect">
            <a:avLst/>
          </a:prstGeom>
        </p:spPr>
      </p:pic>
    </p:spTree>
    <p:extLst>
      <p:ext uri="{BB962C8B-B14F-4D97-AF65-F5344CB8AC3E}">
        <p14:creationId xmlns:p14="http://schemas.microsoft.com/office/powerpoint/2010/main" val="1054355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Accent Color Blue Logo">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57657" y="3018873"/>
            <a:ext cx="3276689" cy="820255"/>
          </a:xfrm>
          <a:prstGeom prst="rect">
            <a:avLst/>
          </a:prstGeom>
        </p:spPr>
      </p:pic>
    </p:spTree>
    <p:extLst>
      <p:ext uri="{BB962C8B-B14F-4D97-AF65-F5344CB8AC3E}">
        <p14:creationId xmlns:p14="http://schemas.microsoft.com/office/powerpoint/2010/main" val="28133593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Accent Color Blue">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11977" y="6237400"/>
            <a:ext cx="1710000" cy="428065"/>
          </a:xfrm>
          <a:prstGeom prst="rect">
            <a:avLst/>
          </a:prstGeom>
        </p:spPr>
      </p:pic>
    </p:spTree>
    <p:extLst>
      <p:ext uri="{BB962C8B-B14F-4D97-AF65-F5344CB8AC3E}">
        <p14:creationId xmlns:p14="http://schemas.microsoft.com/office/powerpoint/2010/main" val="1587827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Accent Color Teal Demo">
    <p:bg>
      <p:bgPr>
        <a:solidFill>
          <a:schemeClr val="accent2"/>
        </a:solidFill>
        <a:effectLst/>
      </p:bgPr>
    </p:bg>
    <p:spTree>
      <p:nvGrpSpPr>
        <p:cNvPr id="1" name=""/>
        <p:cNvGrpSpPr/>
        <p:nvPr/>
      </p:nvGrpSpPr>
      <p:grpSpPr>
        <a:xfrm>
          <a:off x="0" y="0"/>
          <a:ext cx="0" cy="0"/>
          <a:chOff x="0" y="0"/>
          <a:chExt cx="0" cy="0"/>
        </a:xfrm>
      </p:grpSpPr>
      <p:sp>
        <p:nvSpPr>
          <p:cNvPr id="5"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rPr>
              <a:t>Demo</a:t>
            </a:r>
          </a:p>
        </p:txBody>
      </p:sp>
    </p:spTree>
    <p:extLst>
      <p:ext uri="{BB962C8B-B14F-4D97-AF65-F5344CB8AC3E}">
        <p14:creationId xmlns:p14="http://schemas.microsoft.com/office/powerpoint/2010/main" val="1586050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Accent Color Teal">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2294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1"/>
            <a:ext cx="12192000" cy="1207915"/>
          </a:xfrm>
          <a:prstGeom prst="rect">
            <a:avLst/>
          </a:prstGeom>
          <a:solidFill>
            <a:srgbClr val="006F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pic>
        <p:nvPicPr>
          <p:cNvPr id="18" name="Picture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50896" y="5766607"/>
            <a:ext cx="2202904" cy="551454"/>
          </a:xfrm>
          <a:prstGeom prst="rect">
            <a:avLst/>
          </a:prstGeom>
        </p:spPr>
      </p:pic>
    </p:spTree>
    <p:extLst>
      <p:ext uri="{BB962C8B-B14F-4D97-AF65-F5344CB8AC3E}">
        <p14:creationId xmlns:p14="http://schemas.microsoft.com/office/powerpoint/2010/main" val="2625656217"/>
      </p:ext>
    </p:extLst>
  </p:cSld>
  <p:clrMap bg1="lt1" tx1="dk1" bg2="lt2" tx2="dk2" accent1="accent1" accent2="accent2" accent3="accent3" accent4="accent4" accent5="accent5" accent6="accent6" hlink="hlink" folHlink="folHlink"/>
  <p:sldLayoutIdLst>
    <p:sldLayoutId id="2147483672" r:id="rId1"/>
    <p:sldLayoutId id="2147483673"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rgbClr val="0057B8"/>
          </a:solidFill>
          <a:latin typeface="Segoe UI" panose="020B0502040204020203" pitchFamily="34" charset="0"/>
          <a:ea typeface="+mj-ea"/>
          <a:cs typeface="Segoe UI" panose="020B0502040204020203"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Segoe UI" panose="020B0502040204020203" pitchFamily="34" charset="0"/>
          <a:ea typeface="+mn-ea"/>
          <a:cs typeface="Segoe UI" panose="020B0502040204020203" pitchFamily="34"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Segoe UI" panose="020B0502040204020203" pitchFamily="34" charset="0"/>
          <a:ea typeface="+mn-ea"/>
          <a:cs typeface="Segoe UI" panose="020B0502040204020203" pitchFamily="34"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Segoe UI" panose="020B0502040204020203" pitchFamily="34" charset="0"/>
          <a:ea typeface="+mn-ea"/>
          <a:cs typeface="Segoe UI" panose="020B0502040204020203" pitchFamily="34"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Segoe UI" panose="020B0502040204020203" pitchFamily="34" charset="0"/>
          <a:ea typeface="+mn-ea"/>
          <a:cs typeface="Segoe UI" panose="020B0502040204020203" pitchFamily="34"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Segoe UI" panose="020B0502040204020203" pitchFamily="34" charset="0"/>
          <a:ea typeface="+mn-ea"/>
          <a:cs typeface="Segoe UI" panose="020B0502040204020203" pitchFamily="34"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6FB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303421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896386" rtl="0" eaLnBrk="1" latinLnBrk="0" hangingPunct="1">
        <a:spcBef>
          <a:spcPct val="0"/>
        </a:spcBef>
        <a:buNone/>
        <a:defRPr sz="4313" kern="1200">
          <a:solidFill>
            <a:schemeClr val="tx1"/>
          </a:solidFill>
          <a:latin typeface="+mj-lt"/>
          <a:ea typeface="+mj-ea"/>
          <a:cs typeface="+mj-cs"/>
        </a:defRPr>
      </a:lvl1pPr>
    </p:titleStyle>
    <p:bodyStyle>
      <a:lvl1pPr marL="336145" indent="-336145" algn="l" defTabSz="896386" rtl="0" eaLnBrk="1" latinLnBrk="0" hangingPunct="1">
        <a:spcBef>
          <a:spcPct val="20000"/>
        </a:spcBef>
        <a:buFont typeface="Arial" pitchFamily="34" charset="0"/>
        <a:buChar char="•"/>
        <a:defRPr sz="3137" kern="1200">
          <a:solidFill>
            <a:schemeClr val="tx1"/>
          </a:solidFill>
          <a:latin typeface="+mn-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n-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n-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386" rtl="0" eaLnBrk="1" latinLnBrk="0" hangingPunct="1">
        <a:defRPr sz="1765" kern="1200">
          <a:solidFill>
            <a:schemeClr val="tx1"/>
          </a:solidFill>
          <a:latin typeface="+mn-lt"/>
          <a:ea typeface="+mn-ea"/>
          <a:cs typeface="+mn-cs"/>
        </a:defRPr>
      </a:lvl1pPr>
      <a:lvl2pPr marL="448193" algn="l" defTabSz="896386" rtl="0" eaLnBrk="1" latinLnBrk="0" hangingPunct="1">
        <a:defRPr sz="1765" kern="1200">
          <a:solidFill>
            <a:schemeClr val="tx1"/>
          </a:solidFill>
          <a:latin typeface="+mn-lt"/>
          <a:ea typeface="+mn-ea"/>
          <a:cs typeface="+mn-cs"/>
        </a:defRPr>
      </a:lvl2pPr>
      <a:lvl3pPr marL="896386" algn="l" defTabSz="896386" rtl="0" eaLnBrk="1" latinLnBrk="0" hangingPunct="1">
        <a:defRPr sz="1765" kern="1200">
          <a:solidFill>
            <a:schemeClr val="tx1"/>
          </a:solidFill>
          <a:latin typeface="+mn-lt"/>
          <a:ea typeface="+mn-ea"/>
          <a:cs typeface="+mn-cs"/>
        </a:defRPr>
      </a:lvl3pPr>
      <a:lvl4pPr marL="1344579" algn="l" defTabSz="896386" rtl="0" eaLnBrk="1" latinLnBrk="0" hangingPunct="1">
        <a:defRPr sz="1765" kern="1200">
          <a:solidFill>
            <a:schemeClr val="tx1"/>
          </a:solidFill>
          <a:latin typeface="+mn-lt"/>
          <a:ea typeface="+mn-ea"/>
          <a:cs typeface="+mn-cs"/>
        </a:defRPr>
      </a:lvl4pPr>
      <a:lvl5pPr marL="1792773" algn="l" defTabSz="896386" rtl="0" eaLnBrk="1" latinLnBrk="0" hangingPunct="1">
        <a:defRPr sz="1765" kern="1200">
          <a:solidFill>
            <a:schemeClr val="tx1"/>
          </a:solidFill>
          <a:latin typeface="+mn-lt"/>
          <a:ea typeface="+mn-ea"/>
          <a:cs typeface="+mn-cs"/>
        </a:defRPr>
      </a:lvl5pPr>
      <a:lvl6pPr marL="2240966" algn="l" defTabSz="896386" rtl="0" eaLnBrk="1" latinLnBrk="0" hangingPunct="1">
        <a:defRPr sz="1765" kern="1200">
          <a:solidFill>
            <a:schemeClr val="tx1"/>
          </a:solidFill>
          <a:latin typeface="+mn-lt"/>
          <a:ea typeface="+mn-ea"/>
          <a:cs typeface="+mn-cs"/>
        </a:defRPr>
      </a:lvl6pPr>
      <a:lvl7pPr marL="2689159" algn="l" defTabSz="896386" rtl="0" eaLnBrk="1" latinLnBrk="0" hangingPunct="1">
        <a:defRPr sz="1765" kern="1200">
          <a:solidFill>
            <a:schemeClr val="tx1"/>
          </a:solidFill>
          <a:latin typeface="+mn-lt"/>
          <a:ea typeface="+mn-ea"/>
          <a:cs typeface="+mn-cs"/>
        </a:defRPr>
      </a:lvl7pPr>
      <a:lvl8pPr marL="3137352" algn="l" defTabSz="896386" rtl="0" eaLnBrk="1" latinLnBrk="0" hangingPunct="1">
        <a:defRPr sz="1765" kern="1200">
          <a:solidFill>
            <a:schemeClr val="tx1"/>
          </a:solidFill>
          <a:latin typeface="+mn-lt"/>
          <a:ea typeface="+mn-ea"/>
          <a:cs typeface="+mn-cs"/>
        </a:defRPr>
      </a:lvl8pPr>
      <a:lvl9pPr marL="3585545" algn="l" defTabSz="896386"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73">
          <p15:clr>
            <a:srgbClr val="547EBF"/>
          </p15:clr>
        </p15:guide>
        <p15:guide id="2" orient="horz" pos="187">
          <p15:clr>
            <a:srgbClr val="547EBF"/>
          </p15:clr>
        </p15:guide>
        <p15:guide id="3" orient="horz" pos="4219">
          <p15:clr>
            <a:srgbClr val="547EBF"/>
          </p15:clr>
        </p15:guide>
        <p15:guide id="4" pos="7661">
          <p15:clr>
            <a:srgbClr val="547EBF"/>
          </p15:clr>
        </p15:guide>
        <p15:guide id="5" orient="horz" pos="763">
          <p15:clr>
            <a:srgbClr val="A4A3A4"/>
          </p15:clr>
        </p15:guide>
        <p15:guide id="6" orient="horz" pos="1339">
          <p15:clr>
            <a:srgbClr val="A4A3A4"/>
          </p15:clr>
        </p15:guide>
        <p15:guide id="7" orient="horz" pos="1915">
          <p15:clr>
            <a:srgbClr val="A4A3A4"/>
          </p15:clr>
        </p15:guide>
        <p15:guide id="8" orient="horz" pos="2491">
          <p15:clr>
            <a:srgbClr val="A4A3A4"/>
          </p15:clr>
        </p15:guide>
        <p15:guide id="9" orient="horz" pos="3067">
          <p15:clr>
            <a:srgbClr val="A4A3A4"/>
          </p15:clr>
        </p15:guide>
        <p15:guide id="10" orient="horz" pos="3643">
          <p15:clr>
            <a:srgbClr val="A4A3A4"/>
          </p15:clr>
        </p15:guide>
        <p15:guide id="11" pos="749">
          <p15:clr>
            <a:srgbClr val="A4A3A4"/>
          </p15:clr>
        </p15:guide>
        <p15:guide id="12" pos="1325">
          <p15:clr>
            <a:srgbClr val="A4A3A4"/>
          </p15:clr>
        </p15:guide>
        <p15:guide id="13" pos="1901">
          <p15:clr>
            <a:srgbClr val="A4A3A4"/>
          </p15:clr>
        </p15:guide>
        <p15:guide id="14" pos="2477">
          <p15:clr>
            <a:srgbClr val="A4A3A4"/>
          </p15:clr>
        </p15:guide>
        <p15:guide id="15" pos="3053">
          <p15:clr>
            <a:srgbClr val="A4A3A4"/>
          </p15:clr>
        </p15:guide>
        <p15:guide id="16" pos="3629">
          <p15:clr>
            <a:srgbClr val="A4A3A4"/>
          </p15:clr>
        </p15:guide>
        <p15:guide id="17" pos="4205">
          <p15:clr>
            <a:srgbClr val="A4A3A4"/>
          </p15:clr>
        </p15:guide>
        <p15:guide id="18" pos="4781">
          <p15:clr>
            <a:srgbClr val="A4A3A4"/>
          </p15:clr>
        </p15:guide>
        <p15:guide id="19" pos="5357">
          <p15:clr>
            <a:srgbClr val="A4A3A4"/>
          </p15:clr>
        </p15:guide>
        <p15:guide id="20" pos="5933">
          <p15:clr>
            <a:srgbClr val="A4A3A4"/>
          </p15:clr>
        </p15:guide>
        <p15:guide id="21" pos="6509">
          <p15:clr>
            <a:srgbClr val="A4A3A4"/>
          </p15:clr>
        </p15:guide>
        <p15:guide id="22" pos="708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themeOverride" Target="../theme/themeOverride9.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6.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6.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6.xml"/><Relationship Id="rId1" Type="http://schemas.openxmlformats.org/officeDocument/2006/relationships/themeOverride" Target="../theme/themeOverride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6.xml"/><Relationship Id="rId1" Type="http://schemas.openxmlformats.org/officeDocument/2006/relationships/themeOverride" Target="../theme/themeOverride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6.xml"/><Relationship Id="rId1" Type="http://schemas.openxmlformats.org/officeDocument/2006/relationships/themeOverride" Target="../theme/themeOverride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6.xml"/><Relationship Id="rId1" Type="http://schemas.openxmlformats.org/officeDocument/2006/relationships/themeOverride" Target="../theme/themeOverride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6.xml"/><Relationship Id="rId1" Type="http://schemas.openxmlformats.org/officeDocument/2006/relationships/themeOverride" Target="../theme/themeOverride1.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6.xml"/><Relationship Id="rId1" Type="http://schemas.openxmlformats.org/officeDocument/2006/relationships/themeOverride" Target="../theme/themeOverride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6.xml"/><Relationship Id="rId1" Type="http://schemas.openxmlformats.org/officeDocument/2006/relationships/themeOverride" Target="../theme/themeOverride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6.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6.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6.xml"/><Relationship Id="rId1" Type="http://schemas.openxmlformats.org/officeDocument/2006/relationships/themeOverride" Target="../theme/themeOverride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6.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767408" y="1838815"/>
            <a:ext cx="11161240" cy="2187703"/>
          </a:xfrm>
          <a:prstGeom prst="rect">
            <a:avLst/>
          </a:prstGeom>
          <a:noFill/>
        </p:spPr>
        <p:txBody>
          <a:bodyPr vert="horz" wrap="square" lIns="143428" tIns="89642" rIns="143428" bIns="89642" rtlCol="0" anchor="t" anchorCtr="0">
            <a:noAutofit/>
          </a:bodyPr>
          <a:lstStyle>
            <a:lvl1pPr algn="l" defTabSz="932578" rtl="0" eaLnBrk="1" latinLnBrk="0" hangingPunct="1">
              <a:lnSpc>
                <a:spcPct val="90000"/>
              </a:lnSpc>
              <a:spcBef>
                <a:spcPct val="0"/>
              </a:spcBef>
              <a:buNone/>
              <a:defRPr lang="en-US" sz="5999" b="0" kern="1200" cap="none" spc="-100" baseline="0">
                <a:ln w="3175">
                  <a:noFill/>
                </a:ln>
                <a:gradFill>
                  <a:gsLst>
                    <a:gs pos="3333">
                      <a:schemeClr val="tx1"/>
                    </a:gs>
                    <a:gs pos="39000">
                      <a:schemeClr val="tx1"/>
                    </a:gs>
                  </a:gsLst>
                  <a:lin ang="5400000" scaled="0"/>
                </a:gradFill>
                <a:effectLst/>
                <a:latin typeface="+mj-lt"/>
                <a:ea typeface="+mn-ea"/>
                <a:cs typeface="Segoe UI" pitchFamily="34" charset="0"/>
              </a:defRPr>
            </a:lvl1pPr>
          </a:lstStyle>
          <a:p>
            <a:pPr lvl="0">
              <a:spcBef>
                <a:spcPts val="1200"/>
              </a:spcBef>
              <a:spcAft>
                <a:spcPts val="1200"/>
              </a:spcAft>
              <a:defRPr/>
            </a:pPr>
            <a:r>
              <a:rPr lang="en-GB" sz="4400" dirty="0">
                <a:solidFill>
                  <a:srgbClr val="002C5C"/>
                </a:solidFill>
                <a:latin typeface="Segoe UI Light"/>
              </a:rPr>
              <a:t>An introduction to Docker</a:t>
            </a:r>
          </a:p>
        </p:txBody>
      </p:sp>
      <p:sp>
        <p:nvSpPr>
          <p:cNvPr id="6" name="Text Placeholder 1"/>
          <p:cNvSpPr txBox="1">
            <a:spLocks/>
          </p:cNvSpPr>
          <p:nvPr/>
        </p:nvSpPr>
        <p:spPr>
          <a:xfrm>
            <a:off x="1219904" y="4010858"/>
            <a:ext cx="8785274" cy="1146334"/>
          </a:xfrm>
          <a:prstGeom prst="rect">
            <a:avLst/>
          </a:prstGeom>
          <a:noFill/>
        </p:spPr>
        <p:txBody>
          <a:bodyPr vert="horz" wrap="square" lIns="179285" tIns="143428" rIns="179285" bIns="143428" rtlCol="0">
            <a:noAutofit/>
          </a:bodyPr>
          <a:lstStyle>
            <a:lvl1pPr marL="0" marR="0" indent="0" algn="l" defTabSz="932578" rtl="0" eaLnBrk="1" fontAlgn="auto" latinLnBrk="0" hangingPunct="1">
              <a:lnSpc>
                <a:spcPct val="90000"/>
              </a:lnSpc>
              <a:spcBef>
                <a:spcPts val="0"/>
              </a:spcBef>
              <a:spcAft>
                <a:spcPts val="0"/>
              </a:spcAft>
              <a:buClrTx/>
              <a:buSzPct val="90000"/>
              <a:buFont typeface="Arial" pitchFamily="34" charset="0"/>
              <a:buNone/>
              <a:tabLst/>
              <a:defRPr sz="3599" kern="1200" spc="0" baseline="0">
                <a:gradFill>
                  <a:gsLst>
                    <a:gs pos="0">
                      <a:schemeClr val="tx1"/>
                    </a:gs>
                    <a:gs pos="100000">
                      <a:schemeClr val="tx1"/>
                    </a:gs>
                  </a:gsLst>
                  <a:lin ang="5400000" scaled="0"/>
                </a:gradFill>
                <a:latin typeface="+mj-lt"/>
                <a:ea typeface="+mn-ea"/>
                <a:cs typeface="+mn-cs"/>
              </a:defRPr>
            </a:lvl1pPr>
            <a:lvl2pPr marL="584098" marR="0" indent="-241257" algn="l" defTabSz="93257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59" marR="0" indent="-228560" algn="l" defTabSz="93257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19" marR="0" indent="-228560" algn="l" defTabSz="93257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80" marR="0" indent="-228560" algn="l" defTabSz="93257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88" indent="-233145" algn="l" defTabSz="9325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76" indent="-233145" algn="l" defTabSz="9325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66" indent="-233145" algn="l" defTabSz="9325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457" indent="-233145" algn="l" defTabSz="93257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578" rtl="0" eaLnBrk="1" fontAlgn="auto" latinLnBrk="0" hangingPunct="1">
              <a:lnSpc>
                <a:spcPct val="90000"/>
              </a:lnSpc>
              <a:spcBef>
                <a:spcPts val="0"/>
              </a:spcBef>
              <a:spcAft>
                <a:spcPts val="0"/>
              </a:spcAft>
              <a:buClrTx/>
              <a:buSzPct val="90000"/>
              <a:buFont typeface="Arial" pitchFamily="34" charset="0"/>
              <a:buNone/>
              <a:tabLst/>
              <a:defRPr/>
            </a:pPr>
            <a:r>
              <a:rPr kumimoji="0" lang="en-US" sz="3528"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Light"/>
                <a:ea typeface="+mn-ea"/>
                <a:cs typeface="+mn-cs"/>
              </a:rPr>
              <a:t>Terry McCann </a:t>
            </a:r>
            <a:r>
              <a:rPr kumimoji="0" lang="en-US" sz="3528" b="0" i="0" u="none" strike="noStrike" kern="1200" cap="none" spc="0" normalizeH="0" baseline="0" noProof="0" dirty="0">
                <a:ln>
                  <a:noFill/>
                </a:ln>
                <a:solidFill>
                  <a:srgbClr val="92D050"/>
                </a:solidFill>
                <a:effectLst/>
                <a:uLnTx/>
                <a:uFillTx/>
                <a:latin typeface="Segoe UI Light"/>
                <a:ea typeface="+mn-ea"/>
                <a:cs typeface="+mn-cs"/>
              </a:rPr>
              <a:t>|</a:t>
            </a:r>
            <a:r>
              <a:rPr kumimoji="0" lang="en-US" sz="3528"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Light"/>
                <a:ea typeface="+mn-ea"/>
                <a:cs typeface="+mn-cs"/>
              </a:rPr>
              <a:t> </a:t>
            </a:r>
            <a:r>
              <a:rPr kumimoji="0" lang="en-US" sz="2745" b="0" i="0" u="none" strike="noStrike" kern="1200" cap="none" spc="0" normalizeH="0" baseline="0" noProof="0" dirty="0">
                <a:ln>
                  <a:noFill/>
                </a:ln>
                <a:solidFill>
                  <a:srgbClr val="006FBA"/>
                </a:solidFill>
                <a:effectLst/>
                <a:uLnTx/>
                <a:uFillTx/>
                <a:latin typeface="Segoe UI Light"/>
                <a:ea typeface="+mn-ea"/>
                <a:cs typeface="+mn-cs"/>
              </a:rPr>
              <a:t>@</a:t>
            </a:r>
            <a:r>
              <a:rPr kumimoji="0" lang="en-US" sz="2745" b="0" i="0" u="none" strike="noStrike" kern="1200" cap="none" spc="0" normalizeH="0" baseline="0" noProof="0" dirty="0" err="1">
                <a:ln>
                  <a:noFill/>
                </a:ln>
                <a:solidFill>
                  <a:srgbClr val="006FBA"/>
                </a:solidFill>
                <a:effectLst/>
                <a:uLnTx/>
                <a:uFillTx/>
                <a:latin typeface="Segoe UI Light"/>
                <a:ea typeface="+mn-ea"/>
                <a:cs typeface="+mn-cs"/>
              </a:rPr>
              <a:t>SQLShark</a:t>
            </a:r>
            <a:endParaRPr kumimoji="0" lang="en-US" sz="2745" b="0" i="0" u="none" strike="noStrike" kern="1200" cap="none" spc="0" normalizeH="0" baseline="0" noProof="0" dirty="0">
              <a:ln>
                <a:noFill/>
              </a:ln>
              <a:solidFill>
                <a:srgbClr val="006FBA"/>
              </a:solidFill>
              <a:effectLst/>
              <a:uLnTx/>
              <a:uFillTx/>
              <a:latin typeface="Segoe UI Light"/>
              <a:ea typeface="+mn-ea"/>
              <a:cs typeface="+mn-cs"/>
            </a:endParaRPr>
          </a:p>
        </p:txBody>
      </p:sp>
      <p:sp>
        <p:nvSpPr>
          <p:cNvPr id="7" name="Rectangle 6"/>
          <p:cNvSpPr/>
          <p:nvPr/>
        </p:nvSpPr>
        <p:spPr bwMode="auto">
          <a:xfrm>
            <a:off x="851" y="489"/>
            <a:ext cx="12191151" cy="1184170"/>
          </a:xfrm>
          <a:prstGeom prst="rect">
            <a:avLst/>
          </a:prstGeom>
          <a:solidFill>
            <a:srgbClr val="006FBA"/>
          </a:solidFill>
        </p:spPr>
        <p:txBody>
          <a:bodyPr wrap="square" lIns="175735" tIns="131802" rtlCol="0">
            <a:noAutofit/>
          </a:bodyPr>
          <a:lstStyle/>
          <a:p>
            <a:pPr marL="0" marR="0" lvl="0" indent="0" algn="l" defTabSz="895750" rtl="0" eaLnBrk="1" fontAlgn="auto" latinLnBrk="0" hangingPunct="1">
              <a:lnSpc>
                <a:spcPts val="2883"/>
              </a:lnSpc>
              <a:spcBef>
                <a:spcPts val="0"/>
              </a:spcBef>
              <a:spcAft>
                <a:spcPts val="0"/>
              </a:spcAft>
              <a:buClrTx/>
              <a:buSzTx/>
              <a:buFontTx/>
              <a:buNone/>
              <a:tabLst/>
              <a:defRPr/>
            </a:pPr>
            <a:endParaRPr kumimoji="0" lang="en-US" sz="1765" b="0" i="0" u="none" strike="noStrike" kern="0" cap="none" spc="0" normalizeH="0" baseline="0" noProof="0" dirty="0" err="1">
              <a:ln>
                <a:noFill/>
              </a:ln>
              <a:solidFill>
                <a:srgbClr val="FFFFFF"/>
              </a:solidFill>
              <a:effectLst/>
              <a:uLnTx/>
              <a:uFillTx/>
              <a:latin typeface="Segoe UI Light"/>
              <a:ea typeface="+mn-ea"/>
              <a:cs typeface="+mn-cs"/>
            </a:endParaRPr>
          </a:p>
        </p:txBody>
      </p:sp>
      <p:pic>
        <p:nvPicPr>
          <p:cNvPr id="9" name="Picture 8" descr="cid:image004.jpg@01D35EBA.0EB41FD0">
            <a:extLst>
              <a:ext uri="{FF2B5EF4-FFF2-40B4-BE49-F238E27FC236}">
                <a16:creationId xmlns:a16="http://schemas.microsoft.com/office/drawing/2014/main" id="{C0D6FF3C-0CE1-4619-8053-420D3CA1BE1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42650" y="5013176"/>
            <a:ext cx="2045038" cy="1080120"/>
          </a:xfrm>
          <a:prstGeom prst="rect">
            <a:avLst/>
          </a:prstGeom>
          <a:noFill/>
          <a:ln>
            <a:noFill/>
          </a:ln>
        </p:spPr>
      </p:pic>
      <p:pic>
        <p:nvPicPr>
          <p:cNvPr id="10" name="Picture 9" descr="MVP_Logo_Horizontal_Secondary_Black_RGB_300ppi">
            <a:extLst>
              <a:ext uri="{FF2B5EF4-FFF2-40B4-BE49-F238E27FC236}">
                <a16:creationId xmlns:a16="http://schemas.microsoft.com/office/drawing/2014/main" id="{72407470-1A3A-4DB4-B4E8-EC813D0191F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254414" y="5157192"/>
            <a:ext cx="1905482" cy="792088"/>
          </a:xfrm>
          <a:prstGeom prst="rect">
            <a:avLst/>
          </a:prstGeom>
          <a:noFill/>
          <a:ln>
            <a:noFill/>
          </a:ln>
        </p:spPr>
      </p:pic>
      <p:pic>
        <p:nvPicPr>
          <p:cNvPr id="8" name="Picture 2" descr="https://avatars3.githubusercontent.com/u/12963406?s=460&amp;v=4">
            <a:extLst>
              <a:ext uri="{FF2B5EF4-FFF2-40B4-BE49-F238E27FC236}">
                <a16:creationId xmlns:a16="http://schemas.microsoft.com/office/drawing/2014/main" id="{FE39FFA3-C99D-4C37-93DE-785EEB4325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76516">
            <a:off x="9325516" y="3132425"/>
            <a:ext cx="2055354" cy="2055354"/>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384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FDD9F5-4711-40FF-BB77-0652DB1BF175}"/>
              </a:ext>
            </a:extLst>
          </p:cNvPr>
          <p:cNvPicPr>
            <a:picLocks noChangeAspect="1"/>
          </p:cNvPicPr>
          <p:nvPr/>
        </p:nvPicPr>
        <p:blipFill>
          <a:blip r:embed="rId4"/>
          <a:stretch>
            <a:fillRect/>
          </a:stretch>
        </p:blipFill>
        <p:spPr>
          <a:xfrm>
            <a:off x="1638725" y="0"/>
            <a:ext cx="8914550" cy="6858000"/>
          </a:xfrm>
          <a:prstGeom prst="rect">
            <a:avLst/>
          </a:prstGeom>
        </p:spPr>
      </p:pic>
    </p:spTree>
    <p:extLst>
      <p:ext uri="{BB962C8B-B14F-4D97-AF65-F5344CB8AC3E}">
        <p14:creationId xmlns:p14="http://schemas.microsoft.com/office/powerpoint/2010/main" val="339597529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261870" y="2688970"/>
            <a:ext cx="11668259" cy="1446550"/>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Docker Demo</a:t>
            </a:r>
          </a:p>
          <a:p>
            <a:pPr marL="0" marR="0" lvl="0" indent="0" algn="ctr" defTabSz="1219170" rtl="0" eaLnBrk="1" fontAlgn="auto" latinLnBrk="0" hangingPunct="1">
              <a:lnSpc>
                <a:spcPct val="100000"/>
              </a:lnSpc>
              <a:spcBef>
                <a:spcPts val="0"/>
              </a:spcBef>
              <a:spcAft>
                <a:spcPts val="0"/>
              </a:spcAft>
              <a:buClrTx/>
              <a:buSzTx/>
              <a:buFontTx/>
              <a:buNone/>
              <a:tabLst/>
              <a:defRPr/>
            </a:pPr>
            <a:r>
              <a:rPr lang="en-GB" sz="4400" b="1" dirty="0">
                <a:solidFill>
                  <a:srgbClr val="000000"/>
                </a:solidFill>
                <a:latin typeface="Segoe UI Light" panose="020B0502040204020203" pitchFamily="34" charset="0"/>
                <a:cs typeface="Segoe UI Light" panose="020B0502040204020203" pitchFamily="34" charset="0"/>
              </a:rPr>
              <a:t>From an image</a:t>
            </a:r>
            <a:endPar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223382188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261870" y="2688970"/>
            <a:ext cx="11668259" cy="769441"/>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Creating an image from scratch</a:t>
            </a:r>
          </a:p>
        </p:txBody>
      </p:sp>
    </p:spTree>
    <p:extLst>
      <p:ext uri="{BB962C8B-B14F-4D97-AF65-F5344CB8AC3E}">
        <p14:creationId xmlns:p14="http://schemas.microsoft.com/office/powerpoint/2010/main" val="227791646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0" y="285836"/>
            <a:ext cx="8035743" cy="769441"/>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Creating an image from scratch</a:t>
            </a:r>
          </a:p>
        </p:txBody>
      </p:sp>
      <p:sp>
        <p:nvSpPr>
          <p:cNvPr id="3" name="TextBox 2">
            <a:extLst>
              <a:ext uri="{FF2B5EF4-FFF2-40B4-BE49-F238E27FC236}">
                <a16:creationId xmlns:a16="http://schemas.microsoft.com/office/drawing/2014/main" id="{FFA60707-B5B7-40A8-8821-606C284BD545}"/>
              </a:ext>
            </a:extLst>
          </p:cNvPr>
          <p:cNvSpPr txBox="1"/>
          <p:nvPr/>
        </p:nvSpPr>
        <p:spPr>
          <a:xfrm>
            <a:off x="727795" y="1296549"/>
            <a:ext cx="9077035"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Base image</a:t>
            </a:r>
          </a:p>
        </p:txBody>
      </p:sp>
      <p:sp>
        <p:nvSpPr>
          <p:cNvPr id="4" name="TextBox 3">
            <a:extLst>
              <a:ext uri="{FF2B5EF4-FFF2-40B4-BE49-F238E27FC236}">
                <a16:creationId xmlns:a16="http://schemas.microsoft.com/office/drawing/2014/main" id="{1966E4A7-4D7B-40D4-917B-E7D20058EAF4}"/>
              </a:ext>
            </a:extLst>
          </p:cNvPr>
          <p:cNvSpPr txBox="1"/>
          <p:nvPr/>
        </p:nvSpPr>
        <p:spPr>
          <a:xfrm>
            <a:off x="727794" y="1985498"/>
            <a:ext cx="9077035" cy="769441"/>
          </a:xfrm>
          <a:prstGeom prst="rect">
            <a:avLst/>
          </a:prstGeom>
          <a:noFill/>
        </p:spPr>
        <p:txBody>
          <a:bodyPr wrap="square" rtlCol="0">
            <a:spAutoFit/>
          </a:bodyPr>
          <a:lstStyle/>
          <a:p>
            <a:r>
              <a:rPr lang="en-GB" sz="4400" dirty="0" err="1">
                <a:latin typeface="Segoe UI Light" panose="020B0502040204020203" pitchFamily="34" charset="0"/>
                <a:cs typeface="Segoe UI Light" panose="020B0502040204020203" pitchFamily="34" charset="0"/>
              </a:rPr>
              <a:t>Dockerfile</a:t>
            </a:r>
            <a:endParaRPr lang="en-GB" sz="4400" dirty="0">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3A83084A-6480-4E80-9A44-44E9FAA169D2}"/>
              </a:ext>
            </a:extLst>
          </p:cNvPr>
          <p:cNvSpPr txBox="1"/>
          <p:nvPr/>
        </p:nvSpPr>
        <p:spPr>
          <a:xfrm>
            <a:off x="727793" y="2754939"/>
            <a:ext cx="9077035"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Application code</a:t>
            </a:r>
          </a:p>
        </p:txBody>
      </p:sp>
      <p:sp>
        <p:nvSpPr>
          <p:cNvPr id="6" name="TextBox 5">
            <a:extLst>
              <a:ext uri="{FF2B5EF4-FFF2-40B4-BE49-F238E27FC236}">
                <a16:creationId xmlns:a16="http://schemas.microsoft.com/office/drawing/2014/main" id="{34ED964A-CF19-4A8F-AA6D-95E33399C10F}"/>
              </a:ext>
            </a:extLst>
          </p:cNvPr>
          <p:cNvSpPr txBox="1"/>
          <p:nvPr/>
        </p:nvSpPr>
        <p:spPr>
          <a:xfrm>
            <a:off x="727793" y="3536826"/>
            <a:ext cx="9077035"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Any libs, data, dependencies </a:t>
            </a:r>
          </a:p>
        </p:txBody>
      </p:sp>
    </p:spTree>
    <p:extLst>
      <p:ext uri="{BB962C8B-B14F-4D97-AF65-F5344CB8AC3E}">
        <p14:creationId xmlns:p14="http://schemas.microsoft.com/office/powerpoint/2010/main" val="25485869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261870" y="2688970"/>
            <a:ext cx="11668259" cy="1446550"/>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Docker Demo/Lab</a:t>
            </a:r>
          </a:p>
          <a:p>
            <a:pPr marL="0" marR="0" lvl="0" indent="0" algn="ctr" defTabSz="1219170" rtl="0" eaLnBrk="1" fontAlgn="auto" latinLnBrk="0" hangingPunct="1">
              <a:lnSpc>
                <a:spcPct val="100000"/>
              </a:lnSpc>
              <a:spcBef>
                <a:spcPts val="0"/>
              </a:spcBef>
              <a:spcAft>
                <a:spcPts val="0"/>
              </a:spcAft>
              <a:buClrTx/>
              <a:buSzTx/>
              <a:buFontTx/>
              <a:buNone/>
              <a:tabLst/>
              <a:defRPr/>
            </a:pPr>
            <a:r>
              <a:rPr lang="en-GB" sz="4400" b="1" dirty="0">
                <a:solidFill>
                  <a:srgbClr val="000000"/>
                </a:solidFill>
                <a:latin typeface="Segoe UI Light" panose="020B0502040204020203" pitchFamily="34" charset="0"/>
                <a:cs typeface="Segoe UI Light" panose="020B0502040204020203" pitchFamily="34" charset="0"/>
              </a:rPr>
              <a:t>From scratch</a:t>
            </a:r>
            <a:endPar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2817848218"/>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extBox 1"/>
          <p:cNvSpPr txBox="1"/>
          <p:nvPr/>
        </p:nvSpPr>
        <p:spPr>
          <a:xfrm>
            <a:off x="261870" y="2688970"/>
            <a:ext cx="11668259" cy="769441"/>
          </a:xfrm>
          <a:prstGeom prst="rect">
            <a:avLst/>
          </a:prstGeom>
          <a:noFill/>
        </p:spPr>
        <p:txBody>
          <a:bodyPr wrap="square" rtlCol="0">
            <a:spAutoFit/>
          </a:bodyPr>
          <a:lstStyle/>
          <a:p>
            <a:pPr lvl="0" algn="ctr" defTabSz="1219170">
              <a:defRPr/>
            </a:pPr>
            <a:r>
              <a:rPr lang="en-GB" sz="4400" b="1" dirty="0">
                <a:solidFill>
                  <a:srgbClr val="FFFFFF"/>
                </a:solidFill>
                <a:latin typeface="Segoe UI Light" panose="020B0502040204020203" pitchFamily="34" charset="0"/>
                <a:cs typeface="Segoe UI Light" panose="020B0502040204020203" pitchFamily="34" charset="0"/>
              </a:rPr>
              <a:t>Lab 5 - Deploying a container in to Docker</a:t>
            </a:r>
            <a:endParaRPr kumimoji="0" lang="en-GB" sz="4400" b="1"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endParaRPr>
          </a:p>
        </p:txBody>
      </p:sp>
      <p:sp>
        <p:nvSpPr>
          <p:cNvPr id="3" name="TextBox 2">
            <a:extLst>
              <a:ext uri="{FF2B5EF4-FFF2-40B4-BE49-F238E27FC236}">
                <a16:creationId xmlns:a16="http://schemas.microsoft.com/office/drawing/2014/main" id="{18A071BE-A8C6-4F9A-9ED9-C55700FD88FF}"/>
              </a:ext>
            </a:extLst>
          </p:cNvPr>
          <p:cNvSpPr txBox="1"/>
          <p:nvPr/>
        </p:nvSpPr>
        <p:spPr>
          <a:xfrm>
            <a:off x="-110169" y="6041770"/>
            <a:ext cx="3048698" cy="769441"/>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15 minutes</a:t>
            </a:r>
          </a:p>
        </p:txBody>
      </p:sp>
    </p:spTree>
    <p:extLst>
      <p:ext uri="{BB962C8B-B14F-4D97-AF65-F5344CB8AC3E}">
        <p14:creationId xmlns:p14="http://schemas.microsoft.com/office/powerpoint/2010/main" val="25249284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extBox 1"/>
          <p:cNvSpPr txBox="1"/>
          <p:nvPr/>
        </p:nvSpPr>
        <p:spPr>
          <a:xfrm>
            <a:off x="261870" y="2688970"/>
            <a:ext cx="11668259" cy="769441"/>
          </a:xfrm>
          <a:prstGeom prst="rect">
            <a:avLst/>
          </a:prstGeom>
          <a:noFill/>
        </p:spPr>
        <p:txBody>
          <a:bodyPr wrap="square" rtlCol="0">
            <a:spAutoFit/>
          </a:bodyPr>
          <a:lstStyle/>
          <a:p>
            <a:pPr lvl="0" algn="ctr" defTabSz="1219170">
              <a:defRPr/>
            </a:pPr>
            <a:r>
              <a:rPr lang="en-GB" sz="4400" b="1" dirty="0">
                <a:solidFill>
                  <a:srgbClr val="FFFFFF"/>
                </a:solidFill>
                <a:latin typeface="Segoe UI Light" panose="020B0502040204020203" pitchFamily="34" charset="0"/>
                <a:cs typeface="Segoe UI Light" panose="020B0502040204020203" pitchFamily="34" charset="0"/>
              </a:rPr>
              <a:t>Lab 06 - Deploying your model</a:t>
            </a:r>
            <a:endParaRPr kumimoji="0" lang="en-GB" sz="4400" b="1"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endParaRPr>
          </a:p>
        </p:txBody>
      </p:sp>
      <p:sp>
        <p:nvSpPr>
          <p:cNvPr id="3" name="TextBox 2">
            <a:extLst>
              <a:ext uri="{FF2B5EF4-FFF2-40B4-BE49-F238E27FC236}">
                <a16:creationId xmlns:a16="http://schemas.microsoft.com/office/drawing/2014/main" id="{18A071BE-A8C6-4F9A-9ED9-C55700FD88FF}"/>
              </a:ext>
            </a:extLst>
          </p:cNvPr>
          <p:cNvSpPr txBox="1"/>
          <p:nvPr/>
        </p:nvSpPr>
        <p:spPr>
          <a:xfrm>
            <a:off x="-110169" y="6041770"/>
            <a:ext cx="3048698" cy="769441"/>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15 minutes</a:t>
            </a:r>
          </a:p>
        </p:txBody>
      </p:sp>
    </p:spTree>
    <p:extLst>
      <p:ext uri="{BB962C8B-B14F-4D97-AF65-F5344CB8AC3E}">
        <p14:creationId xmlns:p14="http://schemas.microsoft.com/office/powerpoint/2010/main" val="3741770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0" y="66086"/>
            <a:ext cx="11668259" cy="769441"/>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4400" b="1" dirty="0">
                <a:solidFill>
                  <a:srgbClr val="000000"/>
                </a:solidFill>
                <a:latin typeface="Segoe UI Light" panose="020B0502040204020203" pitchFamily="34" charset="0"/>
                <a:cs typeface="Segoe UI Light" panose="020B0502040204020203" pitchFamily="34" charset="0"/>
              </a:rPr>
              <a:t>Bad old days</a:t>
            </a:r>
            <a:endPar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3" name="Rectangle 2">
            <a:extLst>
              <a:ext uri="{FF2B5EF4-FFF2-40B4-BE49-F238E27FC236}">
                <a16:creationId xmlns:a16="http://schemas.microsoft.com/office/drawing/2014/main" id="{729387D9-8C16-4FDD-A9E4-4AC751069CDC}"/>
              </a:ext>
            </a:extLst>
          </p:cNvPr>
          <p:cNvSpPr/>
          <p:nvPr/>
        </p:nvSpPr>
        <p:spPr>
          <a:xfrm>
            <a:off x="864270" y="1245269"/>
            <a:ext cx="4303294" cy="2689057"/>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dirty="0">
                <a:solidFill>
                  <a:schemeClr val="bg1"/>
                </a:solidFill>
              </a:rPr>
              <a:t>Server</a:t>
            </a:r>
          </a:p>
        </p:txBody>
      </p:sp>
      <p:pic>
        <p:nvPicPr>
          <p:cNvPr id="1026" name="Picture 2" descr="Image result for server icon">
            <a:extLst>
              <a:ext uri="{FF2B5EF4-FFF2-40B4-BE49-F238E27FC236}">
                <a16:creationId xmlns:a16="http://schemas.microsoft.com/office/drawing/2014/main" id="{60848F55-2299-41B0-B27C-1A5E50807B6F}"/>
              </a:ext>
            </a:extLst>
          </p:cNvPr>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a:off x="864270" y="3142828"/>
            <a:ext cx="689232" cy="68923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2AC1B14E-D616-41A4-BDEC-6B76108CD136}"/>
              </a:ext>
            </a:extLst>
          </p:cNvPr>
          <p:cNvSpPr/>
          <p:nvPr/>
        </p:nvSpPr>
        <p:spPr>
          <a:xfrm>
            <a:off x="1792706" y="2743198"/>
            <a:ext cx="2640931" cy="573505"/>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OS</a:t>
            </a:r>
          </a:p>
        </p:txBody>
      </p:sp>
      <p:sp>
        <p:nvSpPr>
          <p:cNvPr id="18" name="Rectangle 17">
            <a:extLst>
              <a:ext uri="{FF2B5EF4-FFF2-40B4-BE49-F238E27FC236}">
                <a16:creationId xmlns:a16="http://schemas.microsoft.com/office/drawing/2014/main" id="{E7677638-18CA-4DE2-AF0E-7CB858A7C340}"/>
              </a:ext>
            </a:extLst>
          </p:cNvPr>
          <p:cNvSpPr/>
          <p:nvPr/>
        </p:nvSpPr>
        <p:spPr>
          <a:xfrm>
            <a:off x="1792705" y="1960141"/>
            <a:ext cx="2640931" cy="573505"/>
          </a:xfrm>
          <a:prstGeom prst="rect">
            <a:avLst/>
          </a:prstGeom>
          <a:solidFill>
            <a:schemeClr val="accent5"/>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App</a:t>
            </a:r>
          </a:p>
        </p:txBody>
      </p:sp>
      <p:sp>
        <p:nvSpPr>
          <p:cNvPr id="22" name="Rectangle 21">
            <a:extLst>
              <a:ext uri="{FF2B5EF4-FFF2-40B4-BE49-F238E27FC236}">
                <a16:creationId xmlns:a16="http://schemas.microsoft.com/office/drawing/2014/main" id="{22CA0033-6DB6-4663-ADA4-F65F18E7373A}"/>
              </a:ext>
            </a:extLst>
          </p:cNvPr>
          <p:cNvSpPr/>
          <p:nvPr/>
        </p:nvSpPr>
        <p:spPr>
          <a:xfrm>
            <a:off x="6521117" y="1245269"/>
            <a:ext cx="4303294" cy="2689057"/>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dirty="0">
                <a:solidFill>
                  <a:schemeClr val="bg1"/>
                </a:solidFill>
              </a:rPr>
              <a:t>Server</a:t>
            </a:r>
          </a:p>
        </p:txBody>
      </p:sp>
      <p:pic>
        <p:nvPicPr>
          <p:cNvPr id="23" name="Picture 2" descr="Image result for server icon">
            <a:extLst>
              <a:ext uri="{FF2B5EF4-FFF2-40B4-BE49-F238E27FC236}">
                <a16:creationId xmlns:a16="http://schemas.microsoft.com/office/drawing/2014/main" id="{252D0E62-D2A2-4D5E-A17E-12355A29259D}"/>
              </a:ext>
            </a:extLst>
          </p:cNvPr>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a:off x="6521117" y="3142828"/>
            <a:ext cx="689232" cy="689232"/>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8D4AB155-15A1-4649-B35E-20DA62332FBB}"/>
              </a:ext>
            </a:extLst>
          </p:cNvPr>
          <p:cNvSpPr/>
          <p:nvPr/>
        </p:nvSpPr>
        <p:spPr>
          <a:xfrm>
            <a:off x="7449553" y="2743198"/>
            <a:ext cx="2640931" cy="573505"/>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OS</a:t>
            </a:r>
          </a:p>
        </p:txBody>
      </p:sp>
      <p:sp>
        <p:nvSpPr>
          <p:cNvPr id="25" name="Rectangle 24">
            <a:extLst>
              <a:ext uri="{FF2B5EF4-FFF2-40B4-BE49-F238E27FC236}">
                <a16:creationId xmlns:a16="http://schemas.microsoft.com/office/drawing/2014/main" id="{2CF22871-959E-4B23-9AD1-E0A301CAFB05}"/>
              </a:ext>
            </a:extLst>
          </p:cNvPr>
          <p:cNvSpPr/>
          <p:nvPr/>
        </p:nvSpPr>
        <p:spPr>
          <a:xfrm>
            <a:off x="7449552" y="1960141"/>
            <a:ext cx="2640931" cy="573505"/>
          </a:xfrm>
          <a:prstGeom prst="rect">
            <a:avLst/>
          </a:prstGeom>
          <a:solidFill>
            <a:schemeClr val="accent5"/>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App</a:t>
            </a:r>
          </a:p>
        </p:txBody>
      </p:sp>
      <p:sp>
        <p:nvSpPr>
          <p:cNvPr id="26" name="Rectangle 25">
            <a:extLst>
              <a:ext uri="{FF2B5EF4-FFF2-40B4-BE49-F238E27FC236}">
                <a16:creationId xmlns:a16="http://schemas.microsoft.com/office/drawing/2014/main" id="{8743EB2D-44D4-4DD3-86DF-7F047CE66E2C}"/>
              </a:ext>
            </a:extLst>
          </p:cNvPr>
          <p:cNvSpPr/>
          <p:nvPr/>
        </p:nvSpPr>
        <p:spPr>
          <a:xfrm>
            <a:off x="864270" y="4031575"/>
            <a:ext cx="4303294" cy="2689057"/>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dirty="0">
                <a:solidFill>
                  <a:schemeClr val="bg1"/>
                </a:solidFill>
              </a:rPr>
              <a:t>Server</a:t>
            </a:r>
          </a:p>
        </p:txBody>
      </p:sp>
      <p:pic>
        <p:nvPicPr>
          <p:cNvPr id="27" name="Picture 2" descr="Image result for server icon">
            <a:extLst>
              <a:ext uri="{FF2B5EF4-FFF2-40B4-BE49-F238E27FC236}">
                <a16:creationId xmlns:a16="http://schemas.microsoft.com/office/drawing/2014/main" id="{6E435AB2-60D5-477A-8EE0-0BCF355E28A3}"/>
              </a:ext>
            </a:extLst>
          </p:cNvPr>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a:off x="864270" y="5929134"/>
            <a:ext cx="689232" cy="689232"/>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56BB3D5E-0A58-45CA-AAEA-51E9FBD9BFE8}"/>
              </a:ext>
            </a:extLst>
          </p:cNvPr>
          <p:cNvSpPr/>
          <p:nvPr/>
        </p:nvSpPr>
        <p:spPr>
          <a:xfrm>
            <a:off x="1792706" y="5529504"/>
            <a:ext cx="2640931" cy="573505"/>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OS</a:t>
            </a:r>
          </a:p>
        </p:txBody>
      </p:sp>
      <p:sp>
        <p:nvSpPr>
          <p:cNvPr id="29" name="Rectangle 28">
            <a:extLst>
              <a:ext uri="{FF2B5EF4-FFF2-40B4-BE49-F238E27FC236}">
                <a16:creationId xmlns:a16="http://schemas.microsoft.com/office/drawing/2014/main" id="{FECAF396-E5A8-45CD-B5E8-D2EBF880EB2B}"/>
              </a:ext>
            </a:extLst>
          </p:cNvPr>
          <p:cNvSpPr/>
          <p:nvPr/>
        </p:nvSpPr>
        <p:spPr>
          <a:xfrm>
            <a:off x="1792705" y="4746447"/>
            <a:ext cx="2640931" cy="573505"/>
          </a:xfrm>
          <a:prstGeom prst="rect">
            <a:avLst/>
          </a:prstGeom>
          <a:solidFill>
            <a:schemeClr val="accent5"/>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App</a:t>
            </a:r>
          </a:p>
        </p:txBody>
      </p:sp>
      <p:sp>
        <p:nvSpPr>
          <p:cNvPr id="30" name="Rectangle 29">
            <a:extLst>
              <a:ext uri="{FF2B5EF4-FFF2-40B4-BE49-F238E27FC236}">
                <a16:creationId xmlns:a16="http://schemas.microsoft.com/office/drawing/2014/main" id="{D55E4890-A800-4C88-ADFF-D7404B892C0E}"/>
              </a:ext>
            </a:extLst>
          </p:cNvPr>
          <p:cNvSpPr/>
          <p:nvPr/>
        </p:nvSpPr>
        <p:spPr>
          <a:xfrm>
            <a:off x="6521117" y="4031575"/>
            <a:ext cx="4303294" cy="2689057"/>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dirty="0">
                <a:solidFill>
                  <a:schemeClr val="bg1"/>
                </a:solidFill>
              </a:rPr>
              <a:t>Server</a:t>
            </a:r>
          </a:p>
        </p:txBody>
      </p:sp>
      <p:pic>
        <p:nvPicPr>
          <p:cNvPr id="31" name="Picture 2" descr="Image result for server icon">
            <a:extLst>
              <a:ext uri="{FF2B5EF4-FFF2-40B4-BE49-F238E27FC236}">
                <a16:creationId xmlns:a16="http://schemas.microsoft.com/office/drawing/2014/main" id="{C904B0A8-D599-415F-94B3-67601F67F253}"/>
              </a:ext>
            </a:extLst>
          </p:cNvPr>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a:off x="6521117" y="5929134"/>
            <a:ext cx="689232" cy="689232"/>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CDB083F9-24A4-4A5F-99AE-FD82220717C4}"/>
              </a:ext>
            </a:extLst>
          </p:cNvPr>
          <p:cNvSpPr/>
          <p:nvPr/>
        </p:nvSpPr>
        <p:spPr>
          <a:xfrm>
            <a:off x="7449553" y="5529504"/>
            <a:ext cx="2640931" cy="573505"/>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OS</a:t>
            </a:r>
          </a:p>
        </p:txBody>
      </p:sp>
      <p:sp>
        <p:nvSpPr>
          <p:cNvPr id="33" name="Rectangle 32">
            <a:extLst>
              <a:ext uri="{FF2B5EF4-FFF2-40B4-BE49-F238E27FC236}">
                <a16:creationId xmlns:a16="http://schemas.microsoft.com/office/drawing/2014/main" id="{4CD1A7D3-2817-4D95-8F60-DB231A844507}"/>
              </a:ext>
            </a:extLst>
          </p:cNvPr>
          <p:cNvSpPr/>
          <p:nvPr/>
        </p:nvSpPr>
        <p:spPr>
          <a:xfrm>
            <a:off x="7449552" y="4746447"/>
            <a:ext cx="2640931" cy="573505"/>
          </a:xfrm>
          <a:prstGeom prst="rect">
            <a:avLst/>
          </a:prstGeom>
          <a:solidFill>
            <a:schemeClr val="accent5"/>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App</a:t>
            </a:r>
          </a:p>
        </p:txBody>
      </p:sp>
    </p:spTree>
    <p:extLst>
      <p:ext uri="{BB962C8B-B14F-4D97-AF65-F5344CB8AC3E}">
        <p14:creationId xmlns:p14="http://schemas.microsoft.com/office/powerpoint/2010/main" val="26314344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500"/>
                                        <p:tgtEl>
                                          <p:spTgt spid="2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par>
                                <p:cTn id="54" presetID="10" presetClass="entr" presetSubtype="0" fill="hold"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500"/>
                                        <p:tgtEl>
                                          <p:spTgt spid="3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8" grpId="0" animBg="1"/>
      <p:bldP spid="22" grpId="0" animBg="1"/>
      <p:bldP spid="24" grpId="0" animBg="1"/>
      <p:bldP spid="25" grpId="0" animBg="1"/>
      <p:bldP spid="26" grpId="0" animBg="1"/>
      <p:bldP spid="28" grpId="0" animBg="1"/>
      <p:bldP spid="29" grpId="0" animBg="1"/>
      <p:bldP spid="30" grpId="0" animBg="1"/>
      <p:bldP spid="32" grpId="0" animBg="1"/>
      <p:bldP spid="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0" y="66086"/>
            <a:ext cx="11668259" cy="769441"/>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4400" b="1" dirty="0">
                <a:solidFill>
                  <a:srgbClr val="000000"/>
                </a:solidFill>
                <a:latin typeface="Segoe UI Light" panose="020B0502040204020203" pitchFamily="34" charset="0"/>
                <a:cs typeface="Segoe UI Light" panose="020B0502040204020203" pitchFamily="34" charset="0"/>
              </a:rPr>
              <a:t>Traditional Virtualisation</a:t>
            </a: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 </a:t>
            </a:r>
          </a:p>
        </p:txBody>
      </p:sp>
      <p:sp>
        <p:nvSpPr>
          <p:cNvPr id="3" name="Rectangle 2">
            <a:extLst>
              <a:ext uri="{FF2B5EF4-FFF2-40B4-BE49-F238E27FC236}">
                <a16:creationId xmlns:a16="http://schemas.microsoft.com/office/drawing/2014/main" id="{729387D9-8C16-4FDD-A9E4-4AC751069CDC}"/>
              </a:ext>
            </a:extLst>
          </p:cNvPr>
          <p:cNvSpPr/>
          <p:nvPr/>
        </p:nvSpPr>
        <p:spPr>
          <a:xfrm>
            <a:off x="395037" y="4716379"/>
            <a:ext cx="11351795" cy="1913021"/>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Server</a:t>
            </a:r>
          </a:p>
        </p:txBody>
      </p:sp>
      <p:pic>
        <p:nvPicPr>
          <p:cNvPr id="1026" name="Picture 2" descr="Image result for server icon">
            <a:extLst>
              <a:ext uri="{FF2B5EF4-FFF2-40B4-BE49-F238E27FC236}">
                <a16:creationId xmlns:a16="http://schemas.microsoft.com/office/drawing/2014/main" id="{60848F55-2299-41B0-B27C-1A5E50807B6F}"/>
              </a:ext>
            </a:extLst>
          </p:cNvPr>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a:off x="445168" y="4718963"/>
            <a:ext cx="1913021" cy="191302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BA4D3FA-D870-4791-9C74-C93C7CBFC5E8}"/>
              </a:ext>
            </a:extLst>
          </p:cNvPr>
          <p:cNvSpPr/>
          <p:nvPr/>
        </p:nvSpPr>
        <p:spPr>
          <a:xfrm>
            <a:off x="395034" y="2383595"/>
            <a:ext cx="2640931" cy="1417720"/>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Virtual Machine</a:t>
            </a:r>
          </a:p>
        </p:txBody>
      </p:sp>
      <p:sp>
        <p:nvSpPr>
          <p:cNvPr id="11" name="Rectangle 10">
            <a:extLst>
              <a:ext uri="{FF2B5EF4-FFF2-40B4-BE49-F238E27FC236}">
                <a16:creationId xmlns:a16="http://schemas.microsoft.com/office/drawing/2014/main" id="{1053D9FA-38BF-455C-A78E-E6EE04ACD683}"/>
              </a:ext>
            </a:extLst>
          </p:cNvPr>
          <p:cNvSpPr/>
          <p:nvPr/>
        </p:nvSpPr>
        <p:spPr>
          <a:xfrm>
            <a:off x="3298655" y="2383595"/>
            <a:ext cx="2640931" cy="1417720"/>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dirty="0">
                <a:solidFill>
                  <a:schemeClr val="bg1"/>
                </a:solidFill>
              </a:rPr>
              <a:t>Virtual Machine</a:t>
            </a:r>
          </a:p>
        </p:txBody>
      </p:sp>
      <p:sp>
        <p:nvSpPr>
          <p:cNvPr id="12" name="Rectangle 11">
            <a:extLst>
              <a:ext uri="{FF2B5EF4-FFF2-40B4-BE49-F238E27FC236}">
                <a16:creationId xmlns:a16="http://schemas.microsoft.com/office/drawing/2014/main" id="{8832ED08-076D-445F-B762-F5C602FBB9DA}"/>
              </a:ext>
            </a:extLst>
          </p:cNvPr>
          <p:cNvSpPr/>
          <p:nvPr/>
        </p:nvSpPr>
        <p:spPr>
          <a:xfrm>
            <a:off x="6202276" y="2383595"/>
            <a:ext cx="2640931" cy="1417720"/>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dirty="0">
                <a:solidFill>
                  <a:schemeClr val="bg1"/>
                </a:solidFill>
              </a:rPr>
              <a:t>Virtual Machine</a:t>
            </a:r>
          </a:p>
        </p:txBody>
      </p:sp>
      <p:sp>
        <p:nvSpPr>
          <p:cNvPr id="13" name="Rectangle 12">
            <a:extLst>
              <a:ext uri="{FF2B5EF4-FFF2-40B4-BE49-F238E27FC236}">
                <a16:creationId xmlns:a16="http://schemas.microsoft.com/office/drawing/2014/main" id="{B93BC9A6-FE10-400D-85B3-0D54C36C3DBC}"/>
              </a:ext>
            </a:extLst>
          </p:cNvPr>
          <p:cNvSpPr/>
          <p:nvPr/>
        </p:nvSpPr>
        <p:spPr>
          <a:xfrm>
            <a:off x="9105898" y="2383595"/>
            <a:ext cx="2640931" cy="1417720"/>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dirty="0">
                <a:solidFill>
                  <a:schemeClr val="bg1"/>
                </a:solidFill>
              </a:rPr>
              <a:t>Virtual Machine</a:t>
            </a:r>
          </a:p>
        </p:txBody>
      </p:sp>
      <p:sp>
        <p:nvSpPr>
          <p:cNvPr id="14" name="Rectangle 13">
            <a:extLst>
              <a:ext uri="{FF2B5EF4-FFF2-40B4-BE49-F238E27FC236}">
                <a16:creationId xmlns:a16="http://schemas.microsoft.com/office/drawing/2014/main" id="{2AC1B14E-D616-41A4-BDEC-6B76108CD136}"/>
              </a:ext>
            </a:extLst>
          </p:cNvPr>
          <p:cNvSpPr/>
          <p:nvPr/>
        </p:nvSpPr>
        <p:spPr>
          <a:xfrm>
            <a:off x="395034" y="1623599"/>
            <a:ext cx="2640931" cy="573505"/>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OS</a:t>
            </a:r>
          </a:p>
        </p:txBody>
      </p:sp>
      <p:sp>
        <p:nvSpPr>
          <p:cNvPr id="15" name="Rectangle 14">
            <a:extLst>
              <a:ext uri="{FF2B5EF4-FFF2-40B4-BE49-F238E27FC236}">
                <a16:creationId xmlns:a16="http://schemas.microsoft.com/office/drawing/2014/main" id="{1F8EA987-D068-4355-BB7B-FE867979DFFA}"/>
              </a:ext>
            </a:extLst>
          </p:cNvPr>
          <p:cNvSpPr/>
          <p:nvPr/>
        </p:nvSpPr>
        <p:spPr>
          <a:xfrm>
            <a:off x="3298654" y="1623599"/>
            <a:ext cx="2640931" cy="573505"/>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OS</a:t>
            </a:r>
          </a:p>
        </p:txBody>
      </p:sp>
      <p:sp>
        <p:nvSpPr>
          <p:cNvPr id="16" name="Rectangle 15">
            <a:extLst>
              <a:ext uri="{FF2B5EF4-FFF2-40B4-BE49-F238E27FC236}">
                <a16:creationId xmlns:a16="http://schemas.microsoft.com/office/drawing/2014/main" id="{1E07C845-98C3-40B3-B946-1C7F0E7A814D}"/>
              </a:ext>
            </a:extLst>
          </p:cNvPr>
          <p:cNvSpPr/>
          <p:nvPr/>
        </p:nvSpPr>
        <p:spPr>
          <a:xfrm>
            <a:off x="6202274" y="1623599"/>
            <a:ext cx="2640931" cy="573505"/>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OS</a:t>
            </a:r>
          </a:p>
        </p:txBody>
      </p:sp>
      <p:sp>
        <p:nvSpPr>
          <p:cNvPr id="17" name="Rectangle 16">
            <a:extLst>
              <a:ext uri="{FF2B5EF4-FFF2-40B4-BE49-F238E27FC236}">
                <a16:creationId xmlns:a16="http://schemas.microsoft.com/office/drawing/2014/main" id="{81BB0C1A-FEDC-4899-8C04-DB2A44D86DC2}"/>
              </a:ext>
            </a:extLst>
          </p:cNvPr>
          <p:cNvSpPr/>
          <p:nvPr/>
        </p:nvSpPr>
        <p:spPr>
          <a:xfrm>
            <a:off x="9105894" y="1623598"/>
            <a:ext cx="2640931" cy="573505"/>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OS</a:t>
            </a:r>
          </a:p>
        </p:txBody>
      </p:sp>
      <p:sp>
        <p:nvSpPr>
          <p:cNvPr id="18" name="Rectangle 17">
            <a:extLst>
              <a:ext uri="{FF2B5EF4-FFF2-40B4-BE49-F238E27FC236}">
                <a16:creationId xmlns:a16="http://schemas.microsoft.com/office/drawing/2014/main" id="{E7677638-18CA-4DE2-AF0E-7CB858A7C340}"/>
              </a:ext>
            </a:extLst>
          </p:cNvPr>
          <p:cNvSpPr/>
          <p:nvPr/>
        </p:nvSpPr>
        <p:spPr>
          <a:xfrm>
            <a:off x="395033" y="840542"/>
            <a:ext cx="2640931" cy="573505"/>
          </a:xfrm>
          <a:prstGeom prst="rect">
            <a:avLst/>
          </a:prstGeom>
          <a:solidFill>
            <a:schemeClr val="accent5"/>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App</a:t>
            </a:r>
          </a:p>
        </p:txBody>
      </p:sp>
      <p:sp>
        <p:nvSpPr>
          <p:cNvPr id="19" name="Rectangle 18">
            <a:extLst>
              <a:ext uri="{FF2B5EF4-FFF2-40B4-BE49-F238E27FC236}">
                <a16:creationId xmlns:a16="http://schemas.microsoft.com/office/drawing/2014/main" id="{CB873610-7E0F-427E-BCD3-771370F2509F}"/>
              </a:ext>
            </a:extLst>
          </p:cNvPr>
          <p:cNvSpPr/>
          <p:nvPr/>
        </p:nvSpPr>
        <p:spPr>
          <a:xfrm>
            <a:off x="3298654" y="840542"/>
            <a:ext cx="2640931" cy="573505"/>
          </a:xfrm>
          <a:prstGeom prst="rect">
            <a:avLst/>
          </a:prstGeom>
          <a:solidFill>
            <a:schemeClr val="accent5"/>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App</a:t>
            </a:r>
          </a:p>
        </p:txBody>
      </p:sp>
      <p:sp>
        <p:nvSpPr>
          <p:cNvPr id="20" name="Rectangle 19">
            <a:extLst>
              <a:ext uri="{FF2B5EF4-FFF2-40B4-BE49-F238E27FC236}">
                <a16:creationId xmlns:a16="http://schemas.microsoft.com/office/drawing/2014/main" id="{D9298C05-EDC4-47CD-ABAC-DE13C881377A}"/>
              </a:ext>
            </a:extLst>
          </p:cNvPr>
          <p:cNvSpPr/>
          <p:nvPr/>
        </p:nvSpPr>
        <p:spPr>
          <a:xfrm>
            <a:off x="6202273" y="839542"/>
            <a:ext cx="2640931" cy="573505"/>
          </a:xfrm>
          <a:prstGeom prst="rect">
            <a:avLst/>
          </a:prstGeom>
          <a:solidFill>
            <a:schemeClr val="accent5"/>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App</a:t>
            </a:r>
          </a:p>
        </p:txBody>
      </p:sp>
      <p:sp>
        <p:nvSpPr>
          <p:cNvPr id="21" name="Rectangle 20">
            <a:extLst>
              <a:ext uri="{FF2B5EF4-FFF2-40B4-BE49-F238E27FC236}">
                <a16:creationId xmlns:a16="http://schemas.microsoft.com/office/drawing/2014/main" id="{A1D92493-821E-4091-8F94-0465049611A5}"/>
              </a:ext>
            </a:extLst>
          </p:cNvPr>
          <p:cNvSpPr/>
          <p:nvPr/>
        </p:nvSpPr>
        <p:spPr>
          <a:xfrm>
            <a:off x="9105894" y="835527"/>
            <a:ext cx="2640931" cy="573505"/>
          </a:xfrm>
          <a:prstGeom prst="rect">
            <a:avLst/>
          </a:prstGeom>
          <a:solidFill>
            <a:schemeClr val="accent5"/>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App</a:t>
            </a:r>
          </a:p>
        </p:txBody>
      </p:sp>
      <p:sp>
        <p:nvSpPr>
          <p:cNvPr id="22" name="Rectangle 21">
            <a:extLst>
              <a:ext uri="{FF2B5EF4-FFF2-40B4-BE49-F238E27FC236}">
                <a16:creationId xmlns:a16="http://schemas.microsoft.com/office/drawing/2014/main" id="{343E6369-C137-41BF-B92B-78716C2E5A94}"/>
              </a:ext>
            </a:extLst>
          </p:cNvPr>
          <p:cNvSpPr/>
          <p:nvPr/>
        </p:nvSpPr>
        <p:spPr>
          <a:xfrm>
            <a:off x="395033" y="3972094"/>
            <a:ext cx="11351795" cy="573506"/>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Hypervisor</a:t>
            </a:r>
          </a:p>
        </p:txBody>
      </p:sp>
    </p:spTree>
    <p:extLst>
      <p:ext uri="{BB962C8B-B14F-4D97-AF65-F5344CB8AC3E}">
        <p14:creationId xmlns:p14="http://schemas.microsoft.com/office/powerpoint/2010/main" val="27553298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0" y="66086"/>
            <a:ext cx="11668259" cy="769441"/>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4400" b="1" dirty="0">
                <a:solidFill>
                  <a:srgbClr val="000000"/>
                </a:solidFill>
                <a:latin typeface="Segoe UI Light" panose="020B0502040204020203" pitchFamily="34" charset="0"/>
                <a:cs typeface="Segoe UI Light" panose="020B0502040204020203" pitchFamily="34" charset="0"/>
              </a:rPr>
              <a:t>Docker</a:t>
            </a:r>
            <a:endPar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3" name="Rectangle 2">
            <a:extLst>
              <a:ext uri="{FF2B5EF4-FFF2-40B4-BE49-F238E27FC236}">
                <a16:creationId xmlns:a16="http://schemas.microsoft.com/office/drawing/2014/main" id="{729387D9-8C16-4FDD-A9E4-4AC751069CDC}"/>
              </a:ext>
            </a:extLst>
          </p:cNvPr>
          <p:cNvSpPr/>
          <p:nvPr/>
        </p:nvSpPr>
        <p:spPr>
          <a:xfrm>
            <a:off x="395037" y="4716379"/>
            <a:ext cx="11351795" cy="1913021"/>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Server</a:t>
            </a:r>
          </a:p>
        </p:txBody>
      </p:sp>
      <p:pic>
        <p:nvPicPr>
          <p:cNvPr id="1026" name="Picture 2" descr="Image result for server icon">
            <a:extLst>
              <a:ext uri="{FF2B5EF4-FFF2-40B4-BE49-F238E27FC236}">
                <a16:creationId xmlns:a16="http://schemas.microsoft.com/office/drawing/2014/main" id="{60848F55-2299-41B0-B27C-1A5E50807B6F}"/>
              </a:ext>
            </a:extLst>
          </p:cNvPr>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a:off x="445168" y="4718963"/>
            <a:ext cx="1913021" cy="191302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2AC1B14E-D616-41A4-BDEC-6B76108CD136}"/>
              </a:ext>
            </a:extLst>
          </p:cNvPr>
          <p:cNvSpPr/>
          <p:nvPr/>
        </p:nvSpPr>
        <p:spPr>
          <a:xfrm>
            <a:off x="395032" y="3972094"/>
            <a:ext cx="11351793" cy="573505"/>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OS</a:t>
            </a:r>
          </a:p>
        </p:txBody>
      </p:sp>
      <p:sp>
        <p:nvSpPr>
          <p:cNvPr id="18" name="Rectangle 17">
            <a:extLst>
              <a:ext uri="{FF2B5EF4-FFF2-40B4-BE49-F238E27FC236}">
                <a16:creationId xmlns:a16="http://schemas.microsoft.com/office/drawing/2014/main" id="{E7677638-18CA-4DE2-AF0E-7CB858A7C340}"/>
              </a:ext>
            </a:extLst>
          </p:cNvPr>
          <p:cNvSpPr/>
          <p:nvPr/>
        </p:nvSpPr>
        <p:spPr>
          <a:xfrm>
            <a:off x="395032" y="2488700"/>
            <a:ext cx="1501781" cy="573505"/>
          </a:xfrm>
          <a:prstGeom prst="rect">
            <a:avLst/>
          </a:prstGeom>
          <a:solidFill>
            <a:schemeClr val="accent5"/>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App</a:t>
            </a:r>
          </a:p>
        </p:txBody>
      </p:sp>
      <p:sp>
        <p:nvSpPr>
          <p:cNvPr id="23" name="Rectangle 22">
            <a:extLst>
              <a:ext uri="{FF2B5EF4-FFF2-40B4-BE49-F238E27FC236}">
                <a16:creationId xmlns:a16="http://schemas.microsoft.com/office/drawing/2014/main" id="{E4BC1D04-4264-4A67-89FD-D06C4354E732}"/>
              </a:ext>
            </a:extLst>
          </p:cNvPr>
          <p:cNvSpPr/>
          <p:nvPr/>
        </p:nvSpPr>
        <p:spPr>
          <a:xfrm>
            <a:off x="395032" y="3227809"/>
            <a:ext cx="1501781" cy="573505"/>
          </a:xfrm>
          <a:prstGeom prst="rect">
            <a:avLst/>
          </a:prstGeom>
          <a:pattFill prst="dkVert">
            <a:fgClr>
              <a:schemeClr val="accent1"/>
            </a:fgClr>
            <a:bgClr>
              <a:schemeClr val="accent1">
                <a:lumMod val="20000"/>
                <a:lumOff val="80000"/>
              </a:schemeClr>
            </a:bgClr>
          </a:pattFill>
          <a:ln w="222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solidFill>
                <a:schemeClr val="bg1"/>
              </a:solidFill>
            </a:endParaRPr>
          </a:p>
        </p:txBody>
      </p:sp>
      <p:sp>
        <p:nvSpPr>
          <p:cNvPr id="27" name="Rectangle 26">
            <a:extLst>
              <a:ext uri="{FF2B5EF4-FFF2-40B4-BE49-F238E27FC236}">
                <a16:creationId xmlns:a16="http://schemas.microsoft.com/office/drawing/2014/main" id="{5FF2866F-BCDC-4C23-807C-D92842C17832}"/>
              </a:ext>
            </a:extLst>
          </p:cNvPr>
          <p:cNvSpPr/>
          <p:nvPr/>
        </p:nvSpPr>
        <p:spPr>
          <a:xfrm>
            <a:off x="2096622" y="2488700"/>
            <a:ext cx="1501781" cy="573505"/>
          </a:xfrm>
          <a:prstGeom prst="rect">
            <a:avLst/>
          </a:prstGeom>
          <a:solidFill>
            <a:schemeClr val="accent5"/>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App</a:t>
            </a:r>
          </a:p>
        </p:txBody>
      </p:sp>
      <p:sp>
        <p:nvSpPr>
          <p:cNvPr id="28" name="Rectangle 27">
            <a:extLst>
              <a:ext uri="{FF2B5EF4-FFF2-40B4-BE49-F238E27FC236}">
                <a16:creationId xmlns:a16="http://schemas.microsoft.com/office/drawing/2014/main" id="{C01C5F53-A79B-4FB3-8805-A2CECE3955F5}"/>
              </a:ext>
            </a:extLst>
          </p:cNvPr>
          <p:cNvSpPr/>
          <p:nvPr/>
        </p:nvSpPr>
        <p:spPr>
          <a:xfrm>
            <a:off x="2096622" y="3227809"/>
            <a:ext cx="1501781" cy="573505"/>
          </a:xfrm>
          <a:prstGeom prst="rect">
            <a:avLst/>
          </a:prstGeom>
          <a:pattFill prst="dkVert">
            <a:fgClr>
              <a:schemeClr val="accent1"/>
            </a:fgClr>
            <a:bgClr>
              <a:schemeClr val="accent1">
                <a:lumMod val="20000"/>
                <a:lumOff val="80000"/>
              </a:schemeClr>
            </a:bgClr>
          </a:pattFill>
          <a:ln w="222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solidFill>
                <a:schemeClr val="bg1"/>
              </a:solidFill>
            </a:endParaRPr>
          </a:p>
        </p:txBody>
      </p:sp>
      <p:sp>
        <p:nvSpPr>
          <p:cNvPr id="29" name="Rectangle 28">
            <a:extLst>
              <a:ext uri="{FF2B5EF4-FFF2-40B4-BE49-F238E27FC236}">
                <a16:creationId xmlns:a16="http://schemas.microsoft.com/office/drawing/2014/main" id="{AC2F9F4F-C6C7-439F-9174-4708E525C7B5}"/>
              </a:ext>
            </a:extLst>
          </p:cNvPr>
          <p:cNvSpPr/>
          <p:nvPr/>
        </p:nvSpPr>
        <p:spPr>
          <a:xfrm>
            <a:off x="3798212" y="2488700"/>
            <a:ext cx="1501781" cy="573505"/>
          </a:xfrm>
          <a:prstGeom prst="rect">
            <a:avLst/>
          </a:prstGeom>
          <a:solidFill>
            <a:schemeClr val="accent5"/>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App</a:t>
            </a:r>
          </a:p>
        </p:txBody>
      </p:sp>
      <p:sp>
        <p:nvSpPr>
          <p:cNvPr id="30" name="Rectangle 29">
            <a:extLst>
              <a:ext uri="{FF2B5EF4-FFF2-40B4-BE49-F238E27FC236}">
                <a16:creationId xmlns:a16="http://schemas.microsoft.com/office/drawing/2014/main" id="{084CE2C5-8D42-46AC-B753-6CA963432BA4}"/>
              </a:ext>
            </a:extLst>
          </p:cNvPr>
          <p:cNvSpPr/>
          <p:nvPr/>
        </p:nvSpPr>
        <p:spPr>
          <a:xfrm>
            <a:off x="3798212" y="3227809"/>
            <a:ext cx="1501781" cy="573505"/>
          </a:xfrm>
          <a:prstGeom prst="rect">
            <a:avLst/>
          </a:prstGeom>
          <a:pattFill prst="dkVert">
            <a:fgClr>
              <a:schemeClr val="accent1"/>
            </a:fgClr>
            <a:bgClr>
              <a:schemeClr val="accent1">
                <a:lumMod val="20000"/>
                <a:lumOff val="80000"/>
              </a:schemeClr>
            </a:bgClr>
          </a:pattFill>
          <a:ln w="222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solidFill>
                <a:schemeClr val="bg1"/>
              </a:solidFill>
            </a:endParaRPr>
          </a:p>
        </p:txBody>
      </p:sp>
      <p:sp>
        <p:nvSpPr>
          <p:cNvPr id="31" name="Rectangle 30">
            <a:extLst>
              <a:ext uri="{FF2B5EF4-FFF2-40B4-BE49-F238E27FC236}">
                <a16:creationId xmlns:a16="http://schemas.microsoft.com/office/drawing/2014/main" id="{A300968B-AB29-437B-BE06-534A32ABB715}"/>
              </a:ext>
            </a:extLst>
          </p:cNvPr>
          <p:cNvSpPr/>
          <p:nvPr/>
        </p:nvSpPr>
        <p:spPr>
          <a:xfrm>
            <a:off x="5499802" y="2488700"/>
            <a:ext cx="1501781" cy="573505"/>
          </a:xfrm>
          <a:prstGeom prst="rect">
            <a:avLst/>
          </a:prstGeom>
          <a:solidFill>
            <a:schemeClr val="accent5"/>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App</a:t>
            </a:r>
          </a:p>
        </p:txBody>
      </p:sp>
      <p:sp>
        <p:nvSpPr>
          <p:cNvPr id="32" name="Rectangle 31">
            <a:extLst>
              <a:ext uri="{FF2B5EF4-FFF2-40B4-BE49-F238E27FC236}">
                <a16:creationId xmlns:a16="http://schemas.microsoft.com/office/drawing/2014/main" id="{F72C01FD-B0DC-4240-9747-ECD15FAEE42A}"/>
              </a:ext>
            </a:extLst>
          </p:cNvPr>
          <p:cNvSpPr/>
          <p:nvPr/>
        </p:nvSpPr>
        <p:spPr>
          <a:xfrm>
            <a:off x="5499802" y="3227809"/>
            <a:ext cx="1501781" cy="573505"/>
          </a:xfrm>
          <a:prstGeom prst="rect">
            <a:avLst/>
          </a:prstGeom>
          <a:pattFill prst="dkVert">
            <a:fgClr>
              <a:schemeClr val="accent1"/>
            </a:fgClr>
            <a:bgClr>
              <a:schemeClr val="accent1">
                <a:lumMod val="20000"/>
                <a:lumOff val="80000"/>
              </a:schemeClr>
            </a:bgClr>
          </a:pattFill>
          <a:ln w="222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solidFill>
                <a:schemeClr val="bg1"/>
              </a:solidFill>
            </a:endParaRPr>
          </a:p>
        </p:txBody>
      </p:sp>
      <p:sp>
        <p:nvSpPr>
          <p:cNvPr id="33" name="Rectangle 32">
            <a:extLst>
              <a:ext uri="{FF2B5EF4-FFF2-40B4-BE49-F238E27FC236}">
                <a16:creationId xmlns:a16="http://schemas.microsoft.com/office/drawing/2014/main" id="{B5375E37-A972-4989-A4E3-AAF51715F5F9}"/>
              </a:ext>
            </a:extLst>
          </p:cNvPr>
          <p:cNvSpPr/>
          <p:nvPr/>
        </p:nvSpPr>
        <p:spPr>
          <a:xfrm>
            <a:off x="7201392" y="2488700"/>
            <a:ext cx="4545433" cy="1298377"/>
          </a:xfrm>
          <a:prstGeom prst="rect">
            <a:avLst/>
          </a:prstGeom>
          <a:pattFill prst="ltUpDiag">
            <a:fgClr>
              <a:schemeClr val="bg2"/>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Free space</a:t>
            </a:r>
          </a:p>
        </p:txBody>
      </p:sp>
    </p:spTree>
    <p:extLst>
      <p:ext uri="{BB962C8B-B14F-4D97-AF65-F5344CB8AC3E}">
        <p14:creationId xmlns:p14="http://schemas.microsoft.com/office/powerpoint/2010/main" val="8274152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8" grpId="0" animBg="1"/>
      <p:bldP spid="23" grpId="0" animBg="1"/>
      <p:bldP spid="27" grpId="0" animBg="1"/>
      <p:bldP spid="28" grpId="0" animBg="1"/>
      <p:bldP spid="29" grpId="0" animBg="1"/>
      <p:bldP spid="30" grpId="0" animBg="1"/>
      <p:bldP spid="31" grpId="0" animBg="1"/>
      <p:bldP spid="32" grpId="0" animBg="1"/>
      <p:bldP spid="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261870" y="2688970"/>
            <a:ext cx="11668259" cy="1446550"/>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Docker Demo</a:t>
            </a:r>
          </a:p>
          <a:p>
            <a:pPr marL="0" marR="0" lvl="0" indent="0" algn="ctr" defTabSz="1219170" rtl="0" eaLnBrk="1" fontAlgn="auto" latinLnBrk="0" hangingPunct="1">
              <a:lnSpc>
                <a:spcPct val="100000"/>
              </a:lnSpc>
              <a:spcBef>
                <a:spcPts val="0"/>
              </a:spcBef>
              <a:spcAft>
                <a:spcPts val="0"/>
              </a:spcAft>
              <a:buClrTx/>
              <a:buSzTx/>
              <a:buFontTx/>
              <a:buNone/>
              <a:tabLst/>
              <a:defRPr/>
            </a:pPr>
            <a:r>
              <a:rPr lang="en-GB" sz="4400" b="1" dirty="0">
                <a:solidFill>
                  <a:srgbClr val="000000"/>
                </a:solidFill>
                <a:latin typeface="Segoe UI Light" panose="020B0502040204020203" pitchFamily="34" charset="0"/>
                <a:cs typeface="Segoe UI Light" panose="020B0502040204020203" pitchFamily="34" charset="0"/>
              </a:rPr>
              <a:t>Hello World!</a:t>
            </a:r>
            <a:endPar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37640787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extBox 1"/>
          <p:cNvSpPr txBox="1"/>
          <p:nvPr/>
        </p:nvSpPr>
        <p:spPr>
          <a:xfrm>
            <a:off x="261870" y="2688970"/>
            <a:ext cx="11668259" cy="769441"/>
          </a:xfrm>
          <a:prstGeom prst="rect">
            <a:avLst/>
          </a:prstGeom>
          <a:noFill/>
        </p:spPr>
        <p:txBody>
          <a:bodyPr wrap="square" rtlCol="0">
            <a:spAutoFit/>
          </a:bodyPr>
          <a:lstStyle/>
          <a:p>
            <a:pPr lvl="0" algn="ctr" defTabSz="1219170">
              <a:defRPr/>
            </a:pPr>
            <a:r>
              <a:rPr lang="en-GB" sz="4400" b="1" dirty="0">
                <a:solidFill>
                  <a:srgbClr val="FFFFFF"/>
                </a:solidFill>
                <a:latin typeface="Segoe UI Light" panose="020B0502040204020203" pitchFamily="34" charset="0"/>
                <a:cs typeface="Segoe UI Light" panose="020B0502040204020203" pitchFamily="34" charset="0"/>
              </a:rPr>
              <a:t>Lab 04 - Hello World! in Docker</a:t>
            </a:r>
            <a:endParaRPr kumimoji="0" lang="en-GB" sz="4400" b="1"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endParaRPr>
          </a:p>
        </p:txBody>
      </p:sp>
      <p:sp>
        <p:nvSpPr>
          <p:cNvPr id="3" name="TextBox 2">
            <a:extLst>
              <a:ext uri="{FF2B5EF4-FFF2-40B4-BE49-F238E27FC236}">
                <a16:creationId xmlns:a16="http://schemas.microsoft.com/office/drawing/2014/main" id="{18A071BE-A8C6-4F9A-9ED9-C55700FD88FF}"/>
              </a:ext>
            </a:extLst>
          </p:cNvPr>
          <p:cNvSpPr txBox="1"/>
          <p:nvPr/>
        </p:nvSpPr>
        <p:spPr>
          <a:xfrm>
            <a:off x="-110169" y="6041770"/>
            <a:ext cx="3048698" cy="769441"/>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10 minutes</a:t>
            </a:r>
          </a:p>
        </p:txBody>
      </p:sp>
    </p:spTree>
    <p:extLst>
      <p:ext uri="{BB962C8B-B14F-4D97-AF65-F5344CB8AC3E}">
        <p14:creationId xmlns:p14="http://schemas.microsoft.com/office/powerpoint/2010/main" val="19645048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261870" y="2688970"/>
            <a:ext cx="11668259" cy="769441"/>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Docker Container registries </a:t>
            </a:r>
          </a:p>
        </p:txBody>
      </p:sp>
    </p:spTree>
    <p:extLst>
      <p:ext uri="{BB962C8B-B14F-4D97-AF65-F5344CB8AC3E}">
        <p14:creationId xmlns:p14="http://schemas.microsoft.com/office/powerpoint/2010/main" val="131608964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261870" y="2688970"/>
            <a:ext cx="11668259" cy="769441"/>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Over to </a:t>
            </a:r>
            <a:r>
              <a:rPr kumimoji="0" lang="en-GB" sz="4400" b="1" i="1" u="none" strike="noStrike" kern="1200" cap="none" spc="0" normalizeH="0" baseline="0" noProof="0" dirty="0">
                <a:ln>
                  <a:noFill/>
                </a:ln>
                <a:solidFill>
                  <a:srgbClr val="006FBA"/>
                </a:solidFill>
                <a:effectLst/>
                <a:uLnTx/>
                <a:uFillTx/>
                <a:latin typeface="Segoe UI"/>
                <a:ea typeface="+mn-ea"/>
                <a:cs typeface="Segoe UI Light" panose="020B0502040204020203" pitchFamily="34" charset="0"/>
              </a:rPr>
              <a:t>You</a:t>
            </a: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 </a:t>
            </a:r>
          </a:p>
        </p:txBody>
      </p:sp>
      <p:pic>
        <p:nvPicPr>
          <p:cNvPr id="3" name="Picture 2">
            <a:extLst>
              <a:ext uri="{FF2B5EF4-FFF2-40B4-BE49-F238E27FC236}">
                <a16:creationId xmlns:a16="http://schemas.microsoft.com/office/drawing/2014/main" id="{A963D2F6-4F5C-4D4B-A733-C16373230ADE}"/>
              </a:ext>
            </a:extLst>
          </p:cNvPr>
          <p:cNvPicPr>
            <a:picLocks noChangeAspect="1"/>
          </p:cNvPicPr>
          <p:nvPr/>
        </p:nvPicPr>
        <p:blipFill>
          <a:blip r:embed="rId4"/>
          <a:stretch>
            <a:fillRect/>
          </a:stretch>
        </p:blipFill>
        <p:spPr>
          <a:xfrm>
            <a:off x="-400019" y="243840"/>
            <a:ext cx="13408271" cy="6370320"/>
          </a:xfrm>
          <a:prstGeom prst="rect">
            <a:avLst/>
          </a:prstGeom>
        </p:spPr>
      </p:pic>
    </p:spTree>
    <p:extLst>
      <p:ext uri="{BB962C8B-B14F-4D97-AF65-F5344CB8AC3E}">
        <p14:creationId xmlns:p14="http://schemas.microsoft.com/office/powerpoint/2010/main" val="288722452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110731" y="104468"/>
            <a:ext cx="7272484" cy="769441"/>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Important Docker commands</a:t>
            </a:r>
          </a:p>
        </p:txBody>
      </p:sp>
      <p:sp>
        <p:nvSpPr>
          <p:cNvPr id="3" name="TextBox 2">
            <a:extLst>
              <a:ext uri="{FF2B5EF4-FFF2-40B4-BE49-F238E27FC236}">
                <a16:creationId xmlns:a16="http://schemas.microsoft.com/office/drawing/2014/main" id="{B854A253-9FEF-49B5-9CF0-015C3FC49321}"/>
              </a:ext>
            </a:extLst>
          </p:cNvPr>
          <p:cNvSpPr txBox="1"/>
          <p:nvPr/>
        </p:nvSpPr>
        <p:spPr>
          <a:xfrm>
            <a:off x="421829" y="1166842"/>
            <a:ext cx="7272484" cy="4524315"/>
          </a:xfrm>
          <a:prstGeom prst="rect">
            <a:avLst/>
          </a:prstGeom>
          <a:noFill/>
        </p:spPr>
        <p:txBody>
          <a:bodyPr wrap="square" rtlCol="0">
            <a:spAutoFit/>
          </a:bodyPr>
          <a:lstStyle/>
          <a:p>
            <a:pPr marL="0" marR="0" lvl="0" indent="0" defTabSz="121917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Docker pull &lt;image name&gt;</a:t>
            </a:r>
          </a:p>
          <a:p>
            <a:pPr marL="0" marR="0" lvl="0" indent="0" defTabSz="1219170" rtl="0" eaLnBrk="1" fontAlgn="auto" latinLnBrk="0" hangingPunct="1">
              <a:lnSpc>
                <a:spcPct val="100000"/>
              </a:lnSpc>
              <a:spcBef>
                <a:spcPts val="0"/>
              </a:spcBef>
              <a:spcAft>
                <a:spcPts val="0"/>
              </a:spcAft>
              <a:buClrTx/>
              <a:buSzTx/>
              <a:buFontTx/>
              <a:buNone/>
              <a:tabLst/>
              <a:defRPr/>
            </a:pPr>
            <a:r>
              <a:rPr lang="en-GB" sz="3200" b="1" dirty="0">
                <a:solidFill>
                  <a:srgbClr val="000000"/>
                </a:solidFill>
                <a:latin typeface="Segoe UI Light" panose="020B0502040204020203" pitchFamily="34" charset="0"/>
                <a:cs typeface="Segoe UI Light" panose="020B0502040204020203" pitchFamily="34" charset="0"/>
              </a:rPr>
              <a:t>Docker images</a:t>
            </a:r>
          </a:p>
          <a:p>
            <a:pPr marL="0" marR="0" lvl="0" indent="0" defTabSz="1219170" rtl="0" eaLnBrk="1" fontAlgn="auto" latinLnBrk="0" hangingPunct="1">
              <a:lnSpc>
                <a:spcPct val="100000"/>
              </a:lnSpc>
              <a:spcBef>
                <a:spcPts val="0"/>
              </a:spcBef>
              <a:spcAft>
                <a:spcPts val="0"/>
              </a:spcAft>
              <a:buClrTx/>
              <a:buSzTx/>
              <a:buFontTx/>
              <a:buNone/>
              <a:tabLst/>
              <a:defRPr/>
            </a:pPr>
            <a:r>
              <a:rPr lang="en-GB" sz="3200" b="1" dirty="0">
                <a:solidFill>
                  <a:srgbClr val="000000"/>
                </a:solidFill>
                <a:latin typeface="Segoe UI Light" panose="020B0502040204020203" pitchFamily="34" charset="0"/>
                <a:cs typeface="Segoe UI Light" panose="020B0502040204020203" pitchFamily="34" charset="0"/>
              </a:rPr>
              <a:t>Docker build </a:t>
            </a:r>
          </a:p>
          <a:p>
            <a:pPr marL="0" marR="0" lvl="0" indent="0" defTabSz="1219170" rtl="0" eaLnBrk="1" fontAlgn="auto" latinLnBrk="0" hangingPunct="1">
              <a:lnSpc>
                <a:spcPct val="100000"/>
              </a:lnSpc>
              <a:spcBef>
                <a:spcPts val="0"/>
              </a:spcBef>
              <a:spcAft>
                <a:spcPts val="0"/>
              </a:spcAft>
              <a:buClrTx/>
              <a:buSzTx/>
              <a:buFontTx/>
              <a:buNone/>
              <a:tabLst/>
              <a:defRPr/>
            </a:pPr>
            <a:r>
              <a:rPr lang="en-GB" sz="3200" b="1" dirty="0">
                <a:solidFill>
                  <a:srgbClr val="000000"/>
                </a:solidFill>
                <a:latin typeface="Segoe UI Light" panose="020B0502040204020203" pitchFamily="34" charset="0"/>
                <a:cs typeface="Segoe UI Light" panose="020B0502040204020203" pitchFamily="34" charset="0"/>
              </a:rPr>
              <a:t>Docker run</a:t>
            </a:r>
          </a:p>
          <a:p>
            <a:pPr marL="0" marR="0" lvl="0" indent="0" defTabSz="1219170" rtl="0" eaLnBrk="1" fontAlgn="auto" latinLnBrk="0" hangingPunct="1">
              <a:lnSpc>
                <a:spcPct val="100000"/>
              </a:lnSpc>
              <a:spcBef>
                <a:spcPts val="0"/>
              </a:spcBef>
              <a:spcAft>
                <a:spcPts val="0"/>
              </a:spcAft>
              <a:buClrTx/>
              <a:buSzTx/>
              <a:buFontTx/>
              <a:buNone/>
              <a:tabLst/>
              <a:defRPr/>
            </a:pPr>
            <a:r>
              <a:rPr lang="en-GB" sz="3200" b="1" dirty="0">
                <a:solidFill>
                  <a:srgbClr val="000000"/>
                </a:solidFill>
                <a:latin typeface="Segoe UI Light" panose="020B0502040204020203" pitchFamily="34" charset="0"/>
                <a:cs typeface="Segoe UI Light" panose="020B0502040204020203" pitchFamily="34" charset="0"/>
              </a:rPr>
              <a:t>	-d &lt;</a:t>
            </a:r>
            <a:r>
              <a:rPr lang="en-GB" sz="3200" b="1" dirty="0" err="1">
                <a:solidFill>
                  <a:srgbClr val="000000"/>
                </a:solidFill>
                <a:latin typeface="Segoe UI Light" panose="020B0502040204020203" pitchFamily="34" charset="0"/>
                <a:cs typeface="Segoe UI Light" panose="020B0502040204020203" pitchFamily="34" charset="0"/>
              </a:rPr>
              <a:t>detatched</a:t>
            </a:r>
            <a:r>
              <a:rPr lang="en-GB" sz="3200" b="1" dirty="0">
                <a:solidFill>
                  <a:srgbClr val="000000"/>
                </a:solidFill>
                <a:latin typeface="Segoe UI Light" panose="020B0502040204020203" pitchFamily="34" charset="0"/>
                <a:cs typeface="Segoe UI Light" panose="020B0502040204020203" pitchFamily="34" charset="0"/>
              </a:rPr>
              <a:t> mode&gt;</a:t>
            </a:r>
          </a:p>
          <a:p>
            <a:pPr marL="0" marR="0" lvl="0" indent="0" defTabSz="1219170" rtl="0" eaLnBrk="1" fontAlgn="auto" latinLnBrk="0" hangingPunct="1">
              <a:lnSpc>
                <a:spcPct val="100000"/>
              </a:lnSpc>
              <a:spcBef>
                <a:spcPts val="0"/>
              </a:spcBef>
              <a:spcAft>
                <a:spcPts val="0"/>
              </a:spcAft>
              <a:buClrTx/>
              <a:buSzTx/>
              <a:buFontTx/>
              <a:buNone/>
              <a:tabLst/>
              <a:defRPr/>
            </a:pPr>
            <a:r>
              <a:rPr lang="en-GB" sz="3200" b="1" dirty="0">
                <a:solidFill>
                  <a:srgbClr val="000000"/>
                </a:solidFill>
                <a:latin typeface="Segoe UI Light" panose="020B0502040204020203" pitchFamily="34" charset="0"/>
                <a:cs typeface="Segoe UI Light" panose="020B0502040204020203" pitchFamily="34" charset="0"/>
              </a:rPr>
              <a:t>	--name &lt;Name of run&gt;</a:t>
            </a:r>
          </a:p>
          <a:p>
            <a:pPr marL="0" marR="0" lvl="0" indent="0" defTabSz="121917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Docker </a:t>
            </a:r>
            <a:r>
              <a:rPr kumimoji="0" lang="en-GB" sz="3200" b="1" i="0" u="none" strike="noStrike" kern="1200" cap="none" spc="0" normalizeH="0" baseline="0" noProof="0" dirty="0" err="1">
                <a:ln>
                  <a:noFill/>
                </a:ln>
                <a:solidFill>
                  <a:srgbClr val="000000"/>
                </a:solidFill>
                <a:effectLst/>
                <a:uLnTx/>
                <a:uFillTx/>
                <a:latin typeface="Segoe UI Light" panose="020B0502040204020203" pitchFamily="34" charset="0"/>
                <a:ea typeface="+mn-ea"/>
                <a:cs typeface="Segoe UI Light" panose="020B0502040204020203" pitchFamily="34" charset="0"/>
              </a:rPr>
              <a:t>ps</a:t>
            </a:r>
            <a:endParaRPr kumimoji="0" lang="en-GB" sz="32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a:p>
            <a:pPr marL="0" marR="0" lvl="0" indent="0" defTabSz="1219170" rtl="0" eaLnBrk="1" fontAlgn="auto" latinLnBrk="0" hangingPunct="1">
              <a:lnSpc>
                <a:spcPct val="100000"/>
              </a:lnSpc>
              <a:spcBef>
                <a:spcPts val="0"/>
              </a:spcBef>
              <a:spcAft>
                <a:spcPts val="0"/>
              </a:spcAft>
              <a:buClrTx/>
              <a:buSzTx/>
              <a:buFontTx/>
              <a:buNone/>
              <a:tabLst/>
              <a:defRPr/>
            </a:pPr>
            <a:r>
              <a:rPr lang="en-GB" sz="3200" b="1" dirty="0">
                <a:solidFill>
                  <a:srgbClr val="000000"/>
                </a:solidFill>
                <a:latin typeface="Segoe UI Light" panose="020B0502040204020203" pitchFamily="34" charset="0"/>
                <a:cs typeface="Segoe UI Light" panose="020B0502040204020203" pitchFamily="34" charset="0"/>
              </a:rPr>
              <a:t>Docker stop &lt;run name&gt;</a:t>
            </a:r>
          </a:p>
          <a:p>
            <a:pPr marL="0" marR="0" lvl="0" indent="0" defTabSz="121917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Docker </a:t>
            </a:r>
            <a:r>
              <a:rPr kumimoji="0" lang="en-GB" sz="3200" b="1" i="0" u="none" strike="noStrike" kern="1200" cap="none" spc="0" normalizeH="0" baseline="0" noProof="0" dirty="0" err="1">
                <a:ln>
                  <a:noFill/>
                </a:ln>
                <a:solidFill>
                  <a:srgbClr val="000000"/>
                </a:solidFill>
                <a:effectLst/>
                <a:uLnTx/>
                <a:uFillTx/>
                <a:latin typeface="Segoe UI Light" panose="020B0502040204020203" pitchFamily="34" charset="0"/>
                <a:ea typeface="+mn-ea"/>
                <a:cs typeface="Segoe UI Light" panose="020B0502040204020203" pitchFamily="34" charset="0"/>
              </a:rPr>
              <a:t>rmi</a:t>
            </a:r>
            <a:r>
              <a:rPr kumimoji="0" lang="en-GB" sz="32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 </a:t>
            </a:r>
            <a:r>
              <a:rPr lang="en-GB" sz="3200" b="1" dirty="0">
                <a:solidFill>
                  <a:srgbClr val="000000"/>
                </a:solidFill>
                <a:latin typeface="Segoe UI Light" panose="020B0502040204020203" pitchFamily="34" charset="0"/>
                <a:cs typeface="Segoe UI Light" panose="020B0502040204020203" pitchFamily="34" charset="0"/>
              </a:rPr>
              <a:t>&lt;image name&gt; -f</a:t>
            </a:r>
            <a:endParaRPr kumimoji="0" lang="en-GB" sz="32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238461159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1_Adatis">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txDef>
      <a:spPr>
        <a:noFill/>
      </a:spPr>
      <a:bodyPr wrap="square" rtlCol="0">
        <a:spAutoFit/>
      </a:bodyPr>
      <a:lstStyle>
        <a:defPPr>
          <a:defRPr sz="1200" dirty="0">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Adatis Slide Template.potx" id="{AAD682A2-7E95-4C5A-B92E-67D8383ECA79}" vid="{32ECD3AA-88AD-4654-836A-C6C3BB33A47B}"/>
    </a:ext>
  </a:extLst>
</a:theme>
</file>

<file path=ppt/theme/theme2.xml><?xml version="1.0" encoding="utf-8"?>
<a:theme xmlns:a="http://schemas.openxmlformats.org/drawingml/2006/main" name="Blank Accent Color">
  <a:themeElements>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dirty="0" smtClean="0">
            <a:solidFill>
              <a:srgbClr val="0072C6"/>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Adatis Slide Template.potx" id="{AAD682A2-7E95-4C5A-B92E-67D8383ECA79}" vid="{90475019-12C8-4EBB-B516-D8451C29C7A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10.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11.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12.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13.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14.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15.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2.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3.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4.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5.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6.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7.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8.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9.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docProps/app.xml><?xml version="1.0" encoding="utf-8"?>
<Properties xmlns="http://schemas.openxmlformats.org/officeDocument/2006/extended-properties" xmlns:vt="http://schemas.openxmlformats.org/officeDocument/2006/docPropsVTypes">
  <Template/>
  <TotalTime>26604</TotalTime>
  <Words>449</Words>
  <Application>Microsoft Office PowerPoint</Application>
  <PresentationFormat>Widescreen</PresentationFormat>
  <Paragraphs>94</Paragraphs>
  <Slides>16</Slides>
  <Notes>16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Calibri</vt:lpstr>
      <vt:lpstr>Segoe UI</vt:lpstr>
      <vt:lpstr>Segoe UI Light</vt:lpstr>
      <vt:lpstr>Trebuchet MS</vt:lpstr>
      <vt:lpstr>Wingdings 3</vt:lpstr>
      <vt:lpstr>1_Adatis</vt:lpstr>
      <vt:lpstr>Blank Accent Color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Certifications  Why should I bother?    Terry McCann  @SQLShark     www.hyperbi.co.uk</dc:title>
  <dc:creator>Terry McCann</dc:creator>
  <cp:lastModifiedBy>Terry Mccann</cp:lastModifiedBy>
  <cp:revision>526</cp:revision>
  <cp:lastPrinted>2018-10-16T13:22:06Z</cp:lastPrinted>
  <dcterms:created xsi:type="dcterms:W3CDTF">2014-09-15T19:16:44Z</dcterms:created>
  <dcterms:modified xsi:type="dcterms:W3CDTF">2018-10-17T07:06:06Z</dcterms:modified>
</cp:coreProperties>
</file>