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4" r:id="rId2"/>
  </p:sldMasterIdLst>
  <p:notesMasterIdLst>
    <p:notesMasterId r:id="rId8"/>
  </p:notesMasterIdLst>
  <p:handoutMasterIdLst>
    <p:handoutMasterId r:id="rId9"/>
  </p:handoutMasterIdLst>
  <p:sldIdLst>
    <p:sldId id="426" r:id="rId3"/>
    <p:sldId id="625" r:id="rId4"/>
    <p:sldId id="576" r:id="rId5"/>
    <p:sldId id="574" r:id="rId6"/>
    <p:sldId id="624" r:id="rId7"/>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8618" autoAdjust="0"/>
  </p:normalViewPr>
  <p:slideViewPr>
    <p:cSldViewPr snapToGrid="0">
      <p:cViewPr varScale="1">
        <p:scale>
          <a:sx n="114" d="100"/>
          <a:sy n="114" d="100"/>
        </p:scale>
        <p:origin x="30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17/10/2018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17/10/2018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10/17/2018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45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How to Use the WHERE Clause</a:t>
            </a:r>
          </a:p>
          <a:p>
            <a:r>
              <a:rPr lang="en-GB" sz="1200" kern="1200" dirty="0">
                <a:solidFill>
                  <a:schemeClr val="tx1"/>
                </a:solidFill>
                <a:effectLst/>
                <a:latin typeface="+mn-lt"/>
                <a:ea typeface="+mn-ea"/>
                <a:cs typeface="+mn-cs"/>
              </a:rPr>
              <a:t>• Overview of Operators</a:t>
            </a:r>
          </a:p>
          <a:p>
            <a:r>
              <a:rPr lang="en-GB" sz="1200" kern="1200" dirty="0">
                <a:solidFill>
                  <a:schemeClr val="tx1"/>
                </a:solidFill>
                <a:effectLst/>
                <a:latin typeface="+mn-lt"/>
                <a:ea typeface="+mn-ea"/>
                <a:cs typeface="+mn-cs"/>
              </a:rPr>
              <a:t>• Filter Data by Using Comparison Operators</a:t>
            </a:r>
          </a:p>
          <a:p>
            <a:r>
              <a:rPr lang="en-GB" sz="1200" kern="1200" dirty="0">
                <a:solidFill>
                  <a:schemeClr val="tx1"/>
                </a:solidFill>
                <a:effectLst/>
                <a:latin typeface="+mn-lt"/>
                <a:ea typeface="+mn-ea"/>
                <a:cs typeface="+mn-cs"/>
              </a:rPr>
              <a:t>• Filter Data by Using String Comparisons</a:t>
            </a:r>
          </a:p>
          <a:p>
            <a:r>
              <a:rPr lang="en-GB" sz="1200" kern="1200" dirty="0">
                <a:solidFill>
                  <a:schemeClr val="tx1"/>
                </a:solidFill>
                <a:effectLst/>
                <a:latin typeface="+mn-lt"/>
                <a:ea typeface="+mn-ea"/>
                <a:cs typeface="+mn-cs"/>
              </a:rPr>
              <a:t>• Filter Data by Using Logical Operators</a:t>
            </a:r>
          </a:p>
          <a:p>
            <a:r>
              <a:rPr lang="en-GB" sz="1200" kern="1200" dirty="0">
                <a:solidFill>
                  <a:schemeClr val="tx1"/>
                </a:solidFill>
                <a:effectLst/>
                <a:latin typeface="+mn-lt"/>
                <a:ea typeface="+mn-ea"/>
                <a:cs typeface="+mn-cs"/>
              </a:rPr>
              <a:t>• Filter Data Using a Range of Values</a:t>
            </a:r>
          </a:p>
          <a:p>
            <a:r>
              <a:rPr lang="en-GB" sz="1200" kern="1200" dirty="0">
                <a:solidFill>
                  <a:schemeClr val="tx1"/>
                </a:solidFill>
                <a:effectLst/>
                <a:latin typeface="+mn-lt"/>
                <a:ea typeface="+mn-ea"/>
                <a:cs typeface="+mn-cs"/>
              </a:rPr>
              <a:t>• Filter Data Using a List of Values</a:t>
            </a:r>
          </a:p>
          <a:p>
            <a:r>
              <a:rPr lang="en-GB" sz="1200" kern="1200" dirty="0">
                <a:solidFill>
                  <a:schemeClr val="tx1"/>
                </a:solidFill>
                <a:effectLst/>
                <a:latin typeface="+mn-lt"/>
                <a:ea typeface="+mn-ea"/>
                <a:cs typeface="+mn-cs"/>
              </a:rPr>
              <a:t>• Working with NULL Values</a:t>
            </a:r>
          </a:p>
          <a:p>
            <a:r>
              <a:rPr lang="en-GB" sz="1200" kern="1200" dirty="0">
                <a:solidFill>
                  <a:schemeClr val="tx1"/>
                </a:solidFill>
                <a:effectLst/>
                <a:latin typeface="+mn-lt"/>
                <a:ea typeface="+mn-ea"/>
                <a:cs typeface="+mn-cs"/>
              </a:rPr>
              <a:t>• Introducing Native SQL Server Functions</a:t>
            </a:r>
          </a:p>
          <a:p>
            <a:r>
              <a:rPr lang="en-GB" sz="1200" kern="1200" dirty="0">
                <a:solidFill>
                  <a:schemeClr val="tx1"/>
                </a:solidFill>
                <a:effectLst/>
                <a:latin typeface="+mn-lt"/>
                <a:ea typeface="+mn-ea"/>
                <a:cs typeface="+mn-cs"/>
              </a:rPr>
              <a:t>• Functions Relating to NULL Values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46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17/10/2018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lvl="0">
              <a:spcBef>
                <a:spcPts val="1200"/>
              </a:spcBef>
              <a:spcAft>
                <a:spcPts val="1200"/>
              </a:spcAft>
              <a:defRPr/>
            </a:pPr>
            <a:r>
              <a:rPr lang="en-GB" sz="4400" dirty="0">
                <a:solidFill>
                  <a:srgbClr val="002C5C"/>
                </a:solidFill>
                <a:latin typeface="Segoe UI Light"/>
              </a:rPr>
              <a:t>An Introduction to Kubernetes</a:t>
            </a: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Image result for kubernetes borg omega">
            <a:extLst>
              <a:ext uri="{FF2B5EF4-FFF2-40B4-BE49-F238E27FC236}">
                <a16:creationId xmlns:a16="http://schemas.microsoft.com/office/drawing/2014/main" id="{0BD02506-9907-4344-B3A2-1A31475F2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862" y="1055964"/>
            <a:ext cx="10107305" cy="444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6864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1DECA-BCC3-4061-A2F8-AB583A273644}"/>
              </a:ext>
            </a:extLst>
          </p:cNvPr>
          <p:cNvPicPr>
            <a:picLocks noChangeAspect="1"/>
          </p:cNvPicPr>
          <p:nvPr/>
        </p:nvPicPr>
        <p:blipFill>
          <a:blip r:embed="rId4"/>
          <a:stretch>
            <a:fillRect/>
          </a:stretch>
        </p:blipFill>
        <p:spPr>
          <a:xfrm>
            <a:off x="-24680" y="0"/>
            <a:ext cx="12216680" cy="6957392"/>
          </a:xfrm>
          <a:prstGeom prst="rect">
            <a:avLst/>
          </a:prstGeom>
        </p:spPr>
      </p:pic>
      <p:sp>
        <p:nvSpPr>
          <p:cNvPr id="4" name="TextBox 3"/>
          <p:cNvSpPr txBox="1"/>
          <p:nvPr/>
        </p:nvSpPr>
        <p:spPr>
          <a:xfrm>
            <a:off x="0" y="6487398"/>
            <a:ext cx="1925399"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lumMod val="85000"/>
                  </a:srgbClr>
                </a:solidFill>
                <a:effectLst>
                  <a:innerShdw blurRad="63500" dist="50800" dir="13500000">
                    <a:prstClr val="black">
                      <a:alpha val="50000"/>
                    </a:prstClr>
                  </a:innerShdw>
                </a:effectLst>
                <a:uLnTx/>
                <a:uFillTx/>
                <a:latin typeface="Segoe UI"/>
                <a:ea typeface="+mn-ea"/>
                <a:cs typeface="+mn-cs"/>
              </a:rPr>
              <a:t>Terry McCann 2018</a:t>
            </a:r>
          </a:p>
        </p:txBody>
      </p:sp>
      <p:pic>
        <p:nvPicPr>
          <p:cNvPr id="5" name="Picture 4">
            <a:extLst>
              <a:ext uri="{FF2B5EF4-FFF2-40B4-BE49-F238E27FC236}">
                <a16:creationId xmlns:a16="http://schemas.microsoft.com/office/drawing/2014/main" id="{5826BFB9-4FB9-42AF-83D9-46390C245C7D}"/>
              </a:ext>
            </a:extLst>
          </p:cNvPr>
          <p:cNvPicPr>
            <a:picLocks noChangeAspect="1"/>
          </p:cNvPicPr>
          <p:nvPr/>
        </p:nvPicPr>
        <p:blipFill>
          <a:blip r:embed="rId5"/>
          <a:stretch>
            <a:fillRect/>
          </a:stretch>
        </p:blipFill>
        <p:spPr>
          <a:xfrm>
            <a:off x="-12340" y="1644436"/>
            <a:ext cx="12192000" cy="4458362"/>
          </a:xfrm>
          <a:prstGeom prst="rect">
            <a:avLst/>
          </a:prstGeom>
        </p:spPr>
      </p:pic>
    </p:spTree>
    <p:extLst>
      <p:ext uri="{BB962C8B-B14F-4D97-AF65-F5344CB8AC3E}">
        <p14:creationId xmlns:p14="http://schemas.microsoft.com/office/powerpoint/2010/main" val="34738312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BC8696-C28F-4B33-AEBF-F4F8AF71B31E}"/>
              </a:ext>
            </a:extLst>
          </p:cNvPr>
          <p:cNvPicPr>
            <a:picLocks noChangeAspect="1"/>
          </p:cNvPicPr>
          <p:nvPr/>
        </p:nvPicPr>
        <p:blipFill>
          <a:blip r:embed="rId2"/>
          <a:stretch>
            <a:fillRect/>
          </a:stretch>
        </p:blipFill>
        <p:spPr>
          <a:xfrm>
            <a:off x="-23589" y="-6771"/>
            <a:ext cx="12274699" cy="6910376"/>
          </a:xfrm>
          <a:prstGeom prst="rect">
            <a:avLst/>
          </a:prstGeom>
        </p:spPr>
      </p:pic>
      <p:pic>
        <p:nvPicPr>
          <p:cNvPr id="2054" name="Picture 6" descr="Image result for shout">
            <a:extLst>
              <a:ext uri="{FF2B5EF4-FFF2-40B4-BE49-F238E27FC236}">
                <a16:creationId xmlns:a16="http://schemas.microsoft.com/office/drawing/2014/main" id="{3F76DB88-627D-497F-BD82-9C46FEC20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910" y="1817255"/>
            <a:ext cx="76200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39C5F8-426A-420F-9858-73F516E4E10A}"/>
              </a:ext>
            </a:extLst>
          </p:cNvPr>
          <p:cNvSpPr txBox="1"/>
          <p:nvPr/>
        </p:nvSpPr>
        <p:spPr>
          <a:xfrm>
            <a:off x="1487488" y="3861048"/>
            <a:ext cx="4392487" cy="1098342"/>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Shout them out!!</a:t>
            </a:r>
          </a:p>
        </p:txBody>
      </p:sp>
      <p:sp>
        <p:nvSpPr>
          <p:cNvPr id="2" name="Rectangle 1">
            <a:extLst>
              <a:ext uri="{FF2B5EF4-FFF2-40B4-BE49-F238E27FC236}">
                <a16:creationId xmlns:a16="http://schemas.microsoft.com/office/drawing/2014/main" id="{E88968ED-D709-4310-A599-89B093836B3D}"/>
              </a:ext>
            </a:extLst>
          </p:cNvPr>
          <p:cNvSpPr/>
          <p:nvPr/>
        </p:nvSpPr>
        <p:spPr>
          <a:xfrm>
            <a:off x="407368" y="404664"/>
            <a:ext cx="3047629" cy="769441"/>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Questions?</a:t>
            </a:r>
          </a:p>
        </p:txBody>
      </p:sp>
    </p:spTree>
    <p:extLst>
      <p:ext uri="{BB962C8B-B14F-4D97-AF65-F5344CB8AC3E}">
        <p14:creationId xmlns:p14="http://schemas.microsoft.com/office/powerpoint/2010/main" val="16263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Who is a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Software developer</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2.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26430</TotalTime>
  <Words>152</Words>
  <Application>Microsoft Office PowerPoint</Application>
  <PresentationFormat>Widescreen</PresentationFormat>
  <Paragraphs>22</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Segoe UI</vt:lpstr>
      <vt:lpstr>Segoe UI Light</vt:lpstr>
      <vt:lpstr>Trebuchet MS</vt:lpstr>
      <vt:lpstr>Wingdings 3</vt:lpstr>
      <vt:lpstr>1_Adatis</vt:lpstr>
      <vt:lpstr>Blank Accent Color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511</cp:revision>
  <dcterms:created xsi:type="dcterms:W3CDTF">2014-09-15T19:16:44Z</dcterms:created>
  <dcterms:modified xsi:type="dcterms:W3CDTF">2018-10-17T07:10:41Z</dcterms:modified>
</cp:coreProperties>
</file>