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74" r:id="rId3"/>
  </p:sldMasterIdLst>
  <p:notesMasterIdLst>
    <p:notesMasterId r:id="rId20"/>
  </p:notesMasterIdLst>
  <p:handoutMasterIdLst>
    <p:handoutMasterId r:id="rId21"/>
  </p:handoutMasterIdLst>
  <p:sldIdLst>
    <p:sldId id="426" r:id="rId4"/>
    <p:sldId id="468" r:id="rId5"/>
    <p:sldId id="470" r:id="rId6"/>
    <p:sldId id="500" r:id="rId7"/>
    <p:sldId id="625" r:id="rId8"/>
    <p:sldId id="632" r:id="rId9"/>
    <p:sldId id="633" r:id="rId10"/>
    <p:sldId id="627" r:id="rId11"/>
    <p:sldId id="629" r:id="rId12"/>
    <p:sldId id="630" r:id="rId13"/>
    <p:sldId id="631" r:id="rId14"/>
    <p:sldId id="626" r:id="rId15"/>
    <p:sldId id="488" r:id="rId16"/>
    <p:sldId id="628" r:id="rId17"/>
    <p:sldId id="489" r:id="rId18"/>
    <p:sldId id="636" r:id="rId19"/>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8618" autoAdjust="0"/>
  </p:normalViewPr>
  <p:slideViewPr>
    <p:cSldViewPr snapToGrid="0">
      <p:cViewPr varScale="1">
        <p:scale>
          <a:sx n="119" d="100"/>
          <a:sy n="119" d="100"/>
        </p:scale>
        <p:origin x="8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17/10/2018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17/10/2018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10</a:t>
            </a:fld>
            <a:endParaRPr lang="en-GB" dirty="0">
              <a:solidFill>
                <a:prstClr val="black"/>
              </a:solidFill>
            </a:endParaRPr>
          </a:p>
        </p:txBody>
      </p:sp>
    </p:spTree>
    <p:extLst>
      <p:ext uri="{BB962C8B-B14F-4D97-AF65-F5344CB8AC3E}">
        <p14:creationId xmlns:p14="http://schemas.microsoft.com/office/powerpoint/2010/main" val="56744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1694072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853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14</a:t>
            </a:fld>
            <a:endParaRPr lang="en-GB" dirty="0">
              <a:solidFill>
                <a:prstClr val="black"/>
              </a:solidFill>
            </a:endParaRPr>
          </a:p>
        </p:txBody>
      </p:sp>
    </p:spTree>
    <p:extLst>
      <p:ext uri="{BB962C8B-B14F-4D97-AF65-F5344CB8AC3E}">
        <p14:creationId xmlns:p14="http://schemas.microsoft.com/office/powerpoint/2010/main" val="137732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87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9145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835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92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156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398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812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1268271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209106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88540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92633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025998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582430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102029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27327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15569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46862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27622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81412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1222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97CF4-16F1-4F22-B78C-E10587E26689}" type="datetimeFigureOut">
              <a:rPr lang="en-GB" smtClean="0"/>
              <a:t>17/10/2018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3ADED-1E69-417A-9B48-888EEA2A20F8}" type="slidenum">
              <a:rPr lang="en-GB" smtClean="0"/>
              <a:t>‹#›</a:t>
            </a:fld>
            <a:endParaRPr lang="en-GB" dirty="0"/>
          </a:p>
        </p:txBody>
      </p:sp>
    </p:spTree>
    <p:extLst>
      <p:ext uri="{BB962C8B-B14F-4D97-AF65-F5344CB8AC3E}">
        <p14:creationId xmlns:p14="http://schemas.microsoft.com/office/powerpoint/2010/main" val="60771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themeOverride" Target="../theme/themeOverride8.xml"/><Relationship Id="rId6" Type="http://schemas.openxmlformats.org/officeDocument/2006/relationships/image" Target="../media/image19.jpg"/><Relationship Id="rId5" Type="http://schemas.openxmlformats.org/officeDocument/2006/relationships/image" Target="../media/image18.emf"/><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themeOverride" Target="../theme/themeOverride9.xml"/><Relationship Id="rId5" Type="http://schemas.openxmlformats.org/officeDocument/2006/relationships/image" Target="../media/image18.emf"/><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hemeOverride" Target="../theme/themeOverride10.xml"/><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4.xml"/><Relationship Id="rId7" Type="http://schemas.openxmlformats.org/officeDocument/2006/relationships/image" Target="../media/image23.png"/><Relationship Id="rId2" Type="http://schemas.openxmlformats.org/officeDocument/2006/relationships/slideLayout" Target="../slideLayouts/slideLayout27.xml"/><Relationship Id="rId1" Type="http://schemas.openxmlformats.org/officeDocument/2006/relationships/themeOverride" Target="../theme/themeOverride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hyperlink" Target="https://modelmanagement.visualstudio.com/DundeeDataScience/"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7.xml"/><Relationship Id="rId1" Type="http://schemas.openxmlformats.org/officeDocument/2006/relationships/themeOverride" Target="../theme/themeOverride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7.xml"/><Relationship Id="rId1" Type="http://schemas.openxmlformats.org/officeDocument/2006/relationships/themeOverride" Target="../theme/themeOverride1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hemeOverride" Target="../theme/themeOverride3.xm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7.xml"/><Relationship Id="rId1" Type="http://schemas.openxmlformats.org/officeDocument/2006/relationships/themeOverride" Target="../theme/themeOverride6.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themeOverride" Target="../theme/themeOverride7.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marL="0" marR="0" lvl="0" indent="0" algn="l" defTabSz="932578" rtl="0" eaLnBrk="1" fontAlgn="auto" latinLnBrk="0" hangingPunct="1">
              <a:lnSpc>
                <a:spcPct val="90000"/>
              </a:lnSpc>
              <a:spcBef>
                <a:spcPts val="1200"/>
              </a:spcBef>
              <a:spcAft>
                <a:spcPts val="1200"/>
              </a:spcAft>
              <a:buClrTx/>
              <a:buSzTx/>
              <a:buFontTx/>
              <a:buNone/>
              <a:tabLst/>
              <a:defRPr/>
            </a:pPr>
            <a:r>
              <a:rPr kumimoji="0" lang="en-GB" sz="54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DevOps for Data Science (</a:t>
            </a:r>
            <a:r>
              <a:rPr kumimoji="0" lang="en-GB" sz="5400" b="0" i="0" u="none" strike="noStrike" kern="1200" cap="none" spc="-100" normalizeH="0" baseline="0" noProof="0" dirty="0" err="1">
                <a:ln w="3175">
                  <a:noFill/>
                </a:ln>
                <a:solidFill>
                  <a:srgbClr val="002C5C"/>
                </a:solidFill>
                <a:effectLst/>
                <a:uLnTx/>
                <a:uFillTx/>
                <a:latin typeface="Segoe UI Light"/>
                <a:ea typeface="+mn-ea"/>
                <a:cs typeface="Segoe UI" pitchFamily="34" charset="0"/>
              </a:rPr>
              <a:t>DataOps</a:t>
            </a:r>
            <a:r>
              <a:rPr kumimoji="0" lang="en-GB" sz="54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a:t>
            </a:r>
          </a:p>
          <a:p>
            <a:pPr marL="0" marR="0" lvl="0" indent="0" algn="l" defTabSz="932578" rtl="0" eaLnBrk="1" fontAlgn="auto" latinLnBrk="0" hangingPunct="1">
              <a:lnSpc>
                <a:spcPct val="90000"/>
              </a:lnSpc>
              <a:spcBef>
                <a:spcPts val="1200"/>
              </a:spcBef>
              <a:spcAft>
                <a:spcPts val="1200"/>
              </a:spcAft>
              <a:buClrTx/>
              <a:buSzTx/>
              <a:buFontTx/>
              <a:buNone/>
              <a:tabLst/>
              <a:defRPr/>
            </a:pPr>
            <a:r>
              <a:rPr kumimoji="0" lang="en-GB" sz="36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With Azure DevOps, Docker and Kubernetes</a:t>
            </a:r>
            <a:endParaRPr kumimoji="0" lang="en-GB" sz="2000" b="0" i="0" u="none" strike="noStrike" kern="1200" cap="none" spc="-100" normalizeH="0" baseline="0" noProof="0" dirty="0">
              <a:ln w="3175">
                <a:noFill/>
              </a:ln>
              <a:solidFill>
                <a:srgbClr val="006FBA"/>
              </a:solidFill>
              <a:effectLst/>
              <a:uLnTx/>
              <a:uFillTx/>
              <a:latin typeface="Segoe UI Light"/>
              <a:ea typeface="+mn-ea"/>
              <a:cs typeface="Segoe UI" pitchFamily="34" charset="0"/>
            </a:endParaRP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DBFE2-DABD-4ED2-B7B1-007FDAA66F31}"/>
              </a:ext>
            </a:extLst>
          </p:cNvPr>
          <p:cNvPicPr>
            <a:picLocks noChangeAspect="1"/>
          </p:cNvPicPr>
          <p:nvPr/>
        </p:nvPicPr>
        <p:blipFill rotWithShape="1">
          <a:blip r:embed="rId4"/>
          <a:srcRect b="42826"/>
          <a:stretch/>
        </p:blipFill>
        <p:spPr>
          <a:xfrm>
            <a:off x="353343" y="1439632"/>
            <a:ext cx="2951920" cy="5418368"/>
          </a:xfrm>
          <a:prstGeom prst="rect">
            <a:avLst/>
          </a:prstGeom>
        </p:spPr>
      </p:pic>
      <p:pic>
        <p:nvPicPr>
          <p:cNvPr id="2" name="Picture 1">
            <a:extLst>
              <a:ext uri="{FF2B5EF4-FFF2-40B4-BE49-F238E27FC236}">
                <a16:creationId xmlns:a16="http://schemas.microsoft.com/office/drawing/2014/main" id="{1A0A73E8-F3E8-42AC-9997-A2FE0BC167B5}"/>
              </a:ext>
            </a:extLst>
          </p:cNvPr>
          <p:cNvPicPr>
            <a:picLocks noChangeAspect="1"/>
          </p:cNvPicPr>
          <p:nvPr/>
        </p:nvPicPr>
        <p:blipFill rotWithShape="1">
          <a:blip r:embed="rId5"/>
          <a:srcRect b="50000"/>
          <a:stretch/>
        </p:blipFill>
        <p:spPr>
          <a:xfrm>
            <a:off x="8898145" y="1634604"/>
            <a:ext cx="3293855" cy="5223396"/>
          </a:xfrm>
          <a:prstGeom prst="rect">
            <a:avLst/>
          </a:prstGeom>
        </p:spPr>
      </p:pic>
      <p:sp>
        <p:nvSpPr>
          <p:cNvPr id="4" name="TextBox 3">
            <a:extLst>
              <a:ext uri="{FF2B5EF4-FFF2-40B4-BE49-F238E27FC236}">
                <a16:creationId xmlns:a16="http://schemas.microsoft.com/office/drawing/2014/main" id="{4B2835A0-A445-4046-B434-D245A9B46410}"/>
              </a:ext>
            </a:extLst>
          </p:cNvPr>
          <p:cNvSpPr txBox="1"/>
          <p:nvPr/>
        </p:nvSpPr>
        <p:spPr>
          <a:xfrm>
            <a:off x="143234" y="191347"/>
            <a:ext cx="3581478"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Developer</a:t>
            </a:r>
          </a:p>
        </p:txBody>
      </p:sp>
      <p:sp>
        <p:nvSpPr>
          <p:cNvPr id="5" name="TextBox 4">
            <a:extLst>
              <a:ext uri="{FF2B5EF4-FFF2-40B4-BE49-F238E27FC236}">
                <a16:creationId xmlns:a16="http://schemas.microsoft.com/office/drawing/2014/main" id="{9D69D522-0F11-4446-9F42-D8623AE8E656}"/>
              </a:ext>
            </a:extLst>
          </p:cNvPr>
          <p:cNvSpPr txBox="1"/>
          <p:nvPr/>
        </p:nvSpPr>
        <p:spPr>
          <a:xfrm>
            <a:off x="8163109" y="216514"/>
            <a:ext cx="3581478"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Operations</a:t>
            </a:r>
          </a:p>
        </p:txBody>
      </p:sp>
      <p:pic>
        <p:nvPicPr>
          <p:cNvPr id="9" name="Picture 8">
            <a:extLst>
              <a:ext uri="{FF2B5EF4-FFF2-40B4-BE49-F238E27FC236}">
                <a16:creationId xmlns:a16="http://schemas.microsoft.com/office/drawing/2014/main" id="{51CE994D-D1CD-4E97-950B-136890756C8A}"/>
              </a:ext>
            </a:extLst>
          </p:cNvPr>
          <p:cNvPicPr>
            <a:picLocks noChangeAspect="1"/>
          </p:cNvPicPr>
          <p:nvPr/>
        </p:nvPicPr>
        <p:blipFill rotWithShape="1">
          <a:blip r:embed="rId6">
            <a:extLst>
              <a:ext uri="{28A0092B-C50C-407E-A947-70E740481C1C}">
                <a14:useLocalDpi xmlns:a14="http://schemas.microsoft.com/office/drawing/2010/main" val="0"/>
              </a:ext>
            </a:extLst>
          </a:blip>
          <a:srcRect l="49040" r="30041"/>
          <a:stretch/>
        </p:blipFill>
        <p:spPr>
          <a:xfrm>
            <a:off x="5065776" y="1355344"/>
            <a:ext cx="1726908" cy="6451600"/>
          </a:xfrm>
          <a:prstGeom prst="rect">
            <a:avLst/>
          </a:prstGeom>
        </p:spPr>
      </p:pic>
      <p:sp>
        <p:nvSpPr>
          <p:cNvPr id="10" name="Rectangle 9">
            <a:extLst>
              <a:ext uri="{FF2B5EF4-FFF2-40B4-BE49-F238E27FC236}">
                <a16:creationId xmlns:a16="http://schemas.microsoft.com/office/drawing/2014/main" id="{9D91C911-F816-47E0-961D-1293C455467B}"/>
              </a:ext>
            </a:extLst>
          </p:cNvPr>
          <p:cNvSpPr/>
          <p:nvPr/>
        </p:nvSpPr>
        <p:spPr>
          <a:xfrm rot="19924829">
            <a:off x="2865736" y="2729633"/>
            <a:ext cx="1908048" cy="716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600" dirty="0">
                <a:solidFill>
                  <a:schemeClr val="bg1"/>
                </a:solidFill>
              </a:rPr>
              <a:t>CODE</a:t>
            </a:r>
          </a:p>
        </p:txBody>
      </p:sp>
    </p:spTree>
    <p:extLst>
      <p:ext uri="{BB962C8B-B14F-4D97-AF65-F5344CB8AC3E}">
        <p14:creationId xmlns:p14="http://schemas.microsoft.com/office/powerpoint/2010/main" val="26482140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1" nodeType="clickEffect">
                                  <p:stCondLst>
                                    <p:cond delay="0"/>
                                  </p:stCondLst>
                                  <p:childTnLst>
                                    <p:animMotion origin="layout" path="M -1.25E-6 -1.48148E-6 L 0.09154 -0.27893 C 0.11055 -0.34167 0.13919 -0.37546 0.16927 -0.37546 C 0.20339 -0.37546 0.23073 -0.34167 0.24974 -0.27893 L 0.34141 -1.48148E-6 " pathEditMode="relative" rAng="0" ptsTypes="AAAAA">
                                      <p:cBhvr>
                                        <p:cTn id="16" dur="2000" fill="hold"/>
                                        <p:tgtEl>
                                          <p:spTgt spid="10"/>
                                        </p:tgtEl>
                                        <p:attrNameLst>
                                          <p:attrName>ppt_x</p:attrName>
                                          <p:attrName>ppt_y</p:attrName>
                                        </p:attrNameLst>
                                      </p:cBhvr>
                                      <p:rCtr x="17070" y="-187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DBFE2-DABD-4ED2-B7B1-007FDAA66F31}"/>
              </a:ext>
            </a:extLst>
          </p:cNvPr>
          <p:cNvPicPr>
            <a:picLocks noChangeAspect="1"/>
          </p:cNvPicPr>
          <p:nvPr/>
        </p:nvPicPr>
        <p:blipFill rotWithShape="1">
          <a:blip r:embed="rId4"/>
          <a:srcRect b="42826"/>
          <a:stretch/>
        </p:blipFill>
        <p:spPr>
          <a:xfrm>
            <a:off x="3348212" y="1439632"/>
            <a:ext cx="2951920" cy="5418368"/>
          </a:xfrm>
          <a:prstGeom prst="rect">
            <a:avLst/>
          </a:prstGeom>
        </p:spPr>
      </p:pic>
      <p:pic>
        <p:nvPicPr>
          <p:cNvPr id="2" name="Picture 1">
            <a:extLst>
              <a:ext uri="{FF2B5EF4-FFF2-40B4-BE49-F238E27FC236}">
                <a16:creationId xmlns:a16="http://schemas.microsoft.com/office/drawing/2014/main" id="{1A0A73E8-F3E8-42AC-9997-A2FE0BC167B5}"/>
              </a:ext>
            </a:extLst>
          </p:cNvPr>
          <p:cNvPicPr>
            <a:picLocks noChangeAspect="1"/>
          </p:cNvPicPr>
          <p:nvPr/>
        </p:nvPicPr>
        <p:blipFill rotWithShape="1">
          <a:blip r:embed="rId5"/>
          <a:srcRect b="50000"/>
          <a:stretch/>
        </p:blipFill>
        <p:spPr>
          <a:xfrm>
            <a:off x="5802608" y="1634604"/>
            <a:ext cx="3293855" cy="5223396"/>
          </a:xfrm>
          <a:prstGeom prst="rect">
            <a:avLst/>
          </a:prstGeom>
        </p:spPr>
      </p:pic>
      <p:sp>
        <p:nvSpPr>
          <p:cNvPr id="4" name="TextBox 3">
            <a:extLst>
              <a:ext uri="{FF2B5EF4-FFF2-40B4-BE49-F238E27FC236}">
                <a16:creationId xmlns:a16="http://schemas.microsoft.com/office/drawing/2014/main" id="{4B2835A0-A445-4046-B434-D245A9B46410}"/>
              </a:ext>
            </a:extLst>
          </p:cNvPr>
          <p:cNvSpPr txBox="1"/>
          <p:nvPr/>
        </p:nvSpPr>
        <p:spPr>
          <a:xfrm>
            <a:off x="4564232" y="191347"/>
            <a:ext cx="1324839"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a:t>
            </a:r>
          </a:p>
        </p:txBody>
      </p:sp>
      <p:sp>
        <p:nvSpPr>
          <p:cNvPr id="5" name="TextBox 4">
            <a:extLst>
              <a:ext uri="{FF2B5EF4-FFF2-40B4-BE49-F238E27FC236}">
                <a16:creationId xmlns:a16="http://schemas.microsoft.com/office/drawing/2014/main" id="{9D69D522-0F11-4446-9F42-D8623AE8E656}"/>
              </a:ext>
            </a:extLst>
          </p:cNvPr>
          <p:cNvSpPr txBox="1"/>
          <p:nvPr/>
        </p:nvSpPr>
        <p:spPr>
          <a:xfrm>
            <a:off x="5620624" y="216514"/>
            <a:ext cx="1484851"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Ops</a:t>
            </a:r>
          </a:p>
        </p:txBody>
      </p:sp>
    </p:spTree>
    <p:extLst>
      <p:ext uri="{BB962C8B-B14F-4D97-AF65-F5344CB8AC3E}">
        <p14:creationId xmlns:p14="http://schemas.microsoft.com/office/powerpoint/2010/main" val="1851373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82D370-2B46-4E88-8116-434CB2153F71}"/>
              </a:ext>
            </a:extLst>
          </p:cNvPr>
          <p:cNvPicPr>
            <a:picLocks noChangeAspect="1"/>
          </p:cNvPicPr>
          <p:nvPr/>
        </p:nvPicPr>
        <p:blipFill rotWithShape="1">
          <a:blip r:embed="rId4"/>
          <a:srcRect b="42826"/>
          <a:stretch/>
        </p:blipFill>
        <p:spPr>
          <a:xfrm>
            <a:off x="8973440" y="4430938"/>
            <a:ext cx="2017564" cy="3703320"/>
          </a:xfrm>
          <a:prstGeom prst="rect">
            <a:avLst/>
          </a:prstGeom>
        </p:spPr>
      </p:pic>
      <p:pic>
        <p:nvPicPr>
          <p:cNvPr id="6" name="Picture 5">
            <a:extLst>
              <a:ext uri="{FF2B5EF4-FFF2-40B4-BE49-F238E27FC236}">
                <a16:creationId xmlns:a16="http://schemas.microsoft.com/office/drawing/2014/main" id="{E01B11F5-C373-4692-828B-921A491C57BA}"/>
              </a:ext>
            </a:extLst>
          </p:cNvPr>
          <p:cNvPicPr>
            <a:picLocks noChangeAspect="1"/>
          </p:cNvPicPr>
          <p:nvPr/>
        </p:nvPicPr>
        <p:blipFill rotWithShape="1">
          <a:blip r:embed="rId5"/>
          <a:srcRect b="50000"/>
          <a:stretch/>
        </p:blipFill>
        <p:spPr>
          <a:xfrm>
            <a:off x="10347347" y="4430938"/>
            <a:ext cx="2251268" cy="3570061"/>
          </a:xfrm>
          <a:prstGeom prst="rect">
            <a:avLst/>
          </a:prstGeom>
        </p:spPr>
      </p:pic>
      <p:sp>
        <p:nvSpPr>
          <p:cNvPr id="7" name="TextBox 6">
            <a:extLst>
              <a:ext uri="{FF2B5EF4-FFF2-40B4-BE49-F238E27FC236}">
                <a16:creationId xmlns:a16="http://schemas.microsoft.com/office/drawing/2014/main" id="{7150C1EC-03D6-44DF-8B7D-20C9C58514CC}"/>
              </a:ext>
            </a:extLst>
          </p:cNvPr>
          <p:cNvSpPr txBox="1"/>
          <p:nvPr/>
        </p:nvSpPr>
        <p:spPr>
          <a:xfrm>
            <a:off x="232659" y="152642"/>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1. Culture </a:t>
            </a:r>
          </a:p>
        </p:txBody>
      </p:sp>
      <p:sp>
        <p:nvSpPr>
          <p:cNvPr id="8" name="TextBox 7">
            <a:extLst>
              <a:ext uri="{FF2B5EF4-FFF2-40B4-BE49-F238E27FC236}">
                <a16:creationId xmlns:a16="http://schemas.microsoft.com/office/drawing/2014/main" id="{39196EBD-32FF-4DD6-B3C1-D93D5A3C9E2C}"/>
              </a:ext>
            </a:extLst>
          </p:cNvPr>
          <p:cNvSpPr txBox="1"/>
          <p:nvPr/>
        </p:nvSpPr>
        <p:spPr>
          <a:xfrm>
            <a:off x="232659" y="882891"/>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2. Source Control</a:t>
            </a:r>
          </a:p>
        </p:txBody>
      </p:sp>
      <p:sp>
        <p:nvSpPr>
          <p:cNvPr id="9" name="TextBox 8">
            <a:extLst>
              <a:ext uri="{FF2B5EF4-FFF2-40B4-BE49-F238E27FC236}">
                <a16:creationId xmlns:a16="http://schemas.microsoft.com/office/drawing/2014/main" id="{2E3D7AA9-3235-4320-9CBB-48717935818C}"/>
              </a:ext>
            </a:extLst>
          </p:cNvPr>
          <p:cNvSpPr txBox="1"/>
          <p:nvPr/>
        </p:nvSpPr>
        <p:spPr>
          <a:xfrm>
            <a:off x="232659" y="1613140"/>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3. Continuous integration/testing</a:t>
            </a:r>
          </a:p>
        </p:txBody>
      </p:sp>
      <p:sp>
        <p:nvSpPr>
          <p:cNvPr id="10" name="TextBox 9">
            <a:extLst>
              <a:ext uri="{FF2B5EF4-FFF2-40B4-BE49-F238E27FC236}">
                <a16:creationId xmlns:a16="http://schemas.microsoft.com/office/drawing/2014/main" id="{253C3527-1BB0-4C8F-9B28-00B1FAF4CBC1}"/>
              </a:ext>
            </a:extLst>
          </p:cNvPr>
          <p:cNvSpPr txBox="1"/>
          <p:nvPr/>
        </p:nvSpPr>
        <p:spPr>
          <a:xfrm>
            <a:off x="232659" y="2343389"/>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4. Continuous deployment</a:t>
            </a:r>
          </a:p>
        </p:txBody>
      </p:sp>
      <p:sp>
        <p:nvSpPr>
          <p:cNvPr id="11" name="TextBox 10">
            <a:extLst>
              <a:ext uri="{FF2B5EF4-FFF2-40B4-BE49-F238E27FC236}">
                <a16:creationId xmlns:a16="http://schemas.microsoft.com/office/drawing/2014/main" id="{2957C41D-9B32-4385-B3B1-54CC736E5FAD}"/>
              </a:ext>
            </a:extLst>
          </p:cNvPr>
          <p:cNvSpPr txBox="1"/>
          <p:nvPr/>
        </p:nvSpPr>
        <p:spPr>
          <a:xfrm>
            <a:off x="232659" y="3073638"/>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5. Infrastructure as code</a:t>
            </a:r>
          </a:p>
        </p:txBody>
      </p:sp>
      <p:sp>
        <p:nvSpPr>
          <p:cNvPr id="12" name="TextBox 11">
            <a:extLst>
              <a:ext uri="{FF2B5EF4-FFF2-40B4-BE49-F238E27FC236}">
                <a16:creationId xmlns:a16="http://schemas.microsoft.com/office/drawing/2014/main" id="{C864896C-8D2C-44DA-8029-CBCAACA070AB}"/>
              </a:ext>
            </a:extLst>
          </p:cNvPr>
          <p:cNvSpPr txBox="1"/>
          <p:nvPr/>
        </p:nvSpPr>
        <p:spPr>
          <a:xfrm>
            <a:off x="232659" y="3803887"/>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6. Configuration as code</a:t>
            </a:r>
          </a:p>
        </p:txBody>
      </p:sp>
      <p:sp>
        <p:nvSpPr>
          <p:cNvPr id="13" name="TextBox 12">
            <a:extLst>
              <a:ext uri="{FF2B5EF4-FFF2-40B4-BE49-F238E27FC236}">
                <a16:creationId xmlns:a16="http://schemas.microsoft.com/office/drawing/2014/main" id="{785048F2-B23C-4C12-8992-464B9A599464}"/>
              </a:ext>
            </a:extLst>
          </p:cNvPr>
          <p:cNvSpPr txBox="1"/>
          <p:nvPr/>
        </p:nvSpPr>
        <p:spPr>
          <a:xfrm>
            <a:off x="232659" y="4534136"/>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7. Automation</a:t>
            </a:r>
          </a:p>
        </p:txBody>
      </p:sp>
      <p:sp>
        <p:nvSpPr>
          <p:cNvPr id="14" name="TextBox 13">
            <a:extLst>
              <a:ext uri="{FF2B5EF4-FFF2-40B4-BE49-F238E27FC236}">
                <a16:creationId xmlns:a16="http://schemas.microsoft.com/office/drawing/2014/main" id="{BF23DADA-DC71-4BED-84DD-3F1B5A8F82B6}"/>
              </a:ext>
            </a:extLst>
          </p:cNvPr>
          <p:cNvSpPr txBox="1"/>
          <p:nvPr/>
        </p:nvSpPr>
        <p:spPr>
          <a:xfrm>
            <a:off x="232659" y="5264387"/>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8. Operational Monitoring / Feedback</a:t>
            </a:r>
          </a:p>
        </p:txBody>
      </p:sp>
      <p:sp>
        <p:nvSpPr>
          <p:cNvPr id="15" name="TextBox 14">
            <a:extLst>
              <a:ext uri="{FF2B5EF4-FFF2-40B4-BE49-F238E27FC236}">
                <a16:creationId xmlns:a16="http://schemas.microsoft.com/office/drawing/2014/main" id="{4332B01D-1D65-4D67-AD20-CDD535877751}"/>
              </a:ext>
            </a:extLst>
          </p:cNvPr>
          <p:cNvSpPr txBox="1"/>
          <p:nvPr/>
        </p:nvSpPr>
        <p:spPr>
          <a:xfrm>
            <a:off x="9290955" y="3403833"/>
            <a:ext cx="1324839"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a:t>
            </a:r>
          </a:p>
        </p:txBody>
      </p:sp>
      <p:sp>
        <p:nvSpPr>
          <p:cNvPr id="16" name="TextBox 15">
            <a:extLst>
              <a:ext uri="{FF2B5EF4-FFF2-40B4-BE49-F238E27FC236}">
                <a16:creationId xmlns:a16="http://schemas.microsoft.com/office/drawing/2014/main" id="{BD2711C8-5FDF-4D33-833F-6CF027FBD82A}"/>
              </a:ext>
            </a:extLst>
          </p:cNvPr>
          <p:cNvSpPr txBox="1"/>
          <p:nvPr/>
        </p:nvSpPr>
        <p:spPr>
          <a:xfrm>
            <a:off x="10347347" y="3429000"/>
            <a:ext cx="1484851"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Ops</a:t>
            </a:r>
          </a:p>
        </p:txBody>
      </p:sp>
    </p:spTree>
    <p:extLst>
      <p:ext uri="{BB962C8B-B14F-4D97-AF65-F5344CB8AC3E}">
        <p14:creationId xmlns:p14="http://schemas.microsoft.com/office/powerpoint/2010/main" val="1068896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184345" y="1967605"/>
            <a:ext cx="7574692" cy="25853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5400" dirty="0">
                <a:latin typeface="Segoe UI Light" panose="020B0502040204020203" pitchFamily="34" charset="0"/>
                <a:cs typeface="Segoe UI Light" panose="020B0502040204020203" pitchFamily="34" charset="0"/>
              </a:rPr>
              <a:t>Lets a</a:t>
            </a:r>
            <a:r>
              <a:rPr kumimoji="0" lang="en-GB" sz="5400" b="0" i="0" u="none" strike="noStrike" kern="1200" cap="none" spc="0" normalizeH="0" baseline="0" noProof="0" dirty="0" err="1">
                <a:ln>
                  <a:noFill/>
                </a:ln>
                <a:effectLst/>
                <a:uLnTx/>
                <a:uFillTx/>
                <a:latin typeface="Segoe UI Light" panose="020B0502040204020203" pitchFamily="34" charset="0"/>
                <a:ea typeface="+mn-ea"/>
                <a:cs typeface="Segoe UI Light" panose="020B0502040204020203" pitchFamily="34" charset="0"/>
              </a:rPr>
              <a:t>utomate</a:t>
            </a: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 the d</a:t>
            </a:r>
            <a:r>
              <a:rPr lang="en-GB" sz="5400" dirty="0" err="1">
                <a:latin typeface="Segoe UI Light" panose="020B0502040204020203" pitchFamily="34" charset="0"/>
                <a:cs typeface="Segoe UI Light" panose="020B0502040204020203" pitchFamily="34" charset="0"/>
              </a:rPr>
              <a:t>eployment</a:t>
            </a:r>
            <a:r>
              <a:rPr lang="en-GB" sz="5400" dirty="0">
                <a:latin typeface="Segoe UI Light" panose="020B0502040204020203" pitchFamily="34" charset="0"/>
                <a:cs typeface="Segoe UI Light" panose="020B0502040204020203" pitchFamily="34" charset="0"/>
              </a:rPr>
              <a:t> of data science </a:t>
            </a: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with DevOps</a:t>
            </a:r>
          </a:p>
        </p:txBody>
      </p:sp>
    </p:spTree>
    <p:extLst>
      <p:ext uri="{BB962C8B-B14F-4D97-AF65-F5344CB8AC3E}">
        <p14:creationId xmlns:p14="http://schemas.microsoft.com/office/powerpoint/2010/main" val="157723703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4285735" y="2145530"/>
            <a:ext cx="3620530" cy="923330"/>
          </a:xfrm>
          <a:prstGeom prst="rect">
            <a:avLst/>
          </a:prstGeom>
          <a:noFill/>
        </p:spPr>
        <p:txBody>
          <a:bodyPr wrap="square" rtlCol="0">
            <a:spAutoFit/>
          </a:bodyPr>
          <a:lstStyle/>
          <a:p>
            <a:pPr algn="ctr"/>
            <a:r>
              <a:rPr lang="en-GB" sz="5400" dirty="0">
                <a:latin typeface="Segoe UI Light" panose="020B0502040204020203" pitchFamily="34" charset="0"/>
                <a:cs typeface="Segoe UI Light" panose="020B0502040204020203" pitchFamily="34" charset="0"/>
              </a:rPr>
              <a:t>Demo</a:t>
            </a:r>
          </a:p>
        </p:txBody>
      </p:sp>
      <p:pic>
        <p:nvPicPr>
          <p:cNvPr id="4" name="Picture 3">
            <a:extLst>
              <a:ext uri="{FF2B5EF4-FFF2-40B4-BE49-F238E27FC236}">
                <a16:creationId xmlns:a16="http://schemas.microsoft.com/office/drawing/2014/main" id="{893C9077-E4B0-4954-9520-89FD35680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584" y="4479721"/>
            <a:ext cx="2120923" cy="2120923"/>
          </a:xfrm>
          <a:prstGeom prst="rect">
            <a:avLst/>
          </a:prstGeom>
        </p:spPr>
      </p:pic>
      <p:pic>
        <p:nvPicPr>
          <p:cNvPr id="5" name="Picture 2" descr="Image result for Azure container registry">
            <a:extLst>
              <a:ext uri="{FF2B5EF4-FFF2-40B4-BE49-F238E27FC236}">
                <a16:creationId xmlns:a16="http://schemas.microsoft.com/office/drawing/2014/main" id="{7D9656E7-42F2-4E2D-8B58-729223E0F0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428" r="18220"/>
          <a:stretch/>
        </p:blipFill>
        <p:spPr bwMode="auto">
          <a:xfrm>
            <a:off x="5813983" y="4412608"/>
            <a:ext cx="2858074" cy="23685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kubernetes">
            <a:extLst>
              <a:ext uri="{FF2B5EF4-FFF2-40B4-BE49-F238E27FC236}">
                <a16:creationId xmlns:a16="http://schemas.microsoft.com/office/drawing/2014/main" id="{7AB6B2B6-BCCF-4E25-8267-8FCB1FDB86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2054" y="4183523"/>
            <a:ext cx="2597603" cy="25976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docker">
            <a:extLst>
              <a:ext uri="{FF2B5EF4-FFF2-40B4-BE49-F238E27FC236}">
                <a16:creationId xmlns:a16="http://schemas.microsoft.com/office/drawing/2014/main" id="{529D199F-F85E-485C-A262-DE5C701D5AD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00507" y="4177018"/>
            <a:ext cx="3182829" cy="283969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3606E82C-57B9-430C-B022-502194519F2F}"/>
              </a:ext>
            </a:extLst>
          </p:cNvPr>
          <p:cNvSpPr/>
          <p:nvPr/>
        </p:nvSpPr>
        <p:spPr>
          <a:xfrm>
            <a:off x="2163159" y="5232408"/>
            <a:ext cx="805343" cy="728918"/>
          </a:xfrm>
          <a:prstGeom prst="rightArrow">
            <a:avLst>
              <a:gd name="adj1" fmla="val 42297"/>
              <a:gd name="adj2" fmla="val 541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9" name="Arrow: Right 8">
            <a:extLst>
              <a:ext uri="{FF2B5EF4-FFF2-40B4-BE49-F238E27FC236}">
                <a16:creationId xmlns:a16="http://schemas.microsoft.com/office/drawing/2014/main" id="{ED340C40-EB3A-4D14-BC64-436EBD446CCF}"/>
              </a:ext>
            </a:extLst>
          </p:cNvPr>
          <p:cNvSpPr/>
          <p:nvPr/>
        </p:nvSpPr>
        <p:spPr>
          <a:xfrm>
            <a:off x="5215341" y="5232408"/>
            <a:ext cx="805343" cy="728918"/>
          </a:xfrm>
          <a:prstGeom prst="rightArrow">
            <a:avLst>
              <a:gd name="adj1" fmla="val 42297"/>
              <a:gd name="adj2" fmla="val 541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10" name="Arrow: Right 9">
            <a:extLst>
              <a:ext uri="{FF2B5EF4-FFF2-40B4-BE49-F238E27FC236}">
                <a16:creationId xmlns:a16="http://schemas.microsoft.com/office/drawing/2014/main" id="{6BAF87B6-568C-48B8-A76F-3141BA48CD22}"/>
              </a:ext>
            </a:extLst>
          </p:cNvPr>
          <p:cNvSpPr/>
          <p:nvPr/>
        </p:nvSpPr>
        <p:spPr>
          <a:xfrm>
            <a:off x="8503538" y="5232408"/>
            <a:ext cx="805343" cy="728918"/>
          </a:xfrm>
          <a:prstGeom prst="rightArrow">
            <a:avLst>
              <a:gd name="adj1" fmla="val 42297"/>
              <a:gd name="adj2" fmla="val 541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tx1"/>
              </a:solidFill>
              <a:effectLst>
                <a:outerShdw blurRad="38100" dist="19050" dir="2700000" algn="tl" rotWithShape="0">
                  <a:schemeClr val="dk1">
                    <a:alpha val="40000"/>
                  </a:schemeClr>
                </a:outerShdw>
              </a:effectLst>
            </a:endParaRPr>
          </a:p>
        </p:txBody>
      </p:sp>
      <p:pic>
        <p:nvPicPr>
          <p:cNvPr id="13" name="Picture 12">
            <a:extLst>
              <a:ext uri="{FF2B5EF4-FFF2-40B4-BE49-F238E27FC236}">
                <a16:creationId xmlns:a16="http://schemas.microsoft.com/office/drawing/2014/main" id="{EE020425-A612-413C-B1A0-47189D32A9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884" y="4339456"/>
            <a:ext cx="728918" cy="728918"/>
          </a:xfrm>
          <a:prstGeom prst="rect">
            <a:avLst/>
          </a:prstGeom>
        </p:spPr>
      </p:pic>
      <p:sp>
        <p:nvSpPr>
          <p:cNvPr id="12" name="Rectangle 11">
            <a:extLst>
              <a:ext uri="{FF2B5EF4-FFF2-40B4-BE49-F238E27FC236}">
                <a16:creationId xmlns:a16="http://schemas.microsoft.com/office/drawing/2014/main" id="{6E59AE29-67F5-4D90-8D04-D5BC274E3648}"/>
              </a:ext>
            </a:extLst>
          </p:cNvPr>
          <p:cNvSpPr/>
          <p:nvPr/>
        </p:nvSpPr>
        <p:spPr>
          <a:xfrm>
            <a:off x="190114" y="76874"/>
            <a:ext cx="7803614" cy="369332"/>
          </a:xfrm>
          <a:prstGeom prst="rect">
            <a:avLst/>
          </a:prstGeom>
        </p:spPr>
        <p:txBody>
          <a:bodyPr wrap="square">
            <a:spAutoFit/>
          </a:bodyPr>
          <a:lstStyle/>
          <a:p>
            <a:r>
              <a:rPr lang="en-GB" dirty="0">
                <a:hlinkClick r:id="rId9"/>
              </a:rPr>
              <a:t>https://modelmanagement.visualstudio.com/DundeeDataScience/</a:t>
            </a:r>
            <a:endParaRPr lang="en-GB" dirty="0"/>
          </a:p>
        </p:txBody>
      </p:sp>
    </p:spTree>
    <p:extLst>
      <p:ext uri="{BB962C8B-B14F-4D97-AF65-F5344CB8AC3E}">
        <p14:creationId xmlns:p14="http://schemas.microsoft.com/office/powerpoint/2010/main" val="216175739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224217" y="2543437"/>
            <a:ext cx="757469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Automate with DevOps</a:t>
            </a:r>
          </a:p>
        </p:txBody>
      </p:sp>
      <p:pic>
        <p:nvPicPr>
          <p:cNvPr id="2" name="Picture 1">
            <a:extLst>
              <a:ext uri="{FF2B5EF4-FFF2-40B4-BE49-F238E27FC236}">
                <a16:creationId xmlns:a16="http://schemas.microsoft.com/office/drawing/2014/main" id="{8A357204-7F84-4127-A147-27349DBF1043}"/>
              </a:ext>
            </a:extLst>
          </p:cNvPr>
          <p:cNvPicPr>
            <a:picLocks noChangeAspect="1"/>
          </p:cNvPicPr>
          <p:nvPr/>
        </p:nvPicPr>
        <p:blipFill>
          <a:blip r:embed="rId4"/>
          <a:stretch>
            <a:fillRect/>
          </a:stretch>
        </p:blipFill>
        <p:spPr>
          <a:xfrm>
            <a:off x="0" y="1251525"/>
            <a:ext cx="12192000" cy="4354949"/>
          </a:xfrm>
          <a:prstGeom prst="rect">
            <a:avLst/>
          </a:prstGeom>
        </p:spPr>
      </p:pic>
    </p:spTree>
    <p:extLst>
      <p:ext uri="{BB962C8B-B14F-4D97-AF65-F5344CB8AC3E}">
        <p14:creationId xmlns:p14="http://schemas.microsoft.com/office/powerpoint/2010/main" val="6369839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FB2172-3D9F-42D5-B89E-75AF557A6419}"/>
              </a:ext>
            </a:extLst>
          </p:cNvPr>
          <p:cNvPicPr>
            <a:picLocks noChangeAspect="1"/>
          </p:cNvPicPr>
          <p:nvPr/>
        </p:nvPicPr>
        <p:blipFill>
          <a:blip r:embed="rId4"/>
          <a:stretch>
            <a:fillRect/>
          </a:stretch>
        </p:blipFill>
        <p:spPr>
          <a:xfrm>
            <a:off x="0" y="0"/>
            <a:ext cx="12192000" cy="7859770"/>
          </a:xfrm>
          <a:prstGeom prst="rect">
            <a:avLst/>
          </a:prstGeom>
        </p:spPr>
      </p:pic>
      <p:sp>
        <p:nvSpPr>
          <p:cNvPr id="4" name="Rectangle 3">
            <a:extLst>
              <a:ext uri="{FF2B5EF4-FFF2-40B4-BE49-F238E27FC236}">
                <a16:creationId xmlns:a16="http://schemas.microsoft.com/office/drawing/2014/main" id="{7A8A9DF4-4C54-4267-A009-3336AE3B2340}"/>
              </a:ext>
            </a:extLst>
          </p:cNvPr>
          <p:cNvSpPr/>
          <p:nvPr/>
        </p:nvSpPr>
        <p:spPr>
          <a:xfrm>
            <a:off x="0" y="4764024"/>
            <a:ext cx="12371832" cy="1783080"/>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72C6"/>
              </a:solidFill>
            </a:endParaRPr>
          </a:p>
        </p:txBody>
      </p:sp>
      <p:sp>
        <p:nvSpPr>
          <p:cNvPr id="3" name="Rectangle 2">
            <a:extLst>
              <a:ext uri="{FF2B5EF4-FFF2-40B4-BE49-F238E27FC236}">
                <a16:creationId xmlns:a16="http://schemas.microsoft.com/office/drawing/2014/main" id="{DAECFB54-E91F-4F90-893B-B914E9ED15BC}"/>
              </a:ext>
            </a:extLst>
          </p:cNvPr>
          <p:cNvSpPr/>
          <p:nvPr/>
        </p:nvSpPr>
        <p:spPr>
          <a:xfrm>
            <a:off x="0" y="5282106"/>
            <a:ext cx="12192000" cy="584775"/>
          </a:xfrm>
          <a:prstGeom prst="rect">
            <a:avLst/>
          </a:prstGeom>
        </p:spPr>
        <p:txBody>
          <a:bodyPr wrap="square">
            <a:spAutoFit/>
          </a:bodyPr>
          <a:lstStyle/>
          <a:p>
            <a:pPr algn="ctr"/>
            <a:r>
              <a:rPr lang="en-GB" sz="3200" dirty="0">
                <a:solidFill>
                  <a:schemeClr val="bg1"/>
                </a:solidFill>
              </a:rPr>
              <a:t>http://www.hyperbi.co.uk/applying-devops-to-data-science/</a:t>
            </a:r>
          </a:p>
        </p:txBody>
      </p:sp>
    </p:spTree>
    <p:extLst>
      <p:ext uri="{BB962C8B-B14F-4D97-AF65-F5344CB8AC3E}">
        <p14:creationId xmlns:p14="http://schemas.microsoft.com/office/powerpoint/2010/main" val="31177147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125364" y="1764963"/>
            <a:ext cx="7574692" cy="25853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“Productionisation of models is the </a:t>
            </a:r>
            <a:r>
              <a:rPr lang="en-GB" sz="4400" b="1" i="1" dirty="0">
                <a:solidFill>
                  <a:srgbClr val="006FBA"/>
                </a:solidFill>
                <a:latin typeface="Segoe UI"/>
                <a:cs typeface="Segoe UI Light" panose="020B0502040204020203" pitchFamily="34" charset="0"/>
              </a:rPr>
              <a:t>TOUGHEST</a:t>
            </a:r>
            <a:r>
              <a:rPr kumimoji="0" lang="en-GB" sz="4400" b="1" i="1" u="none" strike="noStrike" kern="1200" cap="none" spc="0" normalizeH="0" baseline="0" noProof="0" dirty="0">
                <a:ln>
                  <a:noFill/>
                </a:ln>
                <a:solidFill>
                  <a:srgbClr val="F1C215"/>
                </a:solidFill>
                <a:effectLst/>
                <a:uLnTx/>
                <a:uFillTx/>
                <a:latin typeface="Calibri" panose="020F0502020204030204"/>
                <a:ea typeface="+mn-ea"/>
                <a:cs typeface="Segoe UI Light" panose="020B0502040204020203" pitchFamily="34" charset="0"/>
              </a:rPr>
              <a:t> </a:t>
            </a: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problem in data science”</a:t>
            </a:r>
          </a:p>
        </p:txBody>
      </p:sp>
      <p:sp>
        <p:nvSpPr>
          <p:cNvPr id="2" name="Rectangle 1">
            <a:extLst>
              <a:ext uri="{FF2B5EF4-FFF2-40B4-BE49-F238E27FC236}">
                <a16:creationId xmlns:a16="http://schemas.microsoft.com/office/drawing/2014/main" id="{13372E02-E8E3-4790-8668-C16945546A41}"/>
              </a:ext>
            </a:extLst>
          </p:cNvPr>
          <p:cNvSpPr/>
          <p:nvPr/>
        </p:nvSpPr>
        <p:spPr>
          <a:xfrm>
            <a:off x="2626774" y="6438951"/>
            <a:ext cx="1000485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E7E6E6">
                    <a:lumMod val="75000"/>
                  </a:srgbClr>
                </a:solidFill>
                <a:effectLst/>
                <a:uLnTx/>
                <a:uFillTx/>
                <a:latin typeface="Calibri" panose="020F0502020204030204" pitchFamily="34" charset="0"/>
                <a:ea typeface="+mn-ea"/>
                <a:cs typeface="+mn-cs"/>
              </a:rPr>
              <a:t>Schutt, R &amp; O'Neill C, 2014. Doing Data Science Straight From the Front Line, O'Reilly Press. California </a:t>
            </a:r>
            <a:endParaRPr kumimoji="0" lang="en-GB" sz="18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53834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063579" y="2531081"/>
            <a:ext cx="757469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But why?</a:t>
            </a:r>
          </a:p>
        </p:txBody>
      </p:sp>
    </p:spTree>
    <p:extLst>
      <p:ext uri="{BB962C8B-B14F-4D97-AF65-F5344CB8AC3E}">
        <p14:creationId xmlns:p14="http://schemas.microsoft.com/office/powerpoint/2010/main" val="23292442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02705B-6229-4594-8B86-CC2363FD988B}"/>
              </a:ext>
            </a:extLst>
          </p:cNvPr>
          <p:cNvPicPr>
            <a:picLocks noChangeAspect="1"/>
          </p:cNvPicPr>
          <p:nvPr/>
        </p:nvPicPr>
        <p:blipFill>
          <a:blip r:embed="rId4"/>
          <a:stretch>
            <a:fillRect/>
          </a:stretch>
        </p:blipFill>
        <p:spPr>
          <a:xfrm>
            <a:off x="-1" y="-97866"/>
            <a:ext cx="12517396" cy="7054719"/>
          </a:xfrm>
          <a:prstGeom prst="rect">
            <a:avLst/>
          </a:prstGeom>
        </p:spPr>
      </p:pic>
      <p:sp>
        <p:nvSpPr>
          <p:cNvPr id="6" name="TextBox 5"/>
          <p:cNvSpPr txBox="1"/>
          <p:nvPr/>
        </p:nvSpPr>
        <p:spPr>
          <a:xfrm>
            <a:off x="2063579" y="2531081"/>
            <a:ext cx="757469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But why?</a:t>
            </a:r>
          </a:p>
        </p:txBody>
      </p:sp>
      <p:pic>
        <p:nvPicPr>
          <p:cNvPr id="5" name="Picture 4">
            <a:extLst>
              <a:ext uri="{FF2B5EF4-FFF2-40B4-BE49-F238E27FC236}">
                <a16:creationId xmlns:a16="http://schemas.microsoft.com/office/drawing/2014/main" id="{61A1DF1F-F429-483E-AC58-B1DA7C03F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993" y="1113271"/>
            <a:ext cx="1885757" cy="1417810"/>
          </a:xfrm>
          <a:prstGeom prst="rect">
            <a:avLst/>
          </a:prstGeom>
        </p:spPr>
      </p:pic>
      <p:pic>
        <p:nvPicPr>
          <p:cNvPr id="8" name="Picture 7">
            <a:extLst>
              <a:ext uri="{FF2B5EF4-FFF2-40B4-BE49-F238E27FC236}">
                <a16:creationId xmlns:a16="http://schemas.microsoft.com/office/drawing/2014/main" id="{965674D7-761C-4A9C-8889-56BA59079C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0330" y="1113271"/>
            <a:ext cx="1618735" cy="1618735"/>
          </a:xfrm>
          <a:prstGeom prst="rect">
            <a:avLst/>
          </a:prstGeom>
        </p:spPr>
      </p:pic>
      <p:pic>
        <p:nvPicPr>
          <p:cNvPr id="10" name="Picture 9">
            <a:extLst>
              <a:ext uri="{FF2B5EF4-FFF2-40B4-BE49-F238E27FC236}">
                <a16:creationId xmlns:a16="http://schemas.microsoft.com/office/drawing/2014/main" id="{09988724-CE5A-4047-B358-2F0C98AF46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25102" y="876436"/>
            <a:ext cx="2952731" cy="1996608"/>
          </a:xfrm>
          <a:prstGeom prst="rect">
            <a:avLst/>
          </a:prstGeom>
        </p:spPr>
      </p:pic>
      <p:pic>
        <p:nvPicPr>
          <p:cNvPr id="12" name="Picture 11">
            <a:extLst>
              <a:ext uri="{FF2B5EF4-FFF2-40B4-BE49-F238E27FC236}">
                <a16:creationId xmlns:a16="http://schemas.microsoft.com/office/drawing/2014/main" id="{76AB4AF5-E7A1-4B2F-B6B3-A3994734BE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551" y="3283901"/>
            <a:ext cx="4514850" cy="2533650"/>
          </a:xfrm>
          <a:prstGeom prst="rect">
            <a:avLst/>
          </a:prstGeom>
        </p:spPr>
      </p:pic>
      <p:pic>
        <p:nvPicPr>
          <p:cNvPr id="14" name="Picture 13">
            <a:extLst>
              <a:ext uri="{FF2B5EF4-FFF2-40B4-BE49-F238E27FC236}">
                <a16:creationId xmlns:a16="http://schemas.microsoft.com/office/drawing/2014/main" id="{B03AE5E4-E425-44E3-B156-9CAAF371EA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6506" y="3572542"/>
            <a:ext cx="4514850" cy="2362200"/>
          </a:xfrm>
          <a:prstGeom prst="rect">
            <a:avLst/>
          </a:prstGeom>
        </p:spPr>
      </p:pic>
      <p:pic>
        <p:nvPicPr>
          <p:cNvPr id="16" name="Picture 15">
            <a:extLst>
              <a:ext uri="{FF2B5EF4-FFF2-40B4-BE49-F238E27FC236}">
                <a16:creationId xmlns:a16="http://schemas.microsoft.com/office/drawing/2014/main" id="{CC7E7A88-8D2E-4B64-BF27-20757CCAC9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26235" y="3360002"/>
            <a:ext cx="7466666" cy="2958730"/>
          </a:xfrm>
          <a:prstGeom prst="rect">
            <a:avLst/>
          </a:prstGeom>
        </p:spPr>
      </p:pic>
    </p:spTree>
    <p:extLst>
      <p:ext uri="{BB962C8B-B14F-4D97-AF65-F5344CB8AC3E}">
        <p14:creationId xmlns:p14="http://schemas.microsoft.com/office/powerpoint/2010/main" val="291315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3FDDD-58F7-4991-80AD-84A50C7C1F13}"/>
              </a:ext>
            </a:extLst>
          </p:cNvPr>
          <p:cNvPicPr>
            <a:picLocks noChangeAspect="1"/>
          </p:cNvPicPr>
          <p:nvPr/>
        </p:nvPicPr>
        <p:blipFill rotWithShape="1">
          <a:blip r:embed="rId4"/>
          <a:srcRect r="41669" b="46768"/>
          <a:stretch/>
        </p:blipFill>
        <p:spPr>
          <a:xfrm>
            <a:off x="45720" y="1856232"/>
            <a:ext cx="2880858" cy="5001768"/>
          </a:xfrm>
          <a:prstGeom prst="rect">
            <a:avLst/>
          </a:prstGeom>
        </p:spPr>
      </p:pic>
      <p:sp>
        <p:nvSpPr>
          <p:cNvPr id="5" name="TextBox 4">
            <a:extLst>
              <a:ext uri="{FF2B5EF4-FFF2-40B4-BE49-F238E27FC236}">
                <a16:creationId xmlns:a16="http://schemas.microsoft.com/office/drawing/2014/main" id="{4FC076A8-0AEE-4929-83C1-FD5D6107EC11}"/>
              </a:ext>
            </a:extLst>
          </p:cNvPr>
          <p:cNvSpPr txBox="1"/>
          <p:nvPr/>
        </p:nvSpPr>
        <p:spPr>
          <a:xfrm>
            <a:off x="143234" y="191347"/>
            <a:ext cx="4428766"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Data Scientist</a:t>
            </a:r>
          </a:p>
        </p:txBody>
      </p:sp>
      <p:sp>
        <p:nvSpPr>
          <p:cNvPr id="6" name="TextBox 5">
            <a:extLst>
              <a:ext uri="{FF2B5EF4-FFF2-40B4-BE49-F238E27FC236}">
                <a16:creationId xmlns:a16="http://schemas.microsoft.com/office/drawing/2014/main" id="{556A6B68-209D-4BE7-8815-A597FDF2EFAD}"/>
              </a:ext>
            </a:extLst>
          </p:cNvPr>
          <p:cNvSpPr txBox="1"/>
          <p:nvPr/>
        </p:nvSpPr>
        <p:spPr>
          <a:xfrm>
            <a:off x="3724712" y="1315845"/>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Highly Academic</a:t>
            </a:r>
          </a:p>
        </p:txBody>
      </p:sp>
      <p:sp>
        <p:nvSpPr>
          <p:cNvPr id="7" name="TextBox 6">
            <a:extLst>
              <a:ext uri="{FF2B5EF4-FFF2-40B4-BE49-F238E27FC236}">
                <a16:creationId xmlns:a16="http://schemas.microsoft.com/office/drawing/2014/main" id="{15B65971-7F83-4A03-8D3B-42ECD3FAB262}"/>
              </a:ext>
            </a:extLst>
          </p:cNvPr>
          <p:cNvSpPr txBox="1"/>
          <p:nvPr/>
        </p:nvSpPr>
        <p:spPr>
          <a:xfrm>
            <a:off x="3724712" y="1966414"/>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Statistically minded</a:t>
            </a:r>
          </a:p>
        </p:txBody>
      </p:sp>
      <p:sp>
        <p:nvSpPr>
          <p:cNvPr id="8" name="TextBox 7">
            <a:extLst>
              <a:ext uri="{FF2B5EF4-FFF2-40B4-BE49-F238E27FC236}">
                <a16:creationId xmlns:a16="http://schemas.microsoft.com/office/drawing/2014/main" id="{30282CB5-786B-4547-982D-246034EF698A}"/>
              </a:ext>
            </a:extLst>
          </p:cNvPr>
          <p:cNvSpPr txBox="1"/>
          <p:nvPr/>
        </p:nvSpPr>
        <p:spPr>
          <a:xfrm>
            <a:off x="3724712" y="2616983"/>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Particularly strong in ML languages</a:t>
            </a:r>
          </a:p>
        </p:txBody>
      </p:sp>
      <p:sp>
        <p:nvSpPr>
          <p:cNvPr id="9" name="TextBox 8">
            <a:extLst>
              <a:ext uri="{FF2B5EF4-FFF2-40B4-BE49-F238E27FC236}">
                <a16:creationId xmlns:a16="http://schemas.microsoft.com/office/drawing/2014/main" id="{3089762A-6CF7-46C0-9EFF-1B1D37A90CBC}"/>
              </a:ext>
            </a:extLst>
          </p:cNvPr>
          <p:cNvSpPr txBox="1"/>
          <p:nvPr/>
        </p:nvSpPr>
        <p:spPr>
          <a:xfrm>
            <a:off x="3724712" y="3267552"/>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Not from a software background </a:t>
            </a:r>
          </a:p>
        </p:txBody>
      </p:sp>
      <p:sp>
        <p:nvSpPr>
          <p:cNvPr id="10" name="TextBox 9">
            <a:extLst>
              <a:ext uri="{FF2B5EF4-FFF2-40B4-BE49-F238E27FC236}">
                <a16:creationId xmlns:a16="http://schemas.microsoft.com/office/drawing/2014/main" id="{58158DA4-4F31-439B-ABC8-67EB8970A319}"/>
              </a:ext>
            </a:extLst>
          </p:cNvPr>
          <p:cNvSpPr txBox="1"/>
          <p:nvPr/>
        </p:nvSpPr>
        <p:spPr>
          <a:xfrm>
            <a:off x="3724712" y="3918121"/>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Thinks testing is hard</a:t>
            </a:r>
          </a:p>
        </p:txBody>
      </p:sp>
      <p:sp>
        <p:nvSpPr>
          <p:cNvPr id="11" name="TextBox 10">
            <a:extLst>
              <a:ext uri="{FF2B5EF4-FFF2-40B4-BE49-F238E27FC236}">
                <a16:creationId xmlns:a16="http://schemas.microsoft.com/office/drawing/2014/main" id="{F5395B00-F39F-4F2B-BCB9-3D2367C9AC58}"/>
              </a:ext>
            </a:extLst>
          </p:cNvPr>
          <p:cNvSpPr txBox="1"/>
          <p:nvPr/>
        </p:nvSpPr>
        <p:spPr>
          <a:xfrm>
            <a:off x="3724712" y="5311376"/>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Thinks deployments are the responsibility of another team</a:t>
            </a:r>
          </a:p>
        </p:txBody>
      </p:sp>
      <p:sp>
        <p:nvSpPr>
          <p:cNvPr id="12" name="TextBox 11">
            <a:extLst>
              <a:ext uri="{FF2B5EF4-FFF2-40B4-BE49-F238E27FC236}">
                <a16:creationId xmlns:a16="http://schemas.microsoft.com/office/drawing/2014/main" id="{6FD42168-11C6-4DC8-B149-B72520C959E4}"/>
              </a:ext>
            </a:extLst>
          </p:cNvPr>
          <p:cNvSpPr txBox="1"/>
          <p:nvPr/>
        </p:nvSpPr>
        <p:spPr>
          <a:xfrm>
            <a:off x="3724712" y="4604655"/>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Doesn’t use source control</a:t>
            </a:r>
          </a:p>
        </p:txBody>
      </p:sp>
    </p:spTree>
    <p:extLst>
      <p:ext uri="{BB962C8B-B14F-4D97-AF65-F5344CB8AC3E}">
        <p14:creationId xmlns:p14="http://schemas.microsoft.com/office/powerpoint/2010/main" val="2993739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063579" y="2531081"/>
            <a:ext cx="757469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Models are not in production</a:t>
            </a:r>
          </a:p>
        </p:txBody>
      </p:sp>
    </p:spTree>
    <p:extLst>
      <p:ext uri="{BB962C8B-B14F-4D97-AF65-F5344CB8AC3E}">
        <p14:creationId xmlns:p14="http://schemas.microsoft.com/office/powerpoint/2010/main" val="62355368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063579" y="2531081"/>
            <a:ext cx="757469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How do we fix this problem?</a:t>
            </a:r>
          </a:p>
        </p:txBody>
      </p:sp>
    </p:spTree>
    <p:extLst>
      <p:ext uri="{BB962C8B-B14F-4D97-AF65-F5344CB8AC3E}">
        <p14:creationId xmlns:p14="http://schemas.microsoft.com/office/powerpoint/2010/main" val="355360604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DBFE2-DABD-4ED2-B7B1-007FDAA66F31}"/>
              </a:ext>
            </a:extLst>
          </p:cNvPr>
          <p:cNvPicPr>
            <a:picLocks noChangeAspect="1"/>
          </p:cNvPicPr>
          <p:nvPr/>
        </p:nvPicPr>
        <p:blipFill rotWithShape="1">
          <a:blip r:embed="rId4"/>
          <a:srcRect b="42826"/>
          <a:stretch/>
        </p:blipFill>
        <p:spPr>
          <a:xfrm>
            <a:off x="353343" y="1439632"/>
            <a:ext cx="2951920" cy="5418368"/>
          </a:xfrm>
          <a:prstGeom prst="rect">
            <a:avLst/>
          </a:prstGeom>
        </p:spPr>
      </p:pic>
      <p:sp>
        <p:nvSpPr>
          <p:cNvPr id="9" name="TextBox 8">
            <a:extLst>
              <a:ext uri="{FF2B5EF4-FFF2-40B4-BE49-F238E27FC236}">
                <a16:creationId xmlns:a16="http://schemas.microsoft.com/office/drawing/2014/main" id="{919B3DE1-18AC-4F57-BFA0-4AC76C5D4811}"/>
              </a:ext>
            </a:extLst>
          </p:cNvPr>
          <p:cNvSpPr txBox="1"/>
          <p:nvPr/>
        </p:nvSpPr>
        <p:spPr>
          <a:xfrm>
            <a:off x="143234" y="191347"/>
            <a:ext cx="3581478"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Developer</a:t>
            </a:r>
          </a:p>
        </p:txBody>
      </p:sp>
      <p:sp>
        <p:nvSpPr>
          <p:cNvPr id="10" name="TextBox 9">
            <a:extLst>
              <a:ext uri="{FF2B5EF4-FFF2-40B4-BE49-F238E27FC236}">
                <a16:creationId xmlns:a16="http://schemas.microsoft.com/office/drawing/2014/main" id="{29DD9999-2C51-4621-88E4-C6E2658CAC05}"/>
              </a:ext>
            </a:extLst>
          </p:cNvPr>
          <p:cNvSpPr txBox="1"/>
          <p:nvPr/>
        </p:nvSpPr>
        <p:spPr>
          <a:xfrm>
            <a:off x="3724712" y="1114677"/>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write code in Python </a:t>
            </a:r>
          </a:p>
        </p:txBody>
      </p:sp>
      <p:sp>
        <p:nvSpPr>
          <p:cNvPr id="11" name="TextBox 10">
            <a:extLst>
              <a:ext uri="{FF2B5EF4-FFF2-40B4-BE49-F238E27FC236}">
                <a16:creationId xmlns:a16="http://schemas.microsoft.com/office/drawing/2014/main" id="{86164019-87D7-4788-AD53-37481F00FBA8}"/>
              </a:ext>
            </a:extLst>
          </p:cNvPr>
          <p:cNvSpPr txBox="1"/>
          <p:nvPr/>
        </p:nvSpPr>
        <p:spPr>
          <a:xfrm>
            <a:off x="3724712" y="1798986"/>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write new features</a:t>
            </a:r>
          </a:p>
        </p:txBody>
      </p:sp>
      <p:sp>
        <p:nvSpPr>
          <p:cNvPr id="12" name="TextBox 11">
            <a:extLst>
              <a:ext uri="{FF2B5EF4-FFF2-40B4-BE49-F238E27FC236}">
                <a16:creationId xmlns:a16="http://schemas.microsoft.com/office/drawing/2014/main" id="{54336D5E-A52F-4004-870D-ACFE7BF1F573}"/>
              </a:ext>
            </a:extLst>
          </p:cNvPr>
          <p:cNvSpPr txBox="1"/>
          <p:nvPr/>
        </p:nvSpPr>
        <p:spPr>
          <a:xfrm>
            <a:off x="3724712" y="2483295"/>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fix old code &amp; Bugs</a:t>
            </a:r>
          </a:p>
        </p:txBody>
      </p:sp>
      <p:sp>
        <p:nvSpPr>
          <p:cNvPr id="13" name="TextBox 12">
            <a:extLst>
              <a:ext uri="{FF2B5EF4-FFF2-40B4-BE49-F238E27FC236}">
                <a16:creationId xmlns:a16="http://schemas.microsoft.com/office/drawing/2014/main" id="{7BDA792C-BC65-4FD2-B6B3-F336D6099EB4}"/>
              </a:ext>
            </a:extLst>
          </p:cNvPr>
          <p:cNvSpPr txBox="1"/>
          <p:nvPr/>
        </p:nvSpPr>
        <p:spPr>
          <a:xfrm>
            <a:off x="3724712" y="3167604"/>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wait weeks to deploy my code </a:t>
            </a:r>
          </a:p>
        </p:txBody>
      </p:sp>
      <p:sp>
        <p:nvSpPr>
          <p:cNvPr id="14" name="TextBox 13">
            <a:extLst>
              <a:ext uri="{FF2B5EF4-FFF2-40B4-BE49-F238E27FC236}">
                <a16:creationId xmlns:a16="http://schemas.microsoft.com/office/drawing/2014/main" id="{AA0FC345-CF87-43F3-8B1A-A1E11544D89F}"/>
              </a:ext>
            </a:extLst>
          </p:cNvPr>
          <p:cNvSpPr txBox="1"/>
          <p:nvPr/>
        </p:nvSpPr>
        <p:spPr>
          <a:xfrm>
            <a:off x="3724712" y="3851913"/>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Time to market for my products is suffering</a:t>
            </a:r>
          </a:p>
        </p:txBody>
      </p:sp>
      <p:sp>
        <p:nvSpPr>
          <p:cNvPr id="15" name="TextBox 14">
            <a:extLst>
              <a:ext uri="{FF2B5EF4-FFF2-40B4-BE49-F238E27FC236}">
                <a16:creationId xmlns:a16="http://schemas.microsoft.com/office/drawing/2014/main" id="{E4D76AC5-C09D-4ABA-942D-17C95256B3F8}"/>
              </a:ext>
            </a:extLst>
          </p:cNvPr>
          <p:cNvSpPr txBox="1"/>
          <p:nvPr/>
        </p:nvSpPr>
        <p:spPr>
          <a:xfrm>
            <a:off x="3724712" y="5213331"/>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My customers are </a:t>
            </a:r>
            <a:r>
              <a:rPr lang="en-GB" sz="4400" b="1" dirty="0">
                <a:latin typeface="Segoe UI Light" panose="020B0502040204020203" pitchFamily="34" charset="0"/>
                <a:cs typeface="Segoe UI Light" panose="020B0502040204020203" pitchFamily="34" charset="0"/>
              </a:rPr>
              <a:t>not</a:t>
            </a:r>
            <a:r>
              <a:rPr lang="en-GB" sz="4400" dirty="0">
                <a:latin typeface="Segoe UI Light" panose="020B0502040204020203" pitchFamily="34" charset="0"/>
                <a:cs typeface="Segoe UI Light" panose="020B0502040204020203" pitchFamily="34" charset="0"/>
              </a:rPr>
              <a:t> happy!</a:t>
            </a:r>
          </a:p>
        </p:txBody>
      </p:sp>
      <p:sp>
        <p:nvSpPr>
          <p:cNvPr id="16" name="TextBox 15">
            <a:extLst>
              <a:ext uri="{FF2B5EF4-FFF2-40B4-BE49-F238E27FC236}">
                <a16:creationId xmlns:a16="http://schemas.microsoft.com/office/drawing/2014/main" id="{E4644691-B36C-412E-845C-B6956C13CA5E}"/>
              </a:ext>
            </a:extLst>
          </p:cNvPr>
          <p:cNvSpPr txBox="1"/>
          <p:nvPr/>
        </p:nvSpPr>
        <p:spPr>
          <a:xfrm>
            <a:off x="3724712" y="5897640"/>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Operations are too slow!</a:t>
            </a:r>
          </a:p>
        </p:txBody>
      </p:sp>
    </p:spTree>
    <p:extLst>
      <p:ext uri="{BB962C8B-B14F-4D97-AF65-F5344CB8AC3E}">
        <p14:creationId xmlns:p14="http://schemas.microsoft.com/office/powerpoint/2010/main" val="34025797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0A73E8-F3E8-42AC-9997-A2FE0BC167B5}"/>
              </a:ext>
            </a:extLst>
          </p:cNvPr>
          <p:cNvPicPr>
            <a:picLocks noChangeAspect="1"/>
          </p:cNvPicPr>
          <p:nvPr/>
        </p:nvPicPr>
        <p:blipFill rotWithShape="1">
          <a:blip r:embed="rId4"/>
          <a:srcRect b="50000"/>
          <a:stretch/>
        </p:blipFill>
        <p:spPr>
          <a:xfrm>
            <a:off x="8898145" y="1634604"/>
            <a:ext cx="3293855" cy="5223396"/>
          </a:xfrm>
          <a:prstGeom prst="rect">
            <a:avLst/>
          </a:prstGeom>
        </p:spPr>
      </p:pic>
      <p:sp>
        <p:nvSpPr>
          <p:cNvPr id="4" name="TextBox 3">
            <a:extLst>
              <a:ext uri="{FF2B5EF4-FFF2-40B4-BE49-F238E27FC236}">
                <a16:creationId xmlns:a16="http://schemas.microsoft.com/office/drawing/2014/main" id="{33C1F19D-0910-4D8D-8B95-7B75EB1AF9DA}"/>
              </a:ext>
            </a:extLst>
          </p:cNvPr>
          <p:cNvSpPr txBox="1"/>
          <p:nvPr/>
        </p:nvSpPr>
        <p:spPr>
          <a:xfrm>
            <a:off x="8163109" y="216514"/>
            <a:ext cx="3581478"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Operations</a:t>
            </a:r>
          </a:p>
        </p:txBody>
      </p:sp>
      <p:sp>
        <p:nvSpPr>
          <p:cNvPr id="5" name="TextBox 4">
            <a:extLst>
              <a:ext uri="{FF2B5EF4-FFF2-40B4-BE49-F238E27FC236}">
                <a16:creationId xmlns:a16="http://schemas.microsoft.com/office/drawing/2014/main" id="{9AD1E4E5-9E89-4E14-868E-83519ED23DDE}"/>
              </a:ext>
            </a:extLst>
          </p:cNvPr>
          <p:cNvSpPr txBox="1"/>
          <p:nvPr/>
        </p:nvSpPr>
        <p:spPr>
          <a:xfrm>
            <a:off x="342386" y="1039610"/>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manage Production code in Java</a:t>
            </a:r>
          </a:p>
        </p:txBody>
      </p:sp>
      <p:sp>
        <p:nvSpPr>
          <p:cNvPr id="6" name="TextBox 5">
            <a:extLst>
              <a:ext uri="{FF2B5EF4-FFF2-40B4-BE49-F238E27FC236}">
                <a16:creationId xmlns:a16="http://schemas.microsoft.com/office/drawing/2014/main" id="{2B584F33-C85B-4530-B57A-8A45D1F5B022}"/>
              </a:ext>
            </a:extLst>
          </p:cNvPr>
          <p:cNvSpPr txBox="1"/>
          <p:nvPr/>
        </p:nvSpPr>
        <p:spPr>
          <a:xfrm>
            <a:off x="342387" y="1723919"/>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Our environments != the same</a:t>
            </a:r>
          </a:p>
        </p:txBody>
      </p:sp>
      <p:sp>
        <p:nvSpPr>
          <p:cNvPr id="7" name="TextBox 6">
            <a:extLst>
              <a:ext uri="{FF2B5EF4-FFF2-40B4-BE49-F238E27FC236}">
                <a16:creationId xmlns:a16="http://schemas.microsoft.com/office/drawing/2014/main" id="{282F86F4-CF10-4D34-AA17-CE306F605F0A}"/>
              </a:ext>
            </a:extLst>
          </p:cNvPr>
          <p:cNvSpPr txBox="1"/>
          <p:nvPr/>
        </p:nvSpPr>
        <p:spPr>
          <a:xfrm>
            <a:off x="342387" y="2408228"/>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am responsible for 99.9% uptime</a:t>
            </a:r>
          </a:p>
        </p:txBody>
      </p:sp>
      <p:sp>
        <p:nvSpPr>
          <p:cNvPr id="8" name="TextBox 7">
            <a:extLst>
              <a:ext uri="{FF2B5EF4-FFF2-40B4-BE49-F238E27FC236}">
                <a16:creationId xmlns:a16="http://schemas.microsoft.com/office/drawing/2014/main" id="{A78F1909-CB2F-48C0-9B41-2233DD320104}"/>
              </a:ext>
            </a:extLst>
          </p:cNvPr>
          <p:cNvSpPr txBox="1"/>
          <p:nvPr/>
        </p:nvSpPr>
        <p:spPr>
          <a:xfrm>
            <a:off x="342387" y="3092537"/>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manage hundreds of servers</a:t>
            </a:r>
          </a:p>
        </p:txBody>
      </p:sp>
      <p:sp>
        <p:nvSpPr>
          <p:cNvPr id="9" name="TextBox 8">
            <a:extLst>
              <a:ext uri="{FF2B5EF4-FFF2-40B4-BE49-F238E27FC236}">
                <a16:creationId xmlns:a16="http://schemas.microsoft.com/office/drawing/2014/main" id="{5134532E-1BDA-42C4-98BC-2F05F6F7C873}"/>
              </a:ext>
            </a:extLst>
          </p:cNvPr>
          <p:cNvSpPr txBox="1"/>
          <p:nvPr/>
        </p:nvSpPr>
        <p:spPr>
          <a:xfrm>
            <a:off x="342387" y="3776846"/>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Our company is growing fast and so is my </a:t>
            </a:r>
            <a:r>
              <a:rPr lang="en-GB" sz="4400" dirty="0" err="1">
                <a:latin typeface="Segoe UI Light" panose="020B0502040204020203" pitchFamily="34" charset="0"/>
                <a:cs typeface="Segoe UI Light" panose="020B0502040204020203" pitchFamily="34" charset="0"/>
              </a:rPr>
              <a:t>responsibilty</a:t>
            </a:r>
            <a:endParaRPr lang="en-GB" sz="4400" dirty="0">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F21CFC76-B5A6-46C4-B851-071BAABF6740}"/>
              </a:ext>
            </a:extLst>
          </p:cNvPr>
          <p:cNvSpPr txBox="1"/>
          <p:nvPr/>
        </p:nvSpPr>
        <p:spPr>
          <a:xfrm>
            <a:off x="342387" y="5138264"/>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own the bugs from deployments</a:t>
            </a:r>
          </a:p>
        </p:txBody>
      </p:sp>
      <p:sp>
        <p:nvSpPr>
          <p:cNvPr id="11" name="TextBox 10">
            <a:extLst>
              <a:ext uri="{FF2B5EF4-FFF2-40B4-BE49-F238E27FC236}">
                <a16:creationId xmlns:a16="http://schemas.microsoft.com/office/drawing/2014/main" id="{170763B5-C75F-49FA-B751-A49ADFEA0298}"/>
              </a:ext>
            </a:extLst>
          </p:cNvPr>
          <p:cNvSpPr txBox="1"/>
          <p:nvPr/>
        </p:nvSpPr>
        <p:spPr>
          <a:xfrm>
            <a:off x="342386" y="5822573"/>
            <a:ext cx="9213093"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Developers don’t care about uptime!</a:t>
            </a:r>
          </a:p>
        </p:txBody>
      </p:sp>
    </p:spTree>
    <p:extLst>
      <p:ext uri="{BB962C8B-B14F-4D97-AF65-F5344CB8AC3E}">
        <p14:creationId xmlns:p14="http://schemas.microsoft.com/office/powerpoint/2010/main" val="3443946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3.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0.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6.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7.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8.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9.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26738</TotalTime>
  <Words>687</Words>
  <Application>Microsoft Office PowerPoint</Application>
  <PresentationFormat>Widescreen</PresentationFormat>
  <Paragraphs>116</Paragraphs>
  <Slides>16</Slides>
  <Notes>16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Calibri Light</vt:lpstr>
      <vt:lpstr>Segoe UI</vt:lpstr>
      <vt:lpstr>Segoe UI Light</vt:lpstr>
      <vt:lpstr>Trebuchet MS</vt:lpstr>
      <vt:lpstr>Wingdings 3</vt:lpstr>
      <vt:lpstr>Office Theme</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533</cp:revision>
  <dcterms:created xsi:type="dcterms:W3CDTF">2014-09-15T19:16:44Z</dcterms:created>
  <dcterms:modified xsi:type="dcterms:W3CDTF">2018-10-17T07:11:47Z</dcterms:modified>
</cp:coreProperties>
</file>