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74" r:id="rId3"/>
  </p:sldMasterIdLst>
  <p:notesMasterIdLst>
    <p:notesMasterId r:id="rId12"/>
  </p:notesMasterIdLst>
  <p:handoutMasterIdLst>
    <p:handoutMasterId r:id="rId13"/>
  </p:handoutMasterIdLst>
  <p:sldIdLst>
    <p:sldId id="627" r:id="rId4"/>
    <p:sldId id="426" r:id="rId5"/>
    <p:sldId id="604" r:id="rId6"/>
    <p:sldId id="508" r:id="rId7"/>
    <p:sldId id="622" r:id="rId8"/>
    <p:sldId id="576" r:id="rId9"/>
    <p:sldId id="574" r:id="rId10"/>
    <p:sldId id="624" r:id="rId11"/>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8618" autoAdjust="0"/>
  </p:normalViewPr>
  <p:slideViewPr>
    <p:cSldViewPr snapToGrid="0">
      <p:cViewPr varScale="1">
        <p:scale>
          <a:sx n="159" d="100"/>
          <a:sy n="159" d="100"/>
        </p:scale>
        <p:origin x="156" y="1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16/10/2018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16/10/2018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58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8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How to Use the WHERE Clause</a:t>
            </a:r>
          </a:p>
          <a:p>
            <a:r>
              <a:rPr lang="en-GB" sz="1200" kern="1200" dirty="0">
                <a:solidFill>
                  <a:schemeClr val="tx1"/>
                </a:solidFill>
                <a:effectLst/>
                <a:latin typeface="+mn-lt"/>
                <a:ea typeface="+mn-ea"/>
                <a:cs typeface="+mn-cs"/>
              </a:rPr>
              <a:t>• Overview of Operators</a:t>
            </a:r>
          </a:p>
          <a:p>
            <a:r>
              <a:rPr lang="en-GB" sz="1200" kern="1200" dirty="0">
                <a:solidFill>
                  <a:schemeClr val="tx1"/>
                </a:solidFill>
                <a:effectLst/>
                <a:latin typeface="+mn-lt"/>
                <a:ea typeface="+mn-ea"/>
                <a:cs typeface="+mn-cs"/>
              </a:rPr>
              <a:t>• Filter Data by Using Comparison Operators</a:t>
            </a:r>
          </a:p>
          <a:p>
            <a:r>
              <a:rPr lang="en-GB" sz="1200" kern="1200" dirty="0">
                <a:solidFill>
                  <a:schemeClr val="tx1"/>
                </a:solidFill>
                <a:effectLst/>
                <a:latin typeface="+mn-lt"/>
                <a:ea typeface="+mn-ea"/>
                <a:cs typeface="+mn-cs"/>
              </a:rPr>
              <a:t>• Filter Data by Using String Comparisons</a:t>
            </a:r>
          </a:p>
          <a:p>
            <a:r>
              <a:rPr lang="en-GB" sz="1200" kern="1200" dirty="0">
                <a:solidFill>
                  <a:schemeClr val="tx1"/>
                </a:solidFill>
                <a:effectLst/>
                <a:latin typeface="+mn-lt"/>
                <a:ea typeface="+mn-ea"/>
                <a:cs typeface="+mn-cs"/>
              </a:rPr>
              <a:t>• Filter Data by Using Logical Operators</a:t>
            </a:r>
          </a:p>
          <a:p>
            <a:r>
              <a:rPr lang="en-GB" sz="1200" kern="1200" dirty="0">
                <a:solidFill>
                  <a:schemeClr val="tx1"/>
                </a:solidFill>
                <a:effectLst/>
                <a:latin typeface="+mn-lt"/>
                <a:ea typeface="+mn-ea"/>
                <a:cs typeface="+mn-cs"/>
              </a:rPr>
              <a:t>• Filter Data Using a Range of Values</a:t>
            </a:r>
          </a:p>
          <a:p>
            <a:r>
              <a:rPr lang="en-GB" sz="1200" kern="1200" dirty="0">
                <a:solidFill>
                  <a:schemeClr val="tx1"/>
                </a:solidFill>
                <a:effectLst/>
                <a:latin typeface="+mn-lt"/>
                <a:ea typeface="+mn-ea"/>
                <a:cs typeface="+mn-cs"/>
              </a:rPr>
              <a:t>• Filter Data Using a List of Values</a:t>
            </a:r>
          </a:p>
          <a:p>
            <a:r>
              <a:rPr lang="en-GB" sz="1200" kern="1200" dirty="0">
                <a:solidFill>
                  <a:schemeClr val="tx1"/>
                </a:solidFill>
                <a:effectLst/>
                <a:latin typeface="+mn-lt"/>
                <a:ea typeface="+mn-ea"/>
                <a:cs typeface="+mn-cs"/>
              </a:rPr>
              <a:t>• Working with NULL Values</a:t>
            </a:r>
          </a:p>
          <a:p>
            <a:r>
              <a:rPr lang="en-GB" sz="1200" kern="1200" dirty="0">
                <a:solidFill>
                  <a:schemeClr val="tx1"/>
                </a:solidFill>
                <a:effectLst/>
                <a:latin typeface="+mn-lt"/>
                <a:ea typeface="+mn-ea"/>
                <a:cs typeface="+mn-cs"/>
              </a:rPr>
              <a:t>• Introducing Native SQL Server Functions</a:t>
            </a:r>
          </a:p>
          <a:p>
            <a:r>
              <a:rPr lang="en-GB" sz="1200" kern="1200" dirty="0">
                <a:solidFill>
                  <a:schemeClr val="tx1"/>
                </a:solidFill>
                <a:effectLst/>
                <a:latin typeface="+mn-lt"/>
                <a:ea typeface="+mn-ea"/>
                <a:cs typeface="+mn-cs"/>
              </a:rPr>
              <a:t>• Functions Relating to NULL Values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46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8540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92633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025998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582430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102029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27327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15569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46862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27622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1412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1222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97CF4-16F1-4F22-B78C-E10587E26689}" type="datetimeFigureOut">
              <a:rPr lang="en-GB" smtClean="0"/>
              <a:t>16/10/2018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ADED-1E69-417A-9B48-888EEA2A20F8}" type="slidenum">
              <a:rPr lang="en-GB" smtClean="0"/>
              <a:t>‹#›</a:t>
            </a:fld>
            <a:endParaRPr lang="en-GB" dirty="0"/>
          </a:p>
        </p:txBody>
      </p:sp>
    </p:spTree>
    <p:extLst>
      <p:ext uri="{BB962C8B-B14F-4D97-AF65-F5344CB8AC3E}">
        <p14:creationId xmlns:p14="http://schemas.microsoft.com/office/powerpoint/2010/main" val="60771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hemeOverride" Target="../theme/themeOverride4.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6392" y="418496"/>
            <a:ext cx="11668259" cy="1446550"/>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 this session we will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look to understand what a Data scientist does </a:t>
            </a:r>
            <a:r>
              <a:rPr lang="en-GB" sz="4400" b="1" i="1" dirty="0">
                <a:solidFill>
                  <a:srgbClr val="006FBA"/>
                </a:solidFill>
                <a:latin typeface="Segoe UI"/>
                <a:cs typeface="Segoe UI Light" panose="020B0502040204020203" pitchFamily="34" charset="0"/>
              </a:rPr>
              <a:t>well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and what they do </a:t>
            </a:r>
            <a:r>
              <a:rPr lang="en-GB" sz="4400" b="1" i="1" dirty="0">
                <a:solidFill>
                  <a:srgbClr val="006FBA"/>
                </a:solidFill>
                <a:latin typeface="Segoe UI"/>
                <a:cs typeface="Segoe UI Light" panose="020B0502040204020203" pitchFamily="34" charset="0"/>
              </a:rPr>
              <a:t>badly</a:t>
            </a:r>
          </a:p>
        </p:txBody>
      </p:sp>
      <p:sp>
        <p:nvSpPr>
          <p:cNvPr id="4" name="Rectangle 3"/>
          <p:cNvSpPr/>
          <p:nvPr/>
        </p:nvSpPr>
        <p:spPr>
          <a:xfrm>
            <a:off x="266392" y="2142028"/>
            <a:ext cx="11668259" cy="2123658"/>
          </a:xfrm>
          <a:prstGeom prst="rect">
            <a:avLst/>
          </a:prstGeom>
          <a:noFill/>
        </p:spPr>
        <p:txBody>
          <a:bodyPr wrap="square" rtlCol="0">
            <a:spAutoFit/>
          </a:bodyPr>
          <a:lstStyle/>
          <a:p>
            <a:pPr lvl="0" defTabSz="1219170"/>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explore the history of </a:t>
            </a:r>
            <a:r>
              <a:rPr lang="en-GB" sz="4400" b="1" i="1" dirty="0">
                <a:solidFill>
                  <a:srgbClr val="006FBA"/>
                </a:solidFill>
                <a:latin typeface="Segoe UI"/>
                <a:cs typeface="Segoe UI Light" panose="020B0502040204020203" pitchFamily="34" charset="0"/>
              </a:rPr>
              <a:t>DevOps</a:t>
            </a:r>
            <a:r>
              <a:rPr lang="en-GB" sz="4400" b="1" dirty="0">
                <a:solidFill>
                  <a:srgbClr val="000000"/>
                </a:solidFill>
                <a:latin typeface="Segoe UI Light" panose="020B0502040204020203" pitchFamily="34" charset="0"/>
                <a:cs typeface="Segoe UI Light" panose="020B0502040204020203" pitchFamily="34" charset="0"/>
              </a:rPr>
              <a:t>. We will look at the core components and how they relate to </a:t>
            </a:r>
            <a:r>
              <a:rPr lang="en-GB" sz="4400" b="1" i="1" dirty="0">
                <a:solidFill>
                  <a:srgbClr val="006FBA"/>
                </a:solidFill>
                <a:latin typeface="Segoe UI"/>
                <a:cs typeface="Segoe UI Light" panose="020B0502040204020203" pitchFamily="34" charset="0"/>
              </a:rPr>
              <a:t>machine learning</a:t>
            </a:r>
            <a:r>
              <a:rPr lang="en-GB" sz="4400" b="1" dirty="0">
                <a:solidFill>
                  <a:srgbClr val="000000"/>
                </a:solidFill>
                <a:latin typeface="Segoe UI Light" panose="020B0502040204020203" pitchFamily="34" charset="0"/>
                <a:cs typeface="Segoe UI Light" panose="020B0502040204020203" pitchFamily="34" charset="0"/>
              </a:rPr>
              <a:t>.</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6" name="Rectangle 5"/>
          <p:cNvSpPr/>
          <p:nvPr/>
        </p:nvSpPr>
        <p:spPr>
          <a:xfrm>
            <a:off x="261870" y="4542668"/>
            <a:ext cx="11668259" cy="2123658"/>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learn </a:t>
            </a:r>
            <a:r>
              <a:rPr lang="en-GB" sz="4400" b="1" noProof="0" dirty="0">
                <a:solidFill>
                  <a:srgbClr val="000000"/>
                </a:solidFill>
                <a:latin typeface="Segoe UI Light" panose="020B0502040204020203" pitchFamily="34" charset="0"/>
                <a:cs typeface="Segoe UI Light" panose="020B0502040204020203" pitchFamily="34" charset="0"/>
              </a:rPr>
              <a:t>then look at how we can hook this all together with a demo of </a:t>
            </a:r>
            <a:r>
              <a:rPr lang="en-GB" sz="4400" b="1" i="1" dirty="0">
                <a:solidFill>
                  <a:srgbClr val="006FBA"/>
                </a:solidFill>
                <a:latin typeface="Segoe UI"/>
                <a:cs typeface="Segoe UI Light" panose="020B0502040204020203" pitchFamily="34" charset="0"/>
              </a:rPr>
              <a:t>Azure DevOps</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Python</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Docker</a:t>
            </a:r>
            <a:r>
              <a:rPr lang="en-GB" sz="4400" b="1" noProof="0" dirty="0">
                <a:solidFill>
                  <a:srgbClr val="000000"/>
                </a:solidFill>
                <a:latin typeface="Segoe UI Light" panose="020B0502040204020203" pitchFamily="34" charset="0"/>
                <a:cs typeface="Segoe UI Light" panose="020B0502040204020203" pitchFamily="34" charset="0"/>
              </a:rPr>
              <a:t> and </a:t>
            </a:r>
            <a:r>
              <a:rPr lang="en-GB" sz="4400" b="1" i="1" dirty="0">
                <a:solidFill>
                  <a:srgbClr val="006FBA"/>
                </a:solidFill>
                <a:latin typeface="Segoe UI"/>
                <a:cs typeface="Segoe UI Light" panose="020B0502040204020203" pitchFamily="34" charset="0"/>
              </a:rPr>
              <a:t>Kubernetes</a:t>
            </a:r>
          </a:p>
        </p:txBody>
      </p:sp>
      <p:pic>
        <p:nvPicPr>
          <p:cNvPr id="1026" name="Picture 2" descr="https://www.mcubed.london/wp-content/uploads/2017/12/M3_Image_v1.jpg">
            <a:extLst>
              <a:ext uri="{FF2B5EF4-FFF2-40B4-BE49-F238E27FC236}">
                <a16:creationId xmlns:a16="http://schemas.microsoft.com/office/drawing/2014/main" id="{41AC4BD0-B28E-4EFC-82C4-6C73C401D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 y="6266"/>
            <a:ext cx="12192000" cy="6843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B555F6B-C328-48F6-9B41-8FCCB3BE5F44}"/>
              </a:ext>
            </a:extLst>
          </p:cNvPr>
          <p:cNvSpPr/>
          <p:nvPr/>
        </p:nvSpPr>
        <p:spPr>
          <a:xfrm>
            <a:off x="-120819" y="695478"/>
            <a:ext cx="12304797" cy="1446550"/>
          </a:xfrm>
          <a:prstGeom prst="rect">
            <a:avLst/>
          </a:prstGeom>
          <a:solidFill>
            <a:schemeClr val="bg1">
              <a:alpha val="40000"/>
            </a:schemeClr>
          </a:solidFill>
        </p:spPr>
        <p:txBody>
          <a:bodyPr wrap="square">
            <a:spAutoFit/>
          </a:bodyPr>
          <a:lstStyle/>
          <a:p>
            <a:pPr algn="ctr" fontAlgn="ctr"/>
            <a:r>
              <a:rPr lang="en-GB" sz="4400" dirty="0">
                <a:latin typeface="Segoe UI Light" panose="020B0502040204020203" pitchFamily="34" charset="0"/>
                <a:cs typeface="Segoe UI Light" panose="020B0502040204020203" pitchFamily="34" charset="0"/>
              </a:rPr>
              <a:t>Machine Learning: From model to production using the cloud, Containers and DevOps</a:t>
            </a:r>
            <a:endParaRPr lang="en-GB" sz="44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5045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gtEl>
                                        <p:attrNameLst>
                                          <p:attrName>style.opacity</p:attrName>
                                        </p:attrNameLst>
                                      </p:cBhvr>
                                      <p:to>
                                        <p:strVal val="0.15"/>
                                      </p:to>
                                    </p:set>
                                    <p:animEffect filter="image" prLst="opacity: 0.15">
                                      <p:cBhvr rctx="IE">
                                        <p:cTn id="12" dur="indefinite"/>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1" nodeType="clickEffect">
                                  <p:stCondLst>
                                    <p:cond delay="0"/>
                                  </p:stCondLst>
                                  <p:childTnLst>
                                    <p:set>
                                      <p:cBhvr>
                                        <p:cTn id="19" dur="indefinite"/>
                                        <p:tgtEl>
                                          <p:spTgt spid="4"/>
                                        </p:tgtEl>
                                        <p:attrNameLst>
                                          <p:attrName>style.opacity</p:attrName>
                                        </p:attrNameLst>
                                      </p:cBhvr>
                                      <p:to>
                                        <p:strVal val="0.15"/>
                                      </p:to>
                                    </p:set>
                                    <p:animEffect filter="image" prLst="opacity: 0.15">
                                      <p:cBhvr rctx="IE">
                                        <p:cTn id="20" dur="indefinite"/>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Machine Learning: From Model to Production</a:t>
            </a:r>
          </a:p>
          <a:p>
            <a:pPr lvl="0">
              <a:spcBef>
                <a:spcPts val="1200"/>
              </a:spcBef>
              <a:spcAft>
                <a:spcPts val="1200"/>
              </a:spcAft>
              <a:defRPr/>
            </a:pPr>
            <a:r>
              <a:rPr lang="en-GB" sz="3600" dirty="0">
                <a:solidFill>
                  <a:srgbClr val="002C5C"/>
                </a:solidFill>
                <a:latin typeface="Segoe UI Light"/>
              </a:rPr>
              <a:t>Using the cloud, Containers and DevOps</a:t>
            </a:r>
            <a:endParaRPr kumimoji="0" lang="en-GB" sz="20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2" descr="https://www.mcubed.london/wp-content/uploads/2017/12/M3_Image_v1.jpg">
            <a:extLst>
              <a:ext uri="{FF2B5EF4-FFF2-40B4-BE49-F238E27FC236}">
                <a16:creationId xmlns:a16="http://schemas.microsoft.com/office/drawing/2014/main" id="{2F5924E0-F6FC-4DC4-9DE0-9C5315AB566F}"/>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22" y="6266"/>
            <a:ext cx="12192000" cy="68437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7169" y="132746"/>
            <a:ext cx="11668259" cy="769441"/>
          </a:xfrm>
          <a:prstGeom prst="rect">
            <a:avLst/>
          </a:prstGeom>
          <a:noFill/>
        </p:spPr>
        <p:txBody>
          <a:bodyPr wrap="square" rtlCol="0">
            <a:spAutoFit/>
          </a:bodyPr>
          <a:lstStyle/>
          <a:p>
            <a:pPr marL="742950" marR="0" lvl="0" indent="-742950" algn="l" defTabSz="1219170" rtl="0" eaLnBrk="1" fontAlgn="auto" latinLnBrk="0" hangingPunct="1">
              <a:lnSpc>
                <a:spcPct val="100000"/>
              </a:lnSpc>
              <a:spcBef>
                <a:spcPts val="0"/>
              </a:spcBef>
              <a:spcAft>
                <a:spcPts val="0"/>
              </a:spcAft>
              <a:buClrTx/>
              <a:buSzTx/>
              <a:buFontTx/>
              <a:buAutoNum type="arabicPeriod"/>
              <a:tabLst/>
              <a:defRPr/>
            </a:pP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Introductions</a:t>
            </a:r>
          </a:p>
        </p:txBody>
      </p:sp>
      <p:sp>
        <p:nvSpPr>
          <p:cNvPr id="8" name="TextBox 7">
            <a:extLst>
              <a:ext uri="{FF2B5EF4-FFF2-40B4-BE49-F238E27FC236}">
                <a16:creationId xmlns:a16="http://schemas.microsoft.com/office/drawing/2014/main" id="{1710E150-58A4-45A3-98ED-5D0E2C210595}"/>
              </a:ext>
            </a:extLst>
          </p:cNvPr>
          <p:cNvSpPr txBox="1"/>
          <p:nvPr/>
        </p:nvSpPr>
        <p:spPr>
          <a:xfrm>
            <a:off x="187169" y="851663"/>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2.  Machine Learning</a:t>
            </a:r>
          </a:p>
        </p:txBody>
      </p:sp>
      <p:sp>
        <p:nvSpPr>
          <p:cNvPr id="9" name="TextBox 8">
            <a:extLst>
              <a:ext uri="{FF2B5EF4-FFF2-40B4-BE49-F238E27FC236}">
                <a16:creationId xmlns:a16="http://schemas.microsoft.com/office/drawing/2014/main" id="{DE6EC2C7-76DF-48ED-99E2-B0DB6FED09C2}"/>
              </a:ext>
            </a:extLst>
          </p:cNvPr>
          <p:cNvSpPr txBox="1"/>
          <p:nvPr/>
        </p:nvSpPr>
        <p:spPr>
          <a:xfrm>
            <a:off x="187169" y="1570580"/>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3.  Creating a Model in Python</a:t>
            </a:r>
          </a:p>
        </p:txBody>
      </p:sp>
      <p:sp>
        <p:nvSpPr>
          <p:cNvPr id="10" name="TextBox 9">
            <a:extLst>
              <a:ext uri="{FF2B5EF4-FFF2-40B4-BE49-F238E27FC236}">
                <a16:creationId xmlns:a16="http://schemas.microsoft.com/office/drawing/2014/main" id="{76779BD1-C949-4604-8092-21E492AA339B}"/>
              </a:ext>
            </a:extLst>
          </p:cNvPr>
          <p:cNvSpPr txBox="1"/>
          <p:nvPr/>
        </p:nvSpPr>
        <p:spPr>
          <a:xfrm>
            <a:off x="187169" y="2289497"/>
            <a:ext cx="7356631"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dirty="0">
                <a:solidFill>
                  <a:srgbClr val="000000"/>
                </a:solidFill>
                <a:latin typeface="Segoe UI Light" panose="020B0502040204020203" pitchFamily="34" charset="0"/>
                <a:cs typeface="Segoe UI Light" panose="020B0502040204020203" pitchFamily="34" charset="0"/>
              </a:rPr>
              <a:t>4.   What is DevOps </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1" name="TextBox 10">
            <a:extLst>
              <a:ext uri="{FF2B5EF4-FFF2-40B4-BE49-F238E27FC236}">
                <a16:creationId xmlns:a16="http://schemas.microsoft.com/office/drawing/2014/main" id="{612E38B6-50C0-490C-82B0-EECC117836EC}"/>
              </a:ext>
            </a:extLst>
          </p:cNvPr>
          <p:cNvSpPr txBox="1"/>
          <p:nvPr/>
        </p:nvSpPr>
        <p:spPr>
          <a:xfrm>
            <a:off x="187169" y="3008414"/>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noProof="0" dirty="0">
                <a:solidFill>
                  <a:srgbClr val="000000"/>
                </a:solidFill>
                <a:latin typeface="Segoe UI Light" panose="020B0502040204020203" pitchFamily="34" charset="0"/>
                <a:cs typeface="Segoe UI Light" panose="020B0502040204020203" pitchFamily="34" charset="0"/>
              </a:rPr>
              <a:t>5.   Docker and Docker-Compose</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2" name="TextBox 11">
            <a:extLst>
              <a:ext uri="{FF2B5EF4-FFF2-40B4-BE49-F238E27FC236}">
                <a16:creationId xmlns:a16="http://schemas.microsoft.com/office/drawing/2014/main" id="{66519D9F-81EE-4E81-8737-C0B6A5057AF2}"/>
              </a:ext>
            </a:extLst>
          </p:cNvPr>
          <p:cNvSpPr txBox="1"/>
          <p:nvPr/>
        </p:nvSpPr>
        <p:spPr>
          <a:xfrm>
            <a:off x="187169" y="3727331"/>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noProof="0" dirty="0">
                <a:solidFill>
                  <a:srgbClr val="000000"/>
                </a:solidFill>
                <a:latin typeface="Segoe UI Light" panose="020B0502040204020203" pitchFamily="34" charset="0"/>
                <a:cs typeface="Segoe UI Light" panose="020B0502040204020203" pitchFamily="34" charset="0"/>
              </a:rPr>
              <a:t>6.   Kubernetes and Helm</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3" name="TextBox 12">
            <a:extLst>
              <a:ext uri="{FF2B5EF4-FFF2-40B4-BE49-F238E27FC236}">
                <a16:creationId xmlns:a16="http://schemas.microsoft.com/office/drawing/2014/main" id="{195A213D-C843-4F1E-B11C-6879FF485252}"/>
              </a:ext>
            </a:extLst>
          </p:cNvPr>
          <p:cNvSpPr txBox="1"/>
          <p:nvPr/>
        </p:nvSpPr>
        <p:spPr>
          <a:xfrm>
            <a:off x="187169" y="4446248"/>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noProof="0" dirty="0">
                <a:solidFill>
                  <a:srgbClr val="000000"/>
                </a:solidFill>
                <a:latin typeface="Segoe UI Light" panose="020B0502040204020203" pitchFamily="34" charset="0"/>
                <a:cs typeface="Segoe UI Light" panose="020B0502040204020203" pitchFamily="34" charset="0"/>
              </a:rPr>
              <a:t>7.   Azure DevOps</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4" name="TextBox 13">
            <a:extLst>
              <a:ext uri="{FF2B5EF4-FFF2-40B4-BE49-F238E27FC236}">
                <a16:creationId xmlns:a16="http://schemas.microsoft.com/office/drawing/2014/main" id="{3530BF3E-9E17-4801-8668-53F95D935B7C}"/>
              </a:ext>
            </a:extLst>
          </p:cNvPr>
          <p:cNvSpPr txBox="1"/>
          <p:nvPr/>
        </p:nvSpPr>
        <p:spPr>
          <a:xfrm>
            <a:off x="187169" y="5165166"/>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noProof="0" dirty="0">
                <a:solidFill>
                  <a:srgbClr val="000000"/>
                </a:solidFill>
                <a:latin typeface="Segoe UI Light" panose="020B0502040204020203" pitchFamily="34" charset="0"/>
                <a:cs typeface="Segoe UI Light" panose="020B0502040204020203" pitchFamily="34" charset="0"/>
              </a:rPr>
              <a:t>8.   Rendezvous Architecture </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5" name="TextBox 14">
            <a:extLst>
              <a:ext uri="{FF2B5EF4-FFF2-40B4-BE49-F238E27FC236}">
                <a16:creationId xmlns:a16="http://schemas.microsoft.com/office/drawing/2014/main" id="{C800FADA-D7C6-4E8F-BAE3-33C581027D19}"/>
              </a:ext>
            </a:extLst>
          </p:cNvPr>
          <p:cNvSpPr txBox="1"/>
          <p:nvPr/>
        </p:nvSpPr>
        <p:spPr>
          <a:xfrm>
            <a:off x="187168" y="5934607"/>
            <a:ext cx="11668259" cy="769441"/>
          </a:xfrm>
          <a:prstGeom prst="rect">
            <a:avLst/>
          </a:prstGeom>
          <a:noFill/>
        </p:spPr>
        <p:txBody>
          <a:bodyPr wrap="square" rtlCol="0">
            <a:spAutoFit/>
          </a:bodyPr>
          <a:lstStyle/>
          <a:p>
            <a:pPr marR="0" lvl="0" algn="l" defTabSz="1219170" rtl="0" eaLnBrk="1" fontAlgn="auto" latinLnBrk="0" hangingPunct="1">
              <a:lnSpc>
                <a:spcPct val="100000"/>
              </a:lnSpc>
              <a:spcBef>
                <a:spcPts val="0"/>
              </a:spcBef>
              <a:spcAft>
                <a:spcPts val="0"/>
              </a:spcAft>
              <a:buClrTx/>
              <a:buSzTx/>
              <a:tabLst/>
              <a:defRPr/>
            </a:pPr>
            <a:r>
              <a:rPr lang="en-GB" sz="4400" b="1" dirty="0">
                <a:solidFill>
                  <a:srgbClr val="000000"/>
                </a:solidFill>
                <a:latin typeface="Segoe UI Light" panose="020B0502040204020203" pitchFamily="34" charset="0"/>
                <a:cs typeface="Segoe UI Light" panose="020B0502040204020203" pitchFamily="34" charset="0"/>
              </a:rPr>
              <a:t>9</a:t>
            </a:r>
            <a:r>
              <a:rPr lang="en-GB" sz="4400" b="1" noProof="0" dirty="0">
                <a:solidFill>
                  <a:srgbClr val="000000"/>
                </a:solidFill>
                <a:latin typeface="Segoe UI Light" panose="020B0502040204020203" pitchFamily="34" charset="0"/>
                <a:cs typeface="Segoe UI Light" panose="020B0502040204020203" pitchFamily="34" charset="0"/>
              </a:rPr>
              <a:t>.   Close day. Grab a beer</a:t>
            </a:r>
            <a:endPar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748115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gtEl>
                                        <p:attrNameLst>
                                          <p:attrName>style.opacity</p:attrName>
                                        </p:attrNameLst>
                                      </p:cBhvr>
                                      <p:to>
                                        <p:strVal val="0.15"/>
                                      </p:to>
                                    </p:set>
                                    <p:animEffect filter="image" prLst="opacity: 0.15">
                                      <p:cBhvr rctx="IE">
                                        <p:cTn id="12" dur="indefinite"/>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p:cTn id="21" dur="indefinite"/>
                                        <p:tgtEl>
                                          <p:spTgt spid="8"/>
                                        </p:tgtEl>
                                        <p:attrNameLst>
                                          <p:attrName>style.opacity</p:attrName>
                                        </p:attrNameLst>
                                      </p:cBhvr>
                                      <p:to>
                                        <p:strVal val="0.15"/>
                                      </p:to>
                                    </p:set>
                                    <p:animEffect filter="image" prLst="opacity: 0.15">
                                      <p:cBhvr rctx="IE">
                                        <p:cTn id="22" dur="indefinite"/>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0" nodeType="clickEffect">
                                  <p:stCondLst>
                                    <p:cond delay="0"/>
                                  </p:stCondLst>
                                  <p:childTnLst>
                                    <p:set>
                                      <p:cBhvr>
                                        <p:cTn id="31" dur="indefinite"/>
                                        <p:tgtEl>
                                          <p:spTgt spid="9"/>
                                        </p:tgtEl>
                                        <p:attrNameLst>
                                          <p:attrName>style.opacity</p:attrName>
                                        </p:attrNameLst>
                                      </p:cBhvr>
                                      <p:to>
                                        <p:strVal val="0.15"/>
                                      </p:to>
                                    </p:set>
                                    <p:animEffect filter="image" prLst="opacity: 0.15">
                                      <p:cBhvr rctx="IE">
                                        <p:cTn id="32" dur="indefinite"/>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grpId="0" nodeType="clickEffect">
                                  <p:stCondLst>
                                    <p:cond delay="0"/>
                                  </p:stCondLst>
                                  <p:childTnLst>
                                    <p:set>
                                      <p:cBhvr>
                                        <p:cTn id="41" dur="indefinite"/>
                                        <p:tgtEl>
                                          <p:spTgt spid="10"/>
                                        </p:tgtEl>
                                        <p:attrNameLst>
                                          <p:attrName>style.opacity</p:attrName>
                                        </p:attrNameLst>
                                      </p:cBhvr>
                                      <p:to>
                                        <p:strVal val="0.15"/>
                                      </p:to>
                                    </p:set>
                                    <p:animEffect filter="image" prLst="opacity: 0.15">
                                      <p:cBhvr rctx="IE">
                                        <p:cTn id="42" dur="indefinite"/>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grpId="0" nodeType="clickEffect">
                                  <p:stCondLst>
                                    <p:cond delay="0"/>
                                  </p:stCondLst>
                                  <p:childTnLst>
                                    <p:set>
                                      <p:cBhvr>
                                        <p:cTn id="51" dur="indefinite"/>
                                        <p:tgtEl>
                                          <p:spTgt spid="11"/>
                                        </p:tgtEl>
                                        <p:attrNameLst>
                                          <p:attrName>style.opacity</p:attrName>
                                        </p:attrNameLst>
                                      </p:cBhvr>
                                      <p:to>
                                        <p:strVal val="0.15"/>
                                      </p:to>
                                    </p:set>
                                    <p:animEffect filter="image" prLst="opacity: 0.15">
                                      <p:cBhvr rctx="IE">
                                        <p:cTn id="52" dur="indefinite"/>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grpId="0" nodeType="clickEffect">
                                  <p:stCondLst>
                                    <p:cond delay="0"/>
                                  </p:stCondLst>
                                  <p:childTnLst>
                                    <p:set>
                                      <p:cBhvr>
                                        <p:cTn id="61" dur="indefinite"/>
                                        <p:tgtEl>
                                          <p:spTgt spid="12"/>
                                        </p:tgtEl>
                                        <p:attrNameLst>
                                          <p:attrName>style.opacity</p:attrName>
                                        </p:attrNameLst>
                                      </p:cBhvr>
                                      <p:to>
                                        <p:strVal val="0.15"/>
                                      </p:to>
                                    </p:set>
                                    <p:animEffect filter="image" prLst="opacity: 0.15">
                                      <p:cBhvr rctx="IE">
                                        <p:cTn id="62" dur="indefinite"/>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mph" presetSubtype="0" grpId="0" nodeType="clickEffect">
                                  <p:stCondLst>
                                    <p:cond delay="0"/>
                                  </p:stCondLst>
                                  <p:childTnLst>
                                    <p:set>
                                      <p:cBhvr>
                                        <p:cTn id="71" dur="indefinite"/>
                                        <p:tgtEl>
                                          <p:spTgt spid="13"/>
                                        </p:tgtEl>
                                        <p:attrNameLst>
                                          <p:attrName>style.opacity</p:attrName>
                                        </p:attrNameLst>
                                      </p:cBhvr>
                                      <p:to>
                                        <p:strVal val="0.15"/>
                                      </p:to>
                                    </p:set>
                                    <p:animEffect filter="image" prLst="opacity: 0.15">
                                      <p:cBhvr rctx="IE">
                                        <p:cTn id="72" dur="indefinite"/>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1"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mph" presetSubtype="0" grpId="0" nodeType="clickEffect">
                                  <p:stCondLst>
                                    <p:cond delay="0"/>
                                  </p:stCondLst>
                                  <p:childTnLst>
                                    <p:set>
                                      <p:cBhvr>
                                        <p:cTn id="81" dur="indefinite"/>
                                        <p:tgtEl>
                                          <p:spTgt spid="14"/>
                                        </p:tgtEl>
                                        <p:attrNameLst>
                                          <p:attrName>style.opacity</p:attrName>
                                        </p:attrNameLst>
                                      </p:cBhvr>
                                      <p:to>
                                        <p:strVal val="0.15"/>
                                      </p:to>
                                    </p:set>
                                    <p:animEffect filter="image" prLst="opacity: 0.15">
                                      <p:cBhvr rctx="IE">
                                        <p:cTn id="82" dur="indefinite"/>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1"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mph" presetSubtype="0" grpId="0" nodeType="clickEffect">
                                  <p:stCondLst>
                                    <p:cond delay="0"/>
                                  </p:stCondLst>
                                  <p:childTnLst>
                                    <p:set>
                                      <p:cBhvr>
                                        <p:cTn id="91" dur="indefinite"/>
                                        <p:tgtEl>
                                          <p:spTgt spid="15"/>
                                        </p:tgtEl>
                                        <p:attrNameLst>
                                          <p:attrName>style.opacity</p:attrName>
                                        </p:attrNameLst>
                                      </p:cBhvr>
                                      <p:to>
                                        <p:strVal val="0.15"/>
                                      </p:to>
                                    </p:set>
                                    <p:animEffect filter="image" prLst="opacity: 0.15">
                                      <p:cBhvr rctx="IE">
                                        <p:cTn id="92"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9" name="Picture 2" descr="https://www.mcubed.london/wp-content/uploads/2017/12/M3_Image_v1.jpg">
            <a:extLst>
              <a:ext uri="{FF2B5EF4-FFF2-40B4-BE49-F238E27FC236}">
                <a16:creationId xmlns:a16="http://schemas.microsoft.com/office/drawing/2014/main" id="{109FAA49-04EC-4238-8CA4-4976D9C5B654}"/>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22" y="6266"/>
            <a:ext cx="12192000" cy="68437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4980" y="319709"/>
            <a:ext cx="8416120" cy="67403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latin typeface="Segoe UI Light" panose="020B0502040204020203" pitchFamily="34" charset="0"/>
                <a:cs typeface="Segoe UI Light" panose="020B0502040204020203" pitchFamily="34" charset="0"/>
              </a:rPr>
              <a:t>Terry McCann</a:t>
            </a:r>
            <a:endParaRPr kumimoji="0" lang="en-GB" sz="4000" b="1"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000" b="1"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Head of Data Science for Adatis.</a:t>
            </a:r>
            <a:endPar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Microsoft Most Valuable Professional (MVP)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11+ Years working with data and engineering</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MSc in Data Science from Dundee</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I live in Devon with my Wife and little boy Dusty</a:t>
            </a:r>
          </a:p>
          <a:p>
            <a:pPr marL="0" marR="0" lvl="0" indent="0" algn="l" defTabSz="914400" rtl="0" eaLnBrk="1" fontAlgn="auto" latinLnBrk="0" hangingPunct="1">
              <a:lnSpc>
                <a:spcPct val="150000"/>
              </a:lnSpc>
              <a:spcBef>
                <a:spcPts val="0"/>
              </a:spcBef>
              <a:spcAft>
                <a:spcPts val="0"/>
              </a:spcAft>
              <a:buClrTx/>
              <a:buSzTx/>
              <a:buFontTx/>
              <a:buNone/>
              <a:tabLst/>
              <a:defRPr/>
            </a:pPr>
            <a:r>
              <a:rPr lang="en-GB" sz="3200" dirty="0">
                <a:latin typeface="Segoe UI Light" panose="020B0502040204020203" pitchFamily="34" charset="0"/>
                <a:cs typeface="Segoe UI Light" panose="020B0502040204020203" pitchFamily="34" charset="0"/>
              </a:rPr>
              <a:t>I love board games.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endParaRPr>
          </a:p>
        </p:txBody>
      </p:sp>
      <p:pic>
        <p:nvPicPr>
          <p:cNvPr id="6" name="Picture 2" descr="https://avatars3.githubusercontent.com/u/12963406?s=460&amp;v=4">
            <a:extLst>
              <a:ext uri="{FF2B5EF4-FFF2-40B4-BE49-F238E27FC236}">
                <a16:creationId xmlns:a16="http://schemas.microsoft.com/office/drawing/2014/main" id="{BC108F6F-1672-4DDF-9C7A-B5A2DC67D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8698493" y="425797"/>
            <a:ext cx="3067709" cy="3067709"/>
          </a:xfrm>
          <a:prstGeom prst="ellipse">
            <a:avLst/>
          </a:prstGeom>
          <a:solidFill>
            <a:schemeClr val="bg1"/>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p:spPr>
      </p:pic>
    </p:spTree>
    <p:extLst>
      <p:ext uri="{BB962C8B-B14F-4D97-AF65-F5344CB8AC3E}">
        <p14:creationId xmlns:p14="http://schemas.microsoft.com/office/powerpoint/2010/main" val="218307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Over to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You</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1DECA-BCC3-4061-A2F8-AB583A273644}"/>
              </a:ext>
            </a:extLst>
          </p:cNvPr>
          <p:cNvPicPr>
            <a:picLocks noChangeAspect="1"/>
          </p:cNvPicPr>
          <p:nvPr/>
        </p:nvPicPr>
        <p:blipFill>
          <a:blip r:embed="rId4"/>
          <a:stretch>
            <a:fillRect/>
          </a:stretch>
        </p:blipFill>
        <p:spPr>
          <a:xfrm>
            <a:off x="-24680" y="0"/>
            <a:ext cx="12216680" cy="6957392"/>
          </a:xfrm>
          <a:prstGeom prst="rect">
            <a:avLst/>
          </a:prstGeom>
        </p:spPr>
      </p:pic>
      <p:sp>
        <p:nvSpPr>
          <p:cNvPr id="2" name="TextBox 1"/>
          <p:cNvSpPr txBox="1"/>
          <p:nvPr/>
        </p:nvSpPr>
        <p:spPr>
          <a:xfrm>
            <a:off x="1127448" y="386368"/>
            <a:ext cx="7124232" cy="4832092"/>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Where to find the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slides</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and</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demos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https://github.com/SQLShark</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pic>
        <p:nvPicPr>
          <p:cNvPr id="1026" name="Picture 2" descr="Image result for github octocat">
            <a:extLst>
              <a:ext uri="{FF2B5EF4-FFF2-40B4-BE49-F238E27FC236}">
                <a16:creationId xmlns:a16="http://schemas.microsoft.com/office/drawing/2014/main" id="{F5AFFFB5-730A-4CBA-A54C-884F2B1C0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6240" y="1620180"/>
            <a:ext cx="3717032" cy="3717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87398"/>
            <a:ext cx="1925399"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lumMod val="85000"/>
                  </a:srgbClr>
                </a:solidFill>
                <a:effectLst>
                  <a:innerShdw blurRad="63500" dist="50800" dir="13500000">
                    <a:prstClr val="black">
                      <a:alpha val="50000"/>
                    </a:prstClr>
                  </a:innerShdw>
                </a:effectLst>
                <a:uLnTx/>
                <a:uFillTx/>
                <a:latin typeface="Segoe UI"/>
                <a:ea typeface="+mn-ea"/>
                <a:cs typeface="+mn-cs"/>
              </a:rPr>
              <a:t>Terry McCann 2018</a:t>
            </a:r>
          </a:p>
        </p:txBody>
      </p:sp>
    </p:spTree>
    <p:extLst>
      <p:ext uri="{BB962C8B-B14F-4D97-AF65-F5344CB8AC3E}">
        <p14:creationId xmlns:p14="http://schemas.microsoft.com/office/powerpoint/2010/main" val="347383122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BC8696-C28F-4B33-AEBF-F4F8AF71B31E}"/>
              </a:ext>
            </a:extLst>
          </p:cNvPr>
          <p:cNvPicPr>
            <a:picLocks noChangeAspect="1"/>
          </p:cNvPicPr>
          <p:nvPr/>
        </p:nvPicPr>
        <p:blipFill>
          <a:blip r:embed="rId2"/>
          <a:stretch>
            <a:fillRect/>
          </a:stretch>
        </p:blipFill>
        <p:spPr>
          <a:xfrm>
            <a:off x="-23589" y="-6771"/>
            <a:ext cx="12274699" cy="6910376"/>
          </a:xfrm>
          <a:prstGeom prst="rect">
            <a:avLst/>
          </a:prstGeom>
        </p:spPr>
      </p:pic>
      <p:pic>
        <p:nvPicPr>
          <p:cNvPr id="2054" name="Picture 6" descr="Image result for shout">
            <a:extLst>
              <a:ext uri="{FF2B5EF4-FFF2-40B4-BE49-F238E27FC236}">
                <a16:creationId xmlns:a16="http://schemas.microsoft.com/office/drawing/2014/main" id="{3F76DB88-627D-497F-BD82-9C46FEC20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910" y="1817255"/>
            <a:ext cx="76200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39C5F8-426A-420F-9858-73F516E4E10A}"/>
              </a:ext>
            </a:extLst>
          </p:cNvPr>
          <p:cNvSpPr txBox="1"/>
          <p:nvPr/>
        </p:nvSpPr>
        <p:spPr>
          <a:xfrm>
            <a:off x="1487488" y="3861048"/>
            <a:ext cx="4392487" cy="1098342"/>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Shout them out!!</a:t>
            </a:r>
          </a:p>
        </p:txBody>
      </p:sp>
      <p:sp>
        <p:nvSpPr>
          <p:cNvPr id="2" name="Rectangle 1">
            <a:extLst>
              <a:ext uri="{FF2B5EF4-FFF2-40B4-BE49-F238E27FC236}">
                <a16:creationId xmlns:a16="http://schemas.microsoft.com/office/drawing/2014/main" id="{E88968ED-D709-4310-A599-89B093836B3D}"/>
              </a:ext>
            </a:extLst>
          </p:cNvPr>
          <p:cNvSpPr/>
          <p:nvPr/>
        </p:nvSpPr>
        <p:spPr>
          <a:xfrm>
            <a:off x="407368" y="404664"/>
            <a:ext cx="3047629" cy="769441"/>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Questions?</a:t>
            </a:r>
          </a:p>
        </p:txBody>
      </p:sp>
    </p:spTree>
    <p:extLst>
      <p:ext uri="{BB962C8B-B14F-4D97-AF65-F5344CB8AC3E}">
        <p14:creationId xmlns:p14="http://schemas.microsoft.com/office/powerpoint/2010/main" val="16263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Who is a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Software developer</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3.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26422</TotalTime>
  <Words>351</Words>
  <Application>Microsoft Office PowerPoint</Application>
  <PresentationFormat>Widescreen</PresentationFormat>
  <Paragraphs>51</Paragraphs>
  <Slides>8</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Calibri</vt:lpstr>
      <vt:lpstr>Calibri Light</vt:lpstr>
      <vt:lpstr>Segoe UI</vt:lpstr>
      <vt:lpstr>Segoe UI Light</vt:lpstr>
      <vt:lpstr>Trebuchet MS</vt:lpstr>
      <vt:lpstr>Wingdings 3</vt:lpstr>
      <vt:lpstr>Office Theme</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507</cp:revision>
  <dcterms:created xsi:type="dcterms:W3CDTF">2014-09-15T19:16:44Z</dcterms:created>
  <dcterms:modified xsi:type="dcterms:W3CDTF">2018-10-16T09:13:11Z</dcterms:modified>
</cp:coreProperties>
</file>