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16"/>
  </p:notesMasterIdLst>
  <p:handoutMasterIdLst>
    <p:handoutMasterId r:id="rId17"/>
  </p:handoutMasterIdLst>
  <p:sldIdLst>
    <p:sldId id="426" r:id="rId3"/>
    <p:sldId id="622" r:id="rId4"/>
    <p:sldId id="624" r:id="rId5"/>
    <p:sldId id="625" r:id="rId6"/>
    <p:sldId id="623" r:id="rId7"/>
    <p:sldId id="627" r:id="rId8"/>
    <p:sldId id="626" r:id="rId9"/>
    <p:sldId id="628" r:id="rId10"/>
    <p:sldId id="629" r:id="rId11"/>
    <p:sldId id="630" r:id="rId12"/>
    <p:sldId id="631" r:id="rId13"/>
    <p:sldId id="632" r:id="rId14"/>
    <p:sldId id="633" r:id="rId15"/>
  </p:sldIdLst>
  <p:sldSz cx="12192000" cy="6858000"/>
  <p:notesSz cx="9926638"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272" autoAdjust="0"/>
  </p:normalViewPr>
  <p:slideViewPr>
    <p:cSldViewPr snapToGrid="0">
      <p:cViewPr varScale="1">
        <p:scale>
          <a:sx n="127" d="100"/>
          <a:sy n="127" d="100"/>
        </p:scale>
        <p:origin x="15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1543" cy="342900"/>
          </a:xfrm>
          <a:prstGeom prst="rect">
            <a:avLst/>
          </a:prstGeom>
        </p:spPr>
        <p:txBody>
          <a:bodyPr vert="horz" lIns="92601" tIns="46301" rIns="92601" bIns="46301" rtlCol="0"/>
          <a:lstStyle>
            <a:lvl1pPr algn="l">
              <a:defRPr sz="1200"/>
            </a:lvl1pPr>
          </a:lstStyle>
          <a:p>
            <a:endParaRPr lang="en-GB"/>
          </a:p>
        </p:txBody>
      </p:sp>
      <p:sp>
        <p:nvSpPr>
          <p:cNvPr id="3" name="Date Placeholder 2"/>
          <p:cNvSpPr>
            <a:spLocks noGrp="1"/>
          </p:cNvSpPr>
          <p:nvPr>
            <p:ph type="dt" sz="quarter" idx="1"/>
          </p:nvPr>
        </p:nvSpPr>
        <p:spPr>
          <a:xfrm>
            <a:off x="5622799" y="1"/>
            <a:ext cx="4301543" cy="342900"/>
          </a:xfrm>
          <a:prstGeom prst="rect">
            <a:avLst/>
          </a:prstGeom>
        </p:spPr>
        <p:txBody>
          <a:bodyPr vert="horz" lIns="92601" tIns="46301" rIns="92601" bIns="46301" rtlCol="0"/>
          <a:lstStyle>
            <a:lvl1pPr algn="r">
              <a:defRPr sz="1200"/>
            </a:lvl1pPr>
          </a:lstStyle>
          <a:p>
            <a:fld id="{817623F0-24A1-4017-BAC1-59B35B69DC24}" type="datetimeFigureOut">
              <a:rPr lang="en-GB" smtClean="0"/>
              <a:t>16/10/2018</a:t>
            </a:fld>
            <a:endParaRPr lang="en-GB"/>
          </a:p>
        </p:txBody>
      </p:sp>
      <p:sp>
        <p:nvSpPr>
          <p:cNvPr id="4" name="Footer Placeholder 3"/>
          <p:cNvSpPr>
            <a:spLocks noGrp="1"/>
          </p:cNvSpPr>
          <p:nvPr>
            <p:ph type="ftr" sz="quarter" idx="2"/>
          </p:nvPr>
        </p:nvSpPr>
        <p:spPr>
          <a:xfrm>
            <a:off x="1" y="6513910"/>
            <a:ext cx="4301543" cy="342900"/>
          </a:xfrm>
          <a:prstGeom prst="rect">
            <a:avLst/>
          </a:prstGeom>
        </p:spPr>
        <p:txBody>
          <a:bodyPr vert="horz" lIns="92601" tIns="46301" rIns="92601" bIns="46301" rtlCol="0" anchor="b"/>
          <a:lstStyle>
            <a:lvl1pPr algn="l">
              <a:defRPr sz="1200"/>
            </a:lvl1pPr>
          </a:lstStyle>
          <a:p>
            <a:endParaRPr lang="en-GB"/>
          </a:p>
        </p:txBody>
      </p:sp>
      <p:sp>
        <p:nvSpPr>
          <p:cNvPr id="5" name="Slide Number Placeholder 4"/>
          <p:cNvSpPr>
            <a:spLocks noGrp="1"/>
          </p:cNvSpPr>
          <p:nvPr>
            <p:ph type="sldNum" sz="quarter" idx="3"/>
          </p:nvPr>
        </p:nvSpPr>
        <p:spPr>
          <a:xfrm>
            <a:off x="5622799" y="6513910"/>
            <a:ext cx="4301543" cy="342900"/>
          </a:xfrm>
          <a:prstGeom prst="rect">
            <a:avLst/>
          </a:prstGeom>
        </p:spPr>
        <p:txBody>
          <a:bodyPr vert="horz" lIns="92601" tIns="46301" rIns="92601" bIns="46301"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44091"/>
          </a:xfrm>
          <a:prstGeom prst="rect">
            <a:avLst/>
          </a:prstGeom>
        </p:spPr>
        <p:txBody>
          <a:bodyPr vert="horz" lIns="92601" tIns="46301" rIns="92601" bIns="46301" rtlCol="0"/>
          <a:lstStyle>
            <a:lvl1pPr algn="l">
              <a:defRPr sz="1200"/>
            </a:lvl1pPr>
          </a:lstStyle>
          <a:p>
            <a:endParaRPr lang="en-GB" dirty="0"/>
          </a:p>
        </p:txBody>
      </p:sp>
      <p:sp>
        <p:nvSpPr>
          <p:cNvPr id="3" name="Date Placeholder 2"/>
          <p:cNvSpPr>
            <a:spLocks noGrp="1"/>
          </p:cNvSpPr>
          <p:nvPr>
            <p:ph type="dt" idx="1"/>
          </p:nvPr>
        </p:nvSpPr>
        <p:spPr>
          <a:xfrm>
            <a:off x="5622799" y="0"/>
            <a:ext cx="4301543" cy="344091"/>
          </a:xfrm>
          <a:prstGeom prst="rect">
            <a:avLst/>
          </a:prstGeom>
        </p:spPr>
        <p:txBody>
          <a:bodyPr vert="horz" lIns="92601" tIns="46301" rIns="92601" bIns="46301" rtlCol="0"/>
          <a:lstStyle>
            <a:lvl1pPr algn="r">
              <a:defRPr sz="1200"/>
            </a:lvl1pPr>
          </a:lstStyle>
          <a:p>
            <a:fld id="{45C8BF1F-A622-4B26-8F26-F6526311D21D}" type="datetimeFigureOut">
              <a:rPr lang="en-GB" smtClean="0"/>
              <a:t>16/10/2018</a:t>
            </a:fld>
            <a:endParaRPr lang="en-GB" dirty="0"/>
          </a:p>
        </p:txBody>
      </p:sp>
      <p:sp>
        <p:nvSpPr>
          <p:cNvPr id="4" name="Slide Image Placeholder 3"/>
          <p:cNvSpPr>
            <a:spLocks noGrp="1" noRot="1" noChangeAspect="1"/>
          </p:cNvSpPr>
          <p:nvPr>
            <p:ph type="sldImg" idx="2"/>
          </p:nvPr>
        </p:nvSpPr>
        <p:spPr>
          <a:xfrm>
            <a:off x="2906713" y="857250"/>
            <a:ext cx="4113212" cy="2314575"/>
          </a:xfrm>
          <a:prstGeom prst="rect">
            <a:avLst/>
          </a:prstGeom>
          <a:noFill/>
          <a:ln w="12700">
            <a:solidFill>
              <a:prstClr val="black"/>
            </a:solidFill>
          </a:ln>
        </p:spPr>
        <p:txBody>
          <a:bodyPr vert="horz" lIns="92601" tIns="46301" rIns="92601" bIns="46301" rtlCol="0" anchor="ctr"/>
          <a:lstStyle/>
          <a:p>
            <a:endParaRPr lang="en-GB" dirty="0"/>
          </a:p>
        </p:txBody>
      </p:sp>
      <p:sp>
        <p:nvSpPr>
          <p:cNvPr id="5" name="Notes Placeholder 4"/>
          <p:cNvSpPr>
            <a:spLocks noGrp="1"/>
          </p:cNvSpPr>
          <p:nvPr>
            <p:ph type="body" sz="quarter" idx="3"/>
          </p:nvPr>
        </p:nvSpPr>
        <p:spPr>
          <a:xfrm>
            <a:off x="992664" y="3300412"/>
            <a:ext cx="7941310" cy="2700338"/>
          </a:xfrm>
          <a:prstGeom prst="rect">
            <a:avLst/>
          </a:prstGeom>
        </p:spPr>
        <p:txBody>
          <a:bodyPr vert="horz" lIns="92601" tIns="46301" rIns="92601" bIns="4630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513910"/>
            <a:ext cx="4301543" cy="344090"/>
          </a:xfrm>
          <a:prstGeom prst="rect">
            <a:avLst/>
          </a:prstGeom>
        </p:spPr>
        <p:txBody>
          <a:bodyPr vert="horz" lIns="92601" tIns="46301" rIns="92601" bIns="46301" rtlCol="0" anchor="b"/>
          <a:lstStyle>
            <a:lvl1pPr algn="l">
              <a:defRPr sz="1200"/>
            </a:lvl1pPr>
          </a:lstStyle>
          <a:p>
            <a:endParaRPr lang="en-GB" dirty="0"/>
          </a:p>
        </p:txBody>
      </p:sp>
      <p:sp>
        <p:nvSpPr>
          <p:cNvPr id="7" name="Slide Number Placeholder 6"/>
          <p:cNvSpPr>
            <a:spLocks noGrp="1"/>
          </p:cNvSpPr>
          <p:nvPr>
            <p:ph type="sldNum" sz="quarter" idx="5"/>
          </p:nvPr>
        </p:nvSpPr>
        <p:spPr>
          <a:xfrm>
            <a:off x="5622799" y="6513910"/>
            <a:ext cx="4301543" cy="344090"/>
          </a:xfrm>
          <a:prstGeom prst="rect">
            <a:avLst/>
          </a:prstGeom>
        </p:spPr>
        <p:txBody>
          <a:bodyPr vert="horz" lIns="92601" tIns="46301" rIns="92601" bIns="46301"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20700"/>
            <a:ext cx="4624387" cy="2601913"/>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defTabSz="926013">
              <a:defRPr/>
            </a:pPr>
            <a:r>
              <a:rPr lang="en-US" sz="1800" kern="0">
                <a:solidFill>
                  <a:prstClr val="black"/>
                </a:solidFill>
                <a:latin typeface="Calibri"/>
              </a:rPr>
              <a:t>Immersion</a:t>
            </a:r>
            <a:endParaRPr lang="en-US" sz="1800" kern="0" dirty="0">
              <a:solidFill>
                <a:prstClr val="black"/>
              </a:solidFill>
              <a:latin typeface="Calibri"/>
            </a:endParaRPr>
          </a:p>
        </p:txBody>
      </p:sp>
      <p:sp>
        <p:nvSpPr>
          <p:cNvPr id="5" name="Footer Placeholder 4"/>
          <p:cNvSpPr>
            <a:spLocks noGrp="1"/>
          </p:cNvSpPr>
          <p:nvPr>
            <p:ph type="ftr" sz="quarter" idx="11"/>
          </p:nvPr>
        </p:nvSpPr>
        <p:spPr/>
        <p:txBody>
          <a:bodyPr/>
          <a:lstStyle/>
          <a:p>
            <a:pPr defTabSz="925708"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5708"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26013">
              <a:defRPr/>
            </a:pPr>
            <a:fld id="{092C91B0-451A-4B33-8CF6-5F449C330BB5}" type="datetime1">
              <a:rPr lang="en-US" sz="1800" kern="0">
                <a:solidFill>
                  <a:prstClr val="black"/>
                </a:solidFill>
                <a:latin typeface="Calibri"/>
              </a:rPr>
              <a:pPr defTabSz="926013">
                <a:defRPr/>
              </a:pPr>
              <a:t>10/16/2018</a:t>
            </a:fld>
            <a:endParaRPr lang="en-US" sz="1800" kern="0" dirty="0">
              <a:solidFill>
                <a:prstClr val="black"/>
              </a:solidFill>
              <a:latin typeface="Calibri"/>
            </a:endParaRPr>
          </a:p>
        </p:txBody>
      </p:sp>
      <p:sp>
        <p:nvSpPr>
          <p:cNvPr id="7" name="Slide Number Placeholder 6"/>
          <p:cNvSpPr>
            <a:spLocks noGrp="1"/>
          </p:cNvSpPr>
          <p:nvPr>
            <p:ph type="sldNum" sz="quarter" idx="13"/>
          </p:nvPr>
        </p:nvSpPr>
        <p:spPr/>
        <p:txBody>
          <a:bodyPr/>
          <a:lstStyle/>
          <a:p>
            <a:pPr defTabSz="926013">
              <a:defRPr/>
            </a:pPr>
            <a:fld id="{B4008EB6-D09E-4580-8CD6-DDB14511944F}" type="slidenum">
              <a:rPr lang="en-US" sz="1800" kern="0">
                <a:solidFill>
                  <a:prstClr val="black"/>
                </a:solidFill>
                <a:latin typeface="Calibri"/>
              </a:rPr>
              <a:pPr defTabSz="926013">
                <a:defRPr/>
              </a:pPr>
              <a:t>1</a:t>
            </a:fld>
            <a:endParaRPr lang="en-US" sz="1800" kern="0" dirty="0">
              <a:solidFill>
                <a:prstClr val="black"/>
              </a:solidFill>
              <a:latin typeface="Calibri"/>
            </a:endParaRPr>
          </a:p>
        </p:txBody>
      </p:sp>
    </p:spTree>
    <p:extLst>
      <p:ext uri="{BB962C8B-B14F-4D97-AF65-F5344CB8AC3E}">
        <p14:creationId xmlns:p14="http://schemas.microsoft.com/office/powerpoint/2010/main" val="173956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475332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297632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14606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8709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0617CF2-545E-4E92-A7E5-823D2C560450}"/>
              </a:ext>
            </a:extLst>
          </p:cNvPr>
          <p:cNvSpPr>
            <a:spLocks noGrp="1"/>
          </p:cNvSpPr>
          <p:nvPr>
            <p:ph type="body" idx="1"/>
          </p:nvPr>
        </p:nvSpPr>
        <p:spPr/>
        <p:txBody>
          <a:bodyPr/>
          <a:lstStyle/>
          <a:p>
            <a:r>
              <a:rPr lang="en-GB" dirty="0"/>
              <a:t>So with that you have all the costs associated. </a:t>
            </a:r>
          </a:p>
          <a:p>
            <a:r>
              <a:rPr lang="en-GB" dirty="0"/>
              <a:t>Each new application needs to have its own server, space for the server disks and ram and CPU.</a:t>
            </a:r>
          </a:p>
          <a:p>
            <a:r>
              <a:rPr lang="en-GB" dirty="0"/>
              <a:t>We don’t want the app to run slow this would </a:t>
            </a:r>
            <a:r>
              <a:rPr lang="en-GB" dirty="0" err="1"/>
              <a:t>typui</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F09BF38-7CDB-489D-AC06-5DAF8C11548F}"/>
              </a:ext>
            </a:extLst>
          </p:cNvPr>
          <p:cNvSpPr>
            <a:spLocks noGrp="1"/>
          </p:cNvSpPr>
          <p:nvPr>
            <p:ph type="body" idx="1"/>
          </p:nvPr>
        </p:nvSpPr>
        <p:spPr/>
        <p:txBody>
          <a:bodyPr/>
          <a:lstStyle/>
          <a:p>
            <a:pPr rtl="0" fontAlgn="ctr"/>
            <a:r>
              <a:rPr lang="en-GB" dirty="0"/>
              <a:t>We could run many applications on the same server</a:t>
            </a:r>
          </a:p>
          <a:p>
            <a:pPr rtl="0" fontAlgn="ctr"/>
            <a:r>
              <a:rPr lang="en-GB" dirty="0"/>
              <a:t>It was not a perfect solution! </a:t>
            </a:r>
          </a:p>
          <a:p>
            <a:pPr rtl="0" fontAlgn="ctr"/>
            <a:r>
              <a:rPr lang="en-GB" dirty="0"/>
              <a:t>Server &gt; Apps &gt; VM &gt; OS</a:t>
            </a:r>
            <a:br>
              <a:rPr lang="en-GB" dirty="0"/>
            </a:br>
            <a:r>
              <a:rPr lang="en-GB" dirty="0"/>
              <a:t>We have to pay for all of those OS</a:t>
            </a:r>
          </a:p>
          <a:p>
            <a:r>
              <a:rPr lang="en-GB" dirty="0"/>
              <a:t>We need to feed and care for each of them. Who wants their models to be taken down</a:t>
            </a:r>
          </a:p>
          <a:p>
            <a:endParaRPr lang="en-GB" dirty="0"/>
          </a:p>
        </p:txBody>
      </p:sp>
    </p:spTree>
    <p:extLst>
      <p:ext uri="{BB962C8B-B14F-4D97-AF65-F5344CB8AC3E}">
        <p14:creationId xmlns:p14="http://schemas.microsoft.com/office/powerpoint/2010/main" val="148352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F09BF38-7CDB-489D-AC06-5DAF8C11548F}"/>
              </a:ext>
            </a:extLst>
          </p:cNvPr>
          <p:cNvSpPr>
            <a:spLocks noGrp="1"/>
          </p:cNvSpPr>
          <p:nvPr>
            <p:ph type="body" idx="1"/>
          </p:nvPr>
        </p:nvSpPr>
        <p:spPr/>
        <p:txBody>
          <a:bodyPr/>
          <a:lstStyle/>
          <a:p>
            <a:pPr rtl="0" fontAlgn="ctr"/>
            <a:r>
              <a:rPr lang="en-GB" dirty="0"/>
              <a:t>We could run many applications on the same server</a:t>
            </a:r>
          </a:p>
          <a:p>
            <a:pPr rtl="0" fontAlgn="ctr"/>
            <a:r>
              <a:rPr lang="en-GB" dirty="0"/>
              <a:t>It was not a perfect solution! </a:t>
            </a:r>
          </a:p>
          <a:p>
            <a:pPr rtl="0" fontAlgn="ctr"/>
            <a:r>
              <a:rPr lang="en-GB" dirty="0"/>
              <a:t>Server &gt; Apps &gt; VM &gt; OS</a:t>
            </a:r>
            <a:br>
              <a:rPr lang="en-GB" dirty="0"/>
            </a:br>
            <a:r>
              <a:rPr lang="en-GB" dirty="0"/>
              <a:t>We have to pay for all of those OS</a:t>
            </a:r>
          </a:p>
          <a:p>
            <a:r>
              <a:rPr lang="en-GB" dirty="0"/>
              <a:t>We need to feed and care for each of them. Who wants their models to be taken down</a:t>
            </a:r>
          </a:p>
          <a:p>
            <a:endParaRPr lang="en-GB" dirty="0"/>
          </a:p>
        </p:txBody>
      </p:sp>
    </p:spTree>
    <p:extLst>
      <p:ext uri="{BB962C8B-B14F-4D97-AF65-F5344CB8AC3E}">
        <p14:creationId xmlns:p14="http://schemas.microsoft.com/office/powerpoint/2010/main" val="41410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hello-world</a:t>
            </a:r>
          </a:p>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412913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8446574-00FB-4DCE-BFDE-782D6C7BD857}"/>
              </a:ext>
            </a:extLst>
          </p:cNvPr>
          <p:cNvSpPr>
            <a:spLocks noGrp="1"/>
          </p:cNvSpPr>
          <p:nvPr>
            <p:ph type="body" idx="1"/>
          </p:nvPr>
        </p:nvSpPr>
        <p:spPr/>
        <p:txBody>
          <a:bodyPr/>
          <a:lstStyle/>
          <a:p>
            <a:r>
              <a:rPr lang="en-GB" dirty="0"/>
              <a:t>docker run -d --name web -p 8080:8080 </a:t>
            </a:r>
            <a:r>
              <a:rPr lang="en-GB" dirty="0" err="1"/>
              <a:t>nigelpoulton</a:t>
            </a:r>
            <a:r>
              <a:rPr lang="en-GB" dirty="0"/>
              <a:t>/</a:t>
            </a:r>
            <a:r>
              <a:rPr lang="en-GB" dirty="0" err="1"/>
              <a:t>pluralsight</a:t>
            </a:r>
            <a:r>
              <a:rPr lang="en-GB" dirty="0"/>
              <a:t>-docker-ci</a:t>
            </a:r>
          </a:p>
        </p:txBody>
      </p:sp>
    </p:spTree>
    <p:extLst>
      <p:ext uri="{BB962C8B-B14F-4D97-AF65-F5344CB8AC3E}">
        <p14:creationId xmlns:p14="http://schemas.microsoft.com/office/powerpoint/2010/main" val="3545199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8F12A33-BF7D-4F6B-AA8E-8D53B5CD39FC}"/>
              </a:ext>
            </a:extLst>
          </p:cNvPr>
          <p:cNvSpPr>
            <a:spLocks noGrp="1"/>
          </p:cNvSpPr>
          <p:nvPr>
            <p:ph type="body" idx="1"/>
          </p:nvPr>
        </p:nvSpPr>
        <p:spPr/>
        <p:txBody>
          <a:bodyPr/>
          <a:lstStyle/>
          <a:p>
            <a:r>
              <a:rPr lang="en-GB" dirty="0"/>
              <a:t>https://hub.docker.com/</a:t>
            </a:r>
          </a:p>
        </p:txBody>
      </p:sp>
    </p:spTree>
    <p:extLst>
      <p:ext uri="{BB962C8B-B14F-4D97-AF65-F5344CB8AC3E}">
        <p14:creationId xmlns:p14="http://schemas.microsoft.com/office/powerpoint/2010/main" val="345700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790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5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16/10/2018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hemeOverride" Target="../theme/themeOverride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An introduction to Docker</a:t>
            </a: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From an image</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23382188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Creating an image from scratch</a:t>
            </a:r>
          </a:p>
        </p:txBody>
      </p:sp>
    </p:spTree>
    <p:extLst>
      <p:ext uri="{BB962C8B-B14F-4D97-AF65-F5344CB8AC3E}">
        <p14:creationId xmlns:p14="http://schemas.microsoft.com/office/powerpoint/2010/main" val="22779164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285836"/>
            <a:ext cx="8035743"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Creating an image from scratch</a:t>
            </a:r>
          </a:p>
        </p:txBody>
      </p:sp>
      <p:sp>
        <p:nvSpPr>
          <p:cNvPr id="3" name="TextBox 2">
            <a:extLst>
              <a:ext uri="{FF2B5EF4-FFF2-40B4-BE49-F238E27FC236}">
                <a16:creationId xmlns:a16="http://schemas.microsoft.com/office/drawing/2014/main" id="{FFA60707-B5B7-40A8-8821-606C284BD545}"/>
              </a:ext>
            </a:extLst>
          </p:cNvPr>
          <p:cNvSpPr txBox="1"/>
          <p:nvPr/>
        </p:nvSpPr>
        <p:spPr>
          <a:xfrm>
            <a:off x="727795" y="1296549"/>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Base image</a:t>
            </a:r>
          </a:p>
        </p:txBody>
      </p:sp>
      <p:sp>
        <p:nvSpPr>
          <p:cNvPr id="4" name="TextBox 3">
            <a:extLst>
              <a:ext uri="{FF2B5EF4-FFF2-40B4-BE49-F238E27FC236}">
                <a16:creationId xmlns:a16="http://schemas.microsoft.com/office/drawing/2014/main" id="{1966E4A7-4D7B-40D4-917B-E7D20058EAF4}"/>
              </a:ext>
            </a:extLst>
          </p:cNvPr>
          <p:cNvSpPr txBox="1"/>
          <p:nvPr/>
        </p:nvSpPr>
        <p:spPr>
          <a:xfrm>
            <a:off x="727794" y="1985498"/>
            <a:ext cx="9077035" cy="769441"/>
          </a:xfrm>
          <a:prstGeom prst="rect">
            <a:avLst/>
          </a:prstGeom>
          <a:noFill/>
        </p:spPr>
        <p:txBody>
          <a:bodyPr wrap="square" rtlCol="0">
            <a:spAutoFit/>
          </a:bodyPr>
          <a:lstStyle/>
          <a:p>
            <a:r>
              <a:rPr lang="en-GB" sz="4400" dirty="0" err="1">
                <a:latin typeface="Segoe UI Light" panose="020B0502040204020203" pitchFamily="34" charset="0"/>
                <a:cs typeface="Segoe UI Light" panose="020B0502040204020203" pitchFamily="34" charset="0"/>
              </a:rPr>
              <a:t>Dockerfile</a:t>
            </a:r>
            <a:endParaRPr lang="en-GB" sz="44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3A83084A-6480-4E80-9A44-44E9FAA169D2}"/>
              </a:ext>
            </a:extLst>
          </p:cNvPr>
          <p:cNvSpPr txBox="1"/>
          <p:nvPr/>
        </p:nvSpPr>
        <p:spPr>
          <a:xfrm>
            <a:off x="727793" y="2754939"/>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Application code</a:t>
            </a:r>
          </a:p>
        </p:txBody>
      </p:sp>
      <p:sp>
        <p:nvSpPr>
          <p:cNvPr id="6" name="TextBox 5">
            <a:extLst>
              <a:ext uri="{FF2B5EF4-FFF2-40B4-BE49-F238E27FC236}">
                <a16:creationId xmlns:a16="http://schemas.microsoft.com/office/drawing/2014/main" id="{34ED964A-CF19-4A8F-AA6D-95E33399C10F}"/>
              </a:ext>
            </a:extLst>
          </p:cNvPr>
          <p:cNvSpPr txBox="1"/>
          <p:nvPr/>
        </p:nvSpPr>
        <p:spPr>
          <a:xfrm>
            <a:off x="727793" y="3536826"/>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Any libs, data, dependencies </a:t>
            </a:r>
          </a:p>
        </p:txBody>
      </p:sp>
    </p:spTree>
    <p:extLst>
      <p:ext uri="{BB962C8B-B14F-4D97-AF65-F5344CB8AC3E}">
        <p14:creationId xmlns:p14="http://schemas.microsoft.com/office/powerpoint/2010/main" val="25485869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a:solidFill>
                  <a:srgbClr val="000000"/>
                </a:solidFill>
                <a:latin typeface="Segoe UI Light" panose="020B0502040204020203" pitchFamily="34" charset="0"/>
                <a:cs typeface="Segoe UI Light" panose="020B0502040204020203" pitchFamily="34" charset="0"/>
              </a:rPr>
              <a:t>From scratch</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8178482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Bad old days</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3" name="Rectangle 2">
            <a:extLst>
              <a:ext uri="{FF2B5EF4-FFF2-40B4-BE49-F238E27FC236}">
                <a16:creationId xmlns:a16="http://schemas.microsoft.com/office/drawing/2014/main" id="{729387D9-8C16-4FDD-A9E4-4AC751069CDC}"/>
              </a:ext>
            </a:extLst>
          </p:cNvPr>
          <p:cNvSpPr/>
          <p:nvPr/>
        </p:nvSpPr>
        <p:spPr>
          <a:xfrm>
            <a:off x="864270" y="1245269"/>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64270" y="3142828"/>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AC1B14E-D616-41A4-BDEC-6B76108CD136}"/>
              </a:ext>
            </a:extLst>
          </p:cNvPr>
          <p:cNvSpPr/>
          <p:nvPr/>
        </p:nvSpPr>
        <p:spPr>
          <a:xfrm>
            <a:off x="1792706" y="27431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1792705" y="1960141"/>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2" name="Rectangle 21">
            <a:extLst>
              <a:ext uri="{FF2B5EF4-FFF2-40B4-BE49-F238E27FC236}">
                <a16:creationId xmlns:a16="http://schemas.microsoft.com/office/drawing/2014/main" id="{22CA0033-6DB6-4663-ADA4-F65F18E7373A}"/>
              </a:ext>
            </a:extLst>
          </p:cNvPr>
          <p:cNvSpPr/>
          <p:nvPr/>
        </p:nvSpPr>
        <p:spPr>
          <a:xfrm>
            <a:off x="6521117" y="1245269"/>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23" name="Picture 2" descr="Image result for server icon">
            <a:extLst>
              <a:ext uri="{FF2B5EF4-FFF2-40B4-BE49-F238E27FC236}">
                <a16:creationId xmlns:a16="http://schemas.microsoft.com/office/drawing/2014/main" id="{252D0E62-D2A2-4D5E-A17E-12355A29259D}"/>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521117" y="3142828"/>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8D4AB155-15A1-4649-B35E-20DA62332FBB}"/>
              </a:ext>
            </a:extLst>
          </p:cNvPr>
          <p:cNvSpPr/>
          <p:nvPr/>
        </p:nvSpPr>
        <p:spPr>
          <a:xfrm>
            <a:off x="7449553" y="27431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25" name="Rectangle 24">
            <a:extLst>
              <a:ext uri="{FF2B5EF4-FFF2-40B4-BE49-F238E27FC236}">
                <a16:creationId xmlns:a16="http://schemas.microsoft.com/office/drawing/2014/main" id="{2CF22871-959E-4B23-9AD1-E0A301CAFB05}"/>
              </a:ext>
            </a:extLst>
          </p:cNvPr>
          <p:cNvSpPr/>
          <p:nvPr/>
        </p:nvSpPr>
        <p:spPr>
          <a:xfrm>
            <a:off x="7449552" y="1960141"/>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6" name="Rectangle 25">
            <a:extLst>
              <a:ext uri="{FF2B5EF4-FFF2-40B4-BE49-F238E27FC236}">
                <a16:creationId xmlns:a16="http://schemas.microsoft.com/office/drawing/2014/main" id="{8743EB2D-44D4-4DD3-86DF-7F047CE66E2C}"/>
              </a:ext>
            </a:extLst>
          </p:cNvPr>
          <p:cNvSpPr/>
          <p:nvPr/>
        </p:nvSpPr>
        <p:spPr>
          <a:xfrm>
            <a:off x="864270" y="4031575"/>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27" name="Picture 2" descr="Image result for server icon">
            <a:extLst>
              <a:ext uri="{FF2B5EF4-FFF2-40B4-BE49-F238E27FC236}">
                <a16:creationId xmlns:a16="http://schemas.microsoft.com/office/drawing/2014/main" id="{6E435AB2-60D5-477A-8EE0-0BCF355E28A3}"/>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64270" y="5929134"/>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56BB3D5E-0A58-45CA-AAEA-51E9FBD9BFE8}"/>
              </a:ext>
            </a:extLst>
          </p:cNvPr>
          <p:cNvSpPr/>
          <p:nvPr/>
        </p:nvSpPr>
        <p:spPr>
          <a:xfrm>
            <a:off x="1792706" y="5529504"/>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29" name="Rectangle 28">
            <a:extLst>
              <a:ext uri="{FF2B5EF4-FFF2-40B4-BE49-F238E27FC236}">
                <a16:creationId xmlns:a16="http://schemas.microsoft.com/office/drawing/2014/main" id="{FECAF396-E5A8-45CD-B5E8-D2EBF880EB2B}"/>
              </a:ext>
            </a:extLst>
          </p:cNvPr>
          <p:cNvSpPr/>
          <p:nvPr/>
        </p:nvSpPr>
        <p:spPr>
          <a:xfrm>
            <a:off x="1792705" y="474644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0" name="Rectangle 29">
            <a:extLst>
              <a:ext uri="{FF2B5EF4-FFF2-40B4-BE49-F238E27FC236}">
                <a16:creationId xmlns:a16="http://schemas.microsoft.com/office/drawing/2014/main" id="{D55E4890-A800-4C88-ADFF-D7404B892C0E}"/>
              </a:ext>
            </a:extLst>
          </p:cNvPr>
          <p:cNvSpPr/>
          <p:nvPr/>
        </p:nvSpPr>
        <p:spPr>
          <a:xfrm>
            <a:off x="6521117" y="4031575"/>
            <a:ext cx="4303294" cy="268905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Server</a:t>
            </a:r>
          </a:p>
        </p:txBody>
      </p:sp>
      <p:pic>
        <p:nvPicPr>
          <p:cNvPr id="31" name="Picture 2" descr="Image result for server icon">
            <a:extLst>
              <a:ext uri="{FF2B5EF4-FFF2-40B4-BE49-F238E27FC236}">
                <a16:creationId xmlns:a16="http://schemas.microsoft.com/office/drawing/2014/main" id="{C904B0A8-D599-415F-94B3-67601F67F253}"/>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6521117" y="5929134"/>
            <a:ext cx="689232" cy="689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DB083F9-24A4-4A5F-99AE-FD82220717C4}"/>
              </a:ext>
            </a:extLst>
          </p:cNvPr>
          <p:cNvSpPr/>
          <p:nvPr/>
        </p:nvSpPr>
        <p:spPr>
          <a:xfrm>
            <a:off x="7449553" y="5529504"/>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33" name="Rectangle 32">
            <a:extLst>
              <a:ext uri="{FF2B5EF4-FFF2-40B4-BE49-F238E27FC236}">
                <a16:creationId xmlns:a16="http://schemas.microsoft.com/office/drawing/2014/main" id="{4CD1A7D3-2817-4D95-8F60-DB231A844507}"/>
              </a:ext>
            </a:extLst>
          </p:cNvPr>
          <p:cNvSpPr/>
          <p:nvPr/>
        </p:nvSpPr>
        <p:spPr>
          <a:xfrm>
            <a:off x="7449552" y="474644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8" grpId="0" animBg="1"/>
      <p:bldP spid="22" grpId="0" animBg="1"/>
      <p:bldP spid="24" grpId="0" animBg="1"/>
      <p:bldP spid="25" grpId="0" animBg="1"/>
      <p:bldP spid="26" grpId="0" animBg="1"/>
      <p:bldP spid="28" grpId="0" animBg="1"/>
      <p:bldP spid="29" grpId="0" animBg="1"/>
      <p:bldP spid="30"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Traditional Virtualisation</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
        <p:nvSpPr>
          <p:cNvPr id="3" name="Rectangle 2">
            <a:extLst>
              <a:ext uri="{FF2B5EF4-FFF2-40B4-BE49-F238E27FC236}">
                <a16:creationId xmlns:a16="http://schemas.microsoft.com/office/drawing/2014/main" id="{729387D9-8C16-4FDD-A9E4-4AC751069CDC}"/>
              </a:ext>
            </a:extLst>
          </p:cNvPr>
          <p:cNvSpPr/>
          <p:nvPr/>
        </p:nvSpPr>
        <p:spPr>
          <a:xfrm>
            <a:off x="395037" y="4716379"/>
            <a:ext cx="11351795" cy="1913021"/>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45168" y="4718963"/>
            <a:ext cx="1913021" cy="19130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A4D3FA-D870-4791-9C74-C93C7CBFC5E8}"/>
              </a:ext>
            </a:extLst>
          </p:cNvPr>
          <p:cNvSpPr/>
          <p:nvPr/>
        </p:nvSpPr>
        <p:spPr>
          <a:xfrm>
            <a:off x="395034"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Virtual Machine</a:t>
            </a:r>
          </a:p>
        </p:txBody>
      </p:sp>
      <p:sp>
        <p:nvSpPr>
          <p:cNvPr id="11" name="Rectangle 10">
            <a:extLst>
              <a:ext uri="{FF2B5EF4-FFF2-40B4-BE49-F238E27FC236}">
                <a16:creationId xmlns:a16="http://schemas.microsoft.com/office/drawing/2014/main" id="{1053D9FA-38BF-455C-A78E-E6EE04ACD683}"/>
              </a:ext>
            </a:extLst>
          </p:cNvPr>
          <p:cNvSpPr/>
          <p:nvPr/>
        </p:nvSpPr>
        <p:spPr>
          <a:xfrm>
            <a:off x="3298655"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2" name="Rectangle 11">
            <a:extLst>
              <a:ext uri="{FF2B5EF4-FFF2-40B4-BE49-F238E27FC236}">
                <a16:creationId xmlns:a16="http://schemas.microsoft.com/office/drawing/2014/main" id="{8832ED08-076D-445F-B762-F5C602FBB9DA}"/>
              </a:ext>
            </a:extLst>
          </p:cNvPr>
          <p:cNvSpPr/>
          <p:nvPr/>
        </p:nvSpPr>
        <p:spPr>
          <a:xfrm>
            <a:off x="6202276"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3" name="Rectangle 12">
            <a:extLst>
              <a:ext uri="{FF2B5EF4-FFF2-40B4-BE49-F238E27FC236}">
                <a16:creationId xmlns:a16="http://schemas.microsoft.com/office/drawing/2014/main" id="{B93BC9A6-FE10-400D-85B3-0D54C36C3DBC}"/>
              </a:ext>
            </a:extLst>
          </p:cNvPr>
          <p:cNvSpPr/>
          <p:nvPr/>
        </p:nvSpPr>
        <p:spPr>
          <a:xfrm>
            <a:off x="9105898" y="2383595"/>
            <a:ext cx="2640931" cy="1417720"/>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dirty="0">
                <a:solidFill>
                  <a:schemeClr val="bg1"/>
                </a:solidFill>
              </a:rPr>
              <a:t>Virtual Machine</a:t>
            </a:r>
          </a:p>
        </p:txBody>
      </p:sp>
      <p:sp>
        <p:nvSpPr>
          <p:cNvPr id="14" name="Rectangle 13">
            <a:extLst>
              <a:ext uri="{FF2B5EF4-FFF2-40B4-BE49-F238E27FC236}">
                <a16:creationId xmlns:a16="http://schemas.microsoft.com/office/drawing/2014/main" id="{2AC1B14E-D616-41A4-BDEC-6B76108CD136}"/>
              </a:ext>
            </a:extLst>
          </p:cNvPr>
          <p:cNvSpPr/>
          <p:nvPr/>
        </p:nvSpPr>
        <p:spPr>
          <a:xfrm>
            <a:off x="39503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5" name="Rectangle 14">
            <a:extLst>
              <a:ext uri="{FF2B5EF4-FFF2-40B4-BE49-F238E27FC236}">
                <a16:creationId xmlns:a16="http://schemas.microsoft.com/office/drawing/2014/main" id="{1F8EA987-D068-4355-BB7B-FE867979DFFA}"/>
              </a:ext>
            </a:extLst>
          </p:cNvPr>
          <p:cNvSpPr/>
          <p:nvPr/>
        </p:nvSpPr>
        <p:spPr>
          <a:xfrm>
            <a:off x="329865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6" name="Rectangle 15">
            <a:extLst>
              <a:ext uri="{FF2B5EF4-FFF2-40B4-BE49-F238E27FC236}">
                <a16:creationId xmlns:a16="http://schemas.microsoft.com/office/drawing/2014/main" id="{1E07C845-98C3-40B3-B946-1C7F0E7A814D}"/>
              </a:ext>
            </a:extLst>
          </p:cNvPr>
          <p:cNvSpPr/>
          <p:nvPr/>
        </p:nvSpPr>
        <p:spPr>
          <a:xfrm>
            <a:off x="6202274" y="1623599"/>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7" name="Rectangle 16">
            <a:extLst>
              <a:ext uri="{FF2B5EF4-FFF2-40B4-BE49-F238E27FC236}">
                <a16:creationId xmlns:a16="http://schemas.microsoft.com/office/drawing/2014/main" id="{81BB0C1A-FEDC-4899-8C04-DB2A44D86DC2}"/>
              </a:ext>
            </a:extLst>
          </p:cNvPr>
          <p:cNvSpPr/>
          <p:nvPr/>
        </p:nvSpPr>
        <p:spPr>
          <a:xfrm>
            <a:off x="9105894" y="1623598"/>
            <a:ext cx="2640931"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395033" y="840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19" name="Rectangle 18">
            <a:extLst>
              <a:ext uri="{FF2B5EF4-FFF2-40B4-BE49-F238E27FC236}">
                <a16:creationId xmlns:a16="http://schemas.microsoft.com/office/drawing/2014/main" id="{CB873610-7E0F-427E-BCD3-771370F2509F}"/>
              </a:ext>
            </a:extLst>
          </p:cNvPr>
          <p:cNvSpPr/>
          <p:nvPr/>
        </p:nvSpPr>
        <p:spPr>
          <a:xfrm>
            <a:off x="3298654" y="840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0" name="Rectangle 19">
            <a:extLst>
              <a:ext uri="{FF2B5EF4-FFF2-40B4-BE49-F238E27FC236}">
                <a16:creationId xmlns:a16="http://schemas.microsoft.com/office/drawing/2014/main" id="{D9298C05-EDC4-47CD-ABAC-DE13C881377A}"/>
              </a:ext>
            </a:extLst>
          </p:cNvPr>
          <p:cNvSpPr/>
          <p:nvPr/>
        </p:nvSpPr>
        <p:spPr>
          <a:xfrm>
            <a:off x="6202273" y="839542"/>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1" name="Rectangle 20">
            <a:extLst>
              <a:ext uri="{FF2B5EF4-FFF2-40B4-BE49-F238E27FC236}">
                <a16:creationId xmlns:a16="http://schemas.microsoft.com/office/drawing/2014/main" id="{A1D92493-821E-4091-8F94-0465049611A5}"/>
              </a:ext>
            </a:extLst>
          </p:cNvPr>
          <p:cNvSpPr/>
          <p:nvPr/>
        </p:nvSpPr>
        <p:spPr>
          <a:xfrm>
            <a:off x="9105894" y="835527"/>
            <a:ext cx="264093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2" name="Rectangle 21">
            <a:extLst>
              <a:ext uri="{FF2B5EF4-FFF2-40B4-BE49-F238E27FC236}">
                <a16:creationId xmlns:a16="http://schemas.microsoft.com/office/drawing/2014/main" id="{343E6369-C137-41BF-B92B-78716C2E5A94}"/>
              </a:ext>
            </a:extLst>
          </p:cNvPr>
          <p:cNvSpPr/>
          <p:nvPr/>
        </p:nvSpPr>
        <p:spPr>
          <a:xfrm>
            <a:off x="395033" y="3972094"/>
            <a:ext cx="11351795" cy="573506"/>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Hypervisor</a:t>
            </a:r>
          </a:p>
        </p:txBody>
      </p:sp>
    </p:spTree>
    <p:extLst>
      <p:ext uri="{BB962C8B-B14F-4D97-AF65-F5344CB8AC3E}">
        <p14:creationId xmlns:p14="http://schemas.microsoft.com/office/powerpoint/2010/main" val="2755329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66086"/>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Docker</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3" name="Rectangle 2">
            <a:extLst>
              <a:ext uri="{FF2B5EF4-FFF2-40B4-BE49-F238E27FC236}">
                <a16:creationId xmlns:a16="http://schemas.microsoft.com/office/drawing/2014/main" id="{729387D9-8C16-4FDD-A9E4-4AC751069CDC}"/>
              </a:ext>
            </a:extLst>
          </p:cNvPr>
          <p:cNvSpPr/>
          <p:nvPr/>
        </p:nvSpPr>
        <p:spPr>
          <a:xfrm>
            <a:off x="395037" y="4716379"/>
            <a:ext cx="11351795" cy="1913021"/>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Server</a:t>
            </a:r>
          </a:p>
        </p:txBody>
      </p:sp>
      <p:pic>
        <p:nvPicPr>
          <p:cNvPr id="1026" name="Picture 2" descr="Image result for server icon">
            <a:extLst>
              <a:ext uri="{FF2B5EF4-FFF2-40B4-BE49-F238E27FC236}">
                <a16:creationId xmlns:a16="http://schemas.microsoft.com/office/drawing/2014/main" id="{60848F55-2299-41B0-B27C-1A5E50807B6F}"/>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45168" y="4718963"/>
            <a:ext cx="1913021" cy="191302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AC1B14E-D616-41A4-BDEC-6B76108CD136}"/>
              </a:ext>
            </a:extLst>
          </p:cNvPr>
          <p:cNvSpPr/>
          <p:nvPr/>
        </p:nvSpPr>
        <p:spPr>
          <a:xfrm>
            <a:off x="395032" y="3972094"/>
            <a:ext cx="11351793" cy="573505"/>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OS</a:t>
            </a:r>
          </a:p>
        </p:txBody>
      </p:sp>
      <p:sp>
        <p:nvSpPr>
          <p:cNvPr id="18" name="Rectangle 17">
            <a:extLst>
              <a:ext uri="{FF2B5EF4-FFF2-40B4-BE49-F238E27FC236}">
                <a16:creationId xmlns:a16="http://schemas.microsoft.com/office/drawing/2014/main" id="{E7677638-18CA-4DE2-AF0E-7CB858A7C340}"/>
              </a:ext>
            </a:extLst>
          </p:cNvPr>
          <p:cNvSpPr/>
          <p:nvPr/>
        </p:nvSpPr>
        <p:spPr>
          <a:xfrm>
            <a:off x="39503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3" name="Rectangle 22">
            <a:extLst>
              <a:ext uri="{FF2B5EF4-FFF2-40B4-BE49-F238E27FC236}">
                <a16:creationId xmlns:a16="http://schemas.microsoft.com/office/drawing/2014/main" id="{E4BC1D04-4264-4A67-89FD-D06C4354E732}"/>
              </a:ext>
            </a:extLst>
          </p:cNvPr>
          <p:cNvSpPr/>
          <p:nvPr/>
        </p:nvSpPr>
        <p:spPr>
          <a:xfrm>
            <a:off x="39503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27" name="Rectangle 26">
            <a:extLst>
              <a:ext uri="{FF2B5EF4-FFF2-40B4-BE49-F238E27FC236}">
                <a16:creationId xmlns:a16="http://schemas.microsoft.com/office/drawing/2014/main" id="{5FF2866F-BCDC-4C23-807C-D92842C17832}"/>
              </a:ext>
            </a:extLst>
          </p:cNvPr>
          <p:cNvSpPr/>
          <p:nvPr/>
        </p:nvSpPr>
        <p:spPr>
          <a:xfrm>
            <a:off x="209662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28" name="Rectangle 27">
            <a:extLst>
              <a:ext uri="{FF2B5EF4-FFF2-40B4-BE49-F238E27FC236}">
                <a16:creationId xmlns:a16="http://schemas.microsoft.com/office/drawing/2014/main" id="{C01C5F53-A79B-4FB3-8805-A2CECE3955F5}"/>
              </a:ext>
            </a:extLst>
          </p:cNvPr>
          <p:cNvSpPr/>
          <p:nvPr/>
        </p:nvSpPr>
        <p:spPr>
          <a:xfrm>
            <a:off x="209662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29" name="Rectangle 28">
            <a:extLst>
              <a:ext uri="{FF2B5EF4-FFF2-40B4-BE49-F238E27FC236}">
                <a16:creationId xmlns:a16="http://schemas.microsoft.com/office/drawing/2014/main" id="{AC2F9F4F-C6C7-439F-9174-4708E525C7B5}"/>
              </a:ext>
            </a:extLst>
          </p:cNvPr>
          <p:cNvSpPr/>
          <p:nvPr/>
        </p:nvSpPr>
        <p:spPr>
          <a:xfrm>
            <a:off x="379821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0" name="Rectangle 29">
            <a:extLst>
              <a:ext uri="{FF2B5EF4-FFF2-40B4-BE49-F238E27FC236}">
                <a16:creationId xmlns:a16="http://schemas.microsoft.com/office/drawing/2014/main" id="{084CE2C5-8D42-46AC-B753-6CA963432BA4}"/>
              </a:ext>
            </a:extLst>
          </p:cNvPr>
          <p:cNvSpPr/>
          <p:nvPr/>
        </p:nvSpPr>
        <p:spPr>
          <a:xfrm>
            <a:off x="379821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31" name="Rectangle 30">
            <a:extLst>
              <a:ext uri="{FF2B5EF4-FFF2-40B4-BE49-F238E27FC236}">
                <a16:creationId xmlns:a16="http://schemas.microsoft.com/office/drawing/2014/main" id="{A300968B-AB29-437B-BE06-534A32ABB715}"/>
              </a:ext>
            </a:extLst>
          </p:cNvPr>
          <p:cNvSpPr/>
          <p:nvPr/>
        </p:nvSpPr>
        <p:spPr>
          <a:xfrm>
            <a:off x="5499802" y="2488700"/>
            <a:ext cx="1501781" cy="573505"/>
          </a:xfrm>
          <a:prstGeom prst="rect">
            <a:avLst/>
          </a:prstGeom>
          <a:solidFill>
            <a:schemeClr val="accent5"/>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App</a:t>
            </a:r>
          </a:p>
        </p:txBody>
      </p:sp>
      <p:sp>
        <p:nvSpPr>
          <p:cNvPr id="32" name="Rectangle 31">
            <a:extLst>
              <a:ext uri="{FF2B5EF4-FFF2-40B4-BE49-F238E27FC236}">
                <a16:creationId xmlns:a16="http://schemas.microsoft.com/office/drawing/2014/main" id="{F72C01FD-B0DC-4240-9747-ECD15FAEE42A}"/>
              </a:ext>
            </a:extLst>
          </p:cNvPr>
          <p:cNvSpPr/>
          <p:nvPr/>
        </p:nvSpPr>
        <p:spPr>
          <a:xfrm>
            <a:off x="5499802" y="3227809"/>
            <a:ext cx="1501781" cy="573505"/>
          </a:xfrm>
          <a:prstGeom prst="rect">
            <a:avLst/>
          </a:prstGeom>
          <a:pattFill prst="dkVert">
            <a:fgClr>
              <a:schemeClr val="accent1"/>
            </a:fgClr>
            <a:bgClr>
              <a:schemeClr val="accent1">
                <a:lumMod val="20000"/>
                <a:lumOff val="80000"/>
              </a:schemeClr>
            </a:bgClr>
          </a:patt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endParaRPr>
          </a:p>
        </p:txBody>
      </p:sp>
      <p:sp>
        <p:nvSpPr>
          <p:cNvPr id="33" name="Rectangle 32">
            <a:extLst>
              <a:ext uri="{FF2B5EF4-FFF2-40B4-BE49-F238E27FC236}">
                <a16:creationId xmlns:a16="http://schemas.microsoft.com/office/drawing/2014/main" id="{B5375E37-A972-4989-A4E3-AAF51715F5F9}"/>
              </a:ext>
            </a:extLst>
          </p:cNvPr>
          <p:cNvSpPr/>
          <p:nvPr/>
        </p:nvSpPr>
        <p:spPr>
          <a:xfrm>
            <a:off x="7201392" y="2488700"/>
            <a:ext cx="4545433" cy="1298377"/>
          </a:xfrm>
          <a:prstGeom prst="rect">
            <a:avLst/>
          </a:prstGeom>
          <a:pattFill prst="ltUp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Free space</a:t>
            </a:r>
          </a:p>
        </p:txBody>
      </p:sp>
    </p:spTree>
    <p:extLst>
      <p:ext uri="{BB962C8B-B14F-4D97-AF65-F5344CB8AC3E}">
        <p14:creationId xmlns:p14="http://schemas.microsoft.com/office/powerpoint/2010/main" val="827415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8" grpId="0" animBg="1"/>
      <p:bldP spid="23"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Demo</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Hello World!</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764078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Container registries </a:t>
            </a:r>
          </a:p>
        </p:txBody>
      </p:sp>
    </p:spTree>
    <p:extLst>
      <p:ext uri="{BB962C8B-B14F-4D97-AF65-F5344CB8AC3E}">
        <p14:creationId xmlns:p14="http://schemas.microsoft.com/office/powerpoint/2010/main" val="13160896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Over to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You</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pic>
        <p:nvPicPr>
          <p:cNvPr id="3" name="Picture 2">
            <a:extLst>
              <a:ext uri="{FF2B5EF4-FFF2-40B4-BE49-F238E27FC236}">
                <a16:creationId xmlns:a16="http://schemas.microsoft.com/office/drawing/2014/main" id="{A963D2F6-4F5C-4D4B-A733-C16373230ADE}"/>
              </a:ext>
            </a:extLst>
          </p:cNvPr>
          <p:cNvPicPr>
            <a:picLocks noChangeAspect="1"/>
          </p:cNvPicPr>
          <p:nvPr/>
        </p:nvPicPr>
        <p:blipFill>
          <a:blip r:embed="rId4"/>
          <a:stretch>
            <a:fillRect/>
          </a:stretch>
        </p:blipFill>
        <p:spPr>
          <a:xfrm>
            <a:off x="-400019" y="243840"/>
            <a:ext cx="13408271" cy="6370320"/>
          </a:xfrm>
          <a:prstGeom prst="rect">
            <a:avLst/>
          </a:prstGeom>
        </p:spPr>
      </p:pic>
    </p:spTree>
    <p:extLst>
      <p:ext uri="{BB962C8B-B14F-4D97-AF65-F5344CB8AC3E}">
        <p14:creationId xmlns:p14="http://schemas.microsoft.com/office/powerpoint/2010/main" val="28872245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10731" y="104468"/>
            <a:ext cx="7272484"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Important Docker commands</a:t>
            </a:r>
          </a:p>
        </p:txBody>
      </p:sp>
      <p:sp>
        <p:nvSpPr>
          <p:cNvPr id="3" name="TextBox 2">
            <a:extLst>
              <a:ext uri="{FF2B5EF4-FFF2-40B4-BE49-F238E27FC236}">
                <a16:creationId xmlns:a16="http://schemas.microsoft.com/office/drawing/2014/main" id="{B854A253-9FEF-49B5-9CF0-015C3FC49321}"/>
              </a:ext>
            </a:extLst>
          </p:cNvPr>
          <p:cNvSpPr txBox="1"/>
          <p:nvPr/>
        </p:nvSpPr>
        <p:spPr>
          <a:xfrm>
            <a:off x="421829" y="1166842"/>
            <a:ext cx="7272484" cy="4524315"/>
          </a:xfrm>
          <a:prstGeom prst="rect">
            <a:avLst/>
          </a:prstGeom>
          <a:noFill/>
        </p:spPr>
        <p:txBody>
          <a:bodyPr wrap="square" rtlCol="0">
            <a:spAutoFit/>
          </a:bodyPr>
          <a:lstStyle/>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pull &lt;image name&gt;</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images</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build </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run</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	-d &lt;</a:t>
            </a:r>
            <a:r>
              <a:rPr lang="en-GB" sz="3200" b="1" dirty="0" err="1">
                <a:solidFill>
                  <a:srgbClr val="000000"/>
                </a:solidFill>
                <a:latin typeface="Segoe UI Light" panose="020B0502040204020203" pitchFamily="34" charset="0"/>
                <a:cs typeface="Segoe UI Light" panose="020B0502040204020203" pitchFamily="34" charset="0"/>
              </a:rPr>
              <a:t>detatched</a:t>
            </a:r>
            <a:r>
              <a:rPr lang="en-GB" sz="3200" b="1" dirty="0">
                <a:solidFill>
                  <a:srgbClr val="000000"/>
                </a:solidFill>
                <a:latin typeface="Segoe UI Light" panose="020B0502040204020203" pitchFamily="34" charset="0"/>
                <a:cs typeface="Segoe UI Light" panose="020B0502040204020203" pitchFamily="34" charset="0"/>
              </a:rPr>
              <a:t> mode&gt;</a:t>
            </a: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	--name &lt;Name of run&gt;</a:t>
            </a:r>
          </a:p>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a:t>
            </a:r>
            <a:r>
              <a:rPr kumimoji="0" lang="en-GB" sz="32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ps</a:t>
            </a:r>
            <a:endPar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defTabSz="1219170" rtl="0" eaLnBrk="1" fontAlgn="auto" latinLnBrk="0" hangingPunct="1">
              <a:lnSpc>
                <a:spcPct val="100000"/>
              </a:lnSpc>
              <a:spcBef>
                <a:spcPts val="0"/>
              </a:spcBef>
              <a:spcAft>
                <a:spcPts val="0"/>
              </a:spcAft>
              <a:buClrTx/>
              <a:buSzTx/>
              <a:buFontTx/>
              <a:buNone/>
              <a:tabLst/>
              <a:defRPr/>
            </a:pPr>
            <a:r>
              <a:rPr lang="en-GB" sz="3200" b="1" dirty="0">
                <a:solidFill>
                  <a:srgbClr val="000000"/>
                </a:solidFill>
                <a:latin typeface="Segoe UI Light" panose="020B0502040204020203" pitchFamily="34" charset="0"/>
                <a:cs typeface="Segoe UI Light" panose="020B0502040204020203" pitchFamily="34" charset="0"/>
              </a:rPr>
              <a:t>Docker stop &lt;run name&gt;</a:t>
            </a:r>
          </a:p>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Docker </a:t>
            </a:r>
            <a:r>
              <a:rPr kumimoji="0" lang="en-GB" sz="32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rmi</a:t>
            </a: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lang="en-GB" sz="3200" b="1" dirty="0">
                <a:solidFill>
                  <a:srgbClr val="000000"/>
                </a:solidFill>
                <a:latin typeface="Segoe UI Light" panose="020B0502040204020203" pitchFamily="34" charset="0"/>
                <a:cs typeface="Segoe UI Light" panose="020B0502040204020203" pitchFamily="34" charset="0"/>
              </a:rPr>
              <a:t>&lt;image name&gt; -f</a:t>
            </a:r>
            <a:endPar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3846115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DD9F5-4711-40FF-BB77-0652DB1BF175}"/>
              </a:ext>
            </a:extLst>
          </p:cNvPr>
          <p:cNvPicPr>
            <a:picLocks noChangeAspect="1"/>
          </p:cNvPicPr>
          <p:nvPr/>
        </p:nvPicPr>
        <p:blipFill>
          <a:blip r:embed="rId4"/>
          <a:stretch>
            <a:fillRect/>
          </a:stretch>
        </p:blipFill>
        <p:spPr>
          <a:xfrm>
            <a:off x="1638725" y="0"/>
            <a:ext cx="8914550" cy="6858000"/>
          </a:xfrm>
          <a:prstGeom prst="rect">
            <a:avLst/>
          </a:prstGeom>
        </p:spPr>
      </p:pic>
    </p:spTree>
    <p:extLst>
      <p:ext uri="{BB962C8B-B14F-4D97-AF65-F5344CB8AC3E}">
        <p14:creationId xmlns:p14="http://schemas.microsoft.com/office/powerpoint/2010/main" val="33959752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0.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7.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8.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9.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26601</TotalTime>
  <Words>418</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521</cp:revision>
  <cp:lastPrinted>2018-10-16T13:22:06Z</cp:lastPrinted>
  <dcterms:created xsi:type="dcterms:W3CDTF">2014-09-15T19:16:44Z</dcterms:created>
  <dcterms:modified xsi:type="dcterms:W3CDTF">2018-10-16T13:58:30Z</dcterms:modified>
</cp:coreProperties>
</file>