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74" r:id="rId2"/>
  </p:sldMasterIdLst>
  <p:notesMasterIdLst>
    <p:notesMasterId r:id="rId10"/>
  </p:notesMasterIdLst>
  <p:handoutMasterIdLst>
    <p:handoutMasterId r:id="rId11"/>
  </p:handoutMasterIdLst>
  <p:sldIdLst>
    <p:sldId id="627" r:id="rId3"/>
    <p:sldId id="426" r:id="rId4"/>
    <p:sldId id="508" r:id="rId5"/>
    <p:sldId id="622" r:id="rId6"/>
    <p:sldId id="604" r:id="rId7"/>
    <p:sldId id="576" r:id="rId8"/>
    <p:sldId id="574" r:id="rId9"/>
  </p:sldIdLst>
  <p:sldSz cx="12192000" cy="6858000"/>
  <p:notesSz cx="9855200" cy="6718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503B"/>
    <a:srgbClr val="C7E293"/>
    <a:srgbClr val="D34A28"/>
    <a:srgbClr val="85E9B3"/>
    <a:srgbClr val="C34626"/>
    <a:srgbClr val="87E9B0"/>
    <a:srgbClr val="D2DF8D"/>
    <a:srgbClr val="3C3C3C"/>
    <a:srgbClr val="FFDB80"/>
    <a:srgbClr val="C4E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68618" autoAdjust="0"/>
  </p:normalViewPr>
  <p:slideViewPr>
    <p:cSldViewPr snapToGrid="0">
      <p:cViewPr varScale="1">
        <p:scale>
          <a:sx n="159" d="100"/>
          <a:sy n="159" d="100"/>
        </p:scale>
        <p:origin x="150" y="2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591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82333" y="0"/>
            <a:ext cx="4270587" cy="335915"/>
          </a:xfrm>
          <a:prstGeom prst="rect">
            <a:avLst/>
          </a:prstGeom>
        </p:spPr>
        <p:txBody>
          <a:bodyPr vert="horz" lIns="91440" tIns="45720" rIns="91440" bIns="45720" rtlCol="0"/>
          <a:lstStyle>
            <a:lvl1pPr algn="r">
              <a:defRPr sz="1200"/>
            </a:lvl1pPr>
          </a:lstStyle>
          <a:p>
            <a:fld id="{817623F0-24A1-4017-BAC1-59B35B69DC24}" type="datetimeFigureOut">
              <a:rPr lang="en-GB" smtClean="0"/>
              <a:t>16/10/2018</a:t>
            </a:fld>
            <a:endParaRPr lang="en-GB"/>
          </a:p>
        </p:txBody>
      </p:sp>
      <p:sp>
        <p:nvSpPr>
          <p:cNvPr id="4" name="Footer Placeholder 3"/>
          <p:cNvSpPr>
            <a:spLocks noGrp="1"/>
          </p:cNvSpPr>
          <p:nvPr>
            <p:ph type="ftr" sz="quarter" idx="2"/>
          </p:nvPr>
        </p:nvSpPr>
        <p:spPr>
          <a:xfrm>
            <a:off x="0" y="6381219"/>
            <a:ext cx="4270587" cy="33591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82333" y="6381219"/>
            <a:ext cx="4270587" cy="335915"/>
          </a:xfrm>
          <a:prstGeom prst="rect">
            <a:avLst/>
          </a:prstGeom>
        </p:spPr>
        <p:txBody>
          <a:bodyPr vert="horz" lIns="91440" tIns="45720" rIns="91440" bIns="45720" rtlCol="0" anchor="b"/>
          <a:lstStyle>
            <a:lvl1pPr algn="r">
              <a:defRPr sz="1200"/>
            </a:lvl1pPr>
          </a:lstStyle>
          <a:p>
            <a:fld id="{78E908A9-C65E-4459-92FD-6385B15C5965}" type="slidenum">
              <a:rPr lang="en-GB" smtClean="0"/>
              <a:t>‹#›</a:t>
            </a:fld>
            <a:endParaRPr lang="en-GB"/>
          </a:p>
        </p:txBody>
      </p:sp>
    </p:spTree>
    <p:extLst>
      <p:ext uri="{BB962C8B-B14F-4D97-AF65-F5344CB8AC3E}">
        <p14:creationId xmlns:p14="http://schemas.microsoft.com/office/powerpoint/2010/main" val="3667931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708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5582333" y="0"/>
            <a:ext cx="4270587" cy="337082"/>
          </a:xfrm>
          <a:prstGeom prst="rect">
            <a:avLst/>
          </a:prstGeom>
        </p:spPr>
        <p:txBody>
          <a:bodyPr vert="horz" lIns="91440" tIns="45720" rIns="91440" bIns="45720" rtlCol="0"/>
          <a:lstStyle>
            <a:lvl1pPr algn="r">
              <a:defRPr sz="1200"/>
            </a:lvl1pPr>
          </a:lstStyle>
          <a:p>
            <a:fld id="{45C8BF1F-A622-4B26-8F26-F6526311D21D}" type="datetimeFigureOut">
              <a:rPr lang="en-GB" smtClean="0"/>
              <a:t>16/10/2018</a:t>
            </a:fld>
            <a:endParaRPr lang="en-GB" dirty="0"/>
          </a:p>
        </p:txBody>
      </p:sp>
      <p:sp>
        <p:nvSpPr>
          <p:cNvPr id="4" name="Slide Image Placeholder 3"/>
          <p:cNvSpPr>
            <a:spLocks noGrp="1" noRot="1" noChangeAspect="1"/>
          </p:cNvSpPr>
          <p:nvPr>
            <p:ph type="sldImg" idx="2"/>
          </p:nvPr>
        </p:nvSpPr>
        <p:spPr>
          <a:xfrm>
            <a:off x="2913063" y="839788"/>
            <a:ext cx="4029075" cy="22669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5520" y="3233181"/>
            <a:ext cx="7884160" cy="26453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381219"/>
            <a:ext cx="4270587" cy="33708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5582333" y="6381219"/>
            <a:ext cx="4270587" cy="337081"/>
          </a:xfrm>
          <a:prstGeom prst="rect">
            <a:avLst/>
          </a:prstGeom>
        </p:spPr>
        <p:txBody>
          <a:bodyPr vert="horz" lIns="91440" tIns="45720" rIns="91440" bIns="45720" rtlCol="0" anchor="b"/>
          <a:lstStyle>
            <a:lvl1pPr algn="r">
              <a:defRPr sz="1200"/>
            </a:lvl1pPr>
          </a:lstStyle>
          <a:p>
            <a:fld id="{BFE86C52-F445-44F9-8033-6A03C97C342E}" type="slidenum">
              <a:rPr lang="en-GB" smtClean="0"/>
              <a:t>‹#›</a:t>
            </a:fld>
            <a:endParaRPr lang="en-GB" dirty="0"/>
          </a:p>
        </p:txBody>
      </p:sp>
    </p:spTree>
    <p:extLst>
      <p:ext uri="{BB962C8B-B14F-4D97-AF65-F5344CB8AC3E}">
        <p14:creationId xmlns:p14="http://schemas.microsoft.com/office/powerpoint/2010/main" val="6258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584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509588"/>
            <a:ext cx="4530725" cy="2549525"/>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a:ea typeface="+mn-ea"/>
                <a:cs typeface="+mn-cs"/>
              </a:rPr>
              <a:t>Immersion</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2C91B0-451A-4B33-8CF6-5F449C330BB5}"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10/16/2018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956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89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 How to Use the WHERE Clause</a:t>
            </a:r>
          </a:p>
          <a:p>
            <a:r>
              <a:rPr lang="en-GB" sz="1200" kern="1200" dirty="0">
                <a:solidFill>
                  <a:schemeClr val="tx1"/>
                </a:solidFill>
                <a:effectLst/>
                <a:latin typeface="+mn-lt"/>
                <a:ea typeface="+mn-ea"/>
                <a:cs typeface="+mn-cs"/>
              </a:rPr>
              <a:t>• Overview of Operators</a:t>
            </a:r>
          </a:p>
          <a:p>
            <a:r>
              <a:rPr lang="en-GB" sz="1200" kern="1200" dirty="0">
                <a:solidFill>
                  <a:schemeClr val="tx1"/>
                </a:solidFill>
                <a:effectLst/>
                <a:latin typeface="+mn-lt"/>
                <a:ea typeface="+mn-ea"/>
                <a:cs typeface="+mn-cs"/>
              </a:rPr>
              <a:t>• Filter Data by Using Comparison Operators</a:t>
            </a:r>
          </a:p>
          <a:p>
            <a:r>
              <a:rPr lang="en-GB" sz="1200" kern="1200" dirty="0">
                <a:solidFill>
                  <a:schemeClr val="tx1"/>
                </a:solidFill>
                <a:effectLst/>
                <a:latin typeface="+mn-lt"/>
                <a:ea typeface="+mn-ea"/>
                <a:cs typeface="+mn-cs"/>
              </a:rPr>
              <a:t>• Filter Data by Using String Comparisons</a:t>
            </a:r>
          </a:p>
          <a:p>
            <a:r>
              <a:rPr lang="en-GB" sz="1200" kern="1200" dirty="0">
                <a:solidFill>
                  <a:schemeClr val="tx1"/>
                </a:solidFill>
                <a:effectLst/>
                <a:latin typeface="+mn-lt"/>
                <a:ea typeface="+mn-ea"/>
                <a:cs typeface="+mn-cs"/>
              </a:rPr>
              <a:t>• Filter Data by Using Logical Operators</a:t>
            </a:r>
          </a:p>
          <a:p>
            <a:r>
              <a:rPr lang="en-GB" sz="1200" kern="1200" dirty="0">
                <a:solidFill>
                  <a:schemeClr val="tx1"/>
                </a:solidFill>
                <a:effectLst/>
                <a:latin typeface="+mn-lt"/>
                <a:ea typeface="+mn-ea"/>
                <a:cs typeface="+mn-cs"/>
              </a:rPr>
              <a:t>• Filter Data Using a Range of Values</a:t>
            </a:r>
          </a:p>
          <a:p>
            <a:r>
              <a:rPr lang="en-GB" sz="1200" kern="1200" dirty="0">
                <a:solidFill>
                  <a:schemeClr val="tx1"/>
                </a:solidFill>
                <a:effectLst/>
                <a:latin typeface="+mn-lt"/>
                <a:ea typeface="+mn-ea"/>
                <a:cs typeface="+mn-cs"/>
              </a:rPr>
              <a:t>• Filter Data Using a List of Values</a:t>
            </a:r>
          </a:p>
          <a:p>
            <a:r>
              <a:rPr lang="en-GB" sz="1200" kern="1200" dirty="0">
                <a:solidFill>
                  <a:schemeClr val="tx1"/>
                </a:solidFill>
                <a:effectLst/>
                <a:latin typeface="+mn-lt"/>
                <a:ea typeface="+mn-ea"/>
                <a:cs typeface="+mn-cs"/>
              </a:rPr>
              <a:t>• Working with NULL Values</a:t>
            </a:r>
          </a:p>
          <a:p>
            <a:r>
              <a:rPr lang="en-GB" sz="1200" kern="1200" dirty="0">
                <a:solidFill>
                  <a:schemeClr val="tx1"/>
                </a:solidFill>
                <a:effectLst/>
                <a:latin typeface="+mn-lt"/>
                <a:ea typeface="+mn-ea"/>
                <a:cs typeface="+mn-cs"/>
              </a:rPr>
              <a:t>• Introducing Native SQL Server Functions</a:t>
            </a:r>
          </a:p>
          <a:p>
            <a:r>
              <a:rPr lang="en-GB" sz="1200" kern="1200" dirty="0">
                <a:solidFill>
                  <a:schemeClr val="tx1"/>
                </a:solidFill>
                <a:effectLst/>
                <a:latin typeface="+mn-lt"/>
                <a:ea typeface="+mn-ea"/>
                <a:cs typeface="+mn-cs"/>
              </a:rPr>
              <a:t>• Functions Relating to NULL Values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0465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277200" y="453600"/>
            <a:ext cx="8596668" cy="609600"/>
          </a:xfrm>
          <a:prstGeom prst="rect">
            <a:avLst/>
          </a:prstGeom>
        </p:spPr>
        <p:txBody>
          <a:bodyPr>
            <a:normAutofit/>
          </a:bodyPr>
          <a:lstStyle>
            <a:lvl1pPr>
              <a:defRPr sz="32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2444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Orange Demo">
    <p:bg>
      <p:bgPr>
        <a:solidFill>
          <a:schemeClr val="accent4"/>
        </a:solidFill>
        <a:effectLst/>
      </p:bgPr>
    </p:bg>
    <p:spTree>
      <p:nvGrpSpPr>
        <p:cNvPr id="1" name=""/>
        <p:cNvGrpSpPr/>
        <p:nvPr/>
      </p:nvGrpSpPr>
      <p:grpSpPr>
        <a:xfrm>
          <a:off x="0" y="0"/>
          <a:ext cx="0" cy="0"/>
          <a:chOff x="0" y="0"/>
          <a:chExt cx="0" cy="0"/>
        </a:xfrm>
      </p:grpSpPr>
      <p:sp>
        <p:nvSpPr>
          <p:cNvPr id="6"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2405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Orang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37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Purple Demo">
    <p:bg>
      <p:bgPr>
        <a:solidFill>
          <a:schemeClr val="accent3"/>
        </a:solidFill>
        <a:effectLst/>
      </p:bgPr>
    </p:bg>
    <p:spTree>
      <p:nvGrpSpPr>
        <p:cNvPr id="1" name=""/>
        <p:cNvGrpSpPr/>
        <p:nvPr/>
      </p:nvGrpSpPr>
      <p:grpSpPr>
        <a:xfrm>
          <a:off x="0" y="0"/>
          <a:ext cx="0" cy="0"/>
          <a:chOff x="0" y="0"/>
          <a:chExt cx="0" cy="0"/>
        </a:xfrm>
      </p:grpSpPr>
      <p:sp>
        <p:nvSpPr>
          <p:cNvPr id="3"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708588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Purpl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21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Black Demo">
    <p:bg>
      <p:bgPr>
        <a:solidFill>
          <a:srgbClr val="000000"/>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a:ln>
                  <a:noFill/>
                </a:ln>
                <a:gradFill>
                  <a:gsLst>
                    <a:gs pos="2917">
                      <a:srgbClr val="FFFFFF"/>
                    </a:gs>
                    <a:gs pos="100000">
                      <a:srgbClr val="FFFFFF"/>
                    </a:gs>
                  </a:gsLst>
                  <a:lin ang="5400000" scaled="0"/>
                </a:gradFill>
                <a:effectLst/>
                <a:uLnTx/>
                <a:uFillTx/>
                <a:latin typeface="Segoe UI Light"/>
                <a:ea typeface="+mn-ea"/>
                <a:cs typeface="+mn-cs"/>
              </a:rPr>
              <a:t>Demo</a:t>
            </a:r>
            <a:endPar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497007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877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400955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25892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Accent Color Blue Dem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35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Accent Color Blue Demo">
    <p:bg>
      <p:bgPr>
        <a:solidFill>
          <a:schemeClr val="accent1"/>
        </a:solidFill>
        <a:effectLst/>
      </p:bgPr>
    </p:bg>
    <p:spTree>
      <p:nvGrpSpPr>
        <p:cNvPr id="1" name=""/>
        <p:cNvGrpSpPr/>
        <p:nvPr/>
      </p:nvGrpSpPr>
      <p:grpSpPr>
        <a:xfrm>
          <a:off x="0" y="0"/>
          <a:ext cx="0" cy="0"/>
          <a:chOff x="0" y="0"/>
          <a:chExt cx="0" cy="0"/>
        </a:xfrm>
      </p:grpSpPr>
      <p:sp>
        <p:nvSpPr>
          <p:cNvPr id="7"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07295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Accent Color Blu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626" y="6237312"/>
            <a:ext cx="1710351" cy="428153"/>
          </a:xfrm>
          <a:prstGeom prst="rect">
            <a:avLst/>
          </a:prstGeom>
        </p:spPr>
      </p:pic>
    </p:spTree>
    <p:extLst>
      <p:ext uri="{BB962C8B-B14F-4D97-AF65-F5344CB8AC3E}">
        <p14:creationId xmlns:p14="http://schemas.microsoft.com/office/powerpoint/2010/main" val="105435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Accent Color Blue Logo">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7657" y="3018873"/>
            <a:ext cx="3276689" cy="820255"/>
          </a:xfrm>
          <a:prstGeom prst="rect">
            <a:avLst/>
          </a:prstGeom>
        </p:spPr>
      </p:pic>
    </p:spTree>
    <p:extLst>
      <p:ext uri="{BB962C8B-B14F-4D97-AF65-F5344CB8AC3E}">
        <p14:creationId xmlns:p14="http://schemas.microsoft.com/office/powerpoint/2010/main" val="2813359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Accent Color Blue">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977" y="6237400"/>
            <a:ext cx="1710000" cy="428065"/>
          </a:xfrm>
          <a:prstGeom prst="rect">
            <a:avLst/>
          </a:prstGeom>
        </p:spPr>
      </p:pic>
    </p:spTree>
    <p:extLst>
      <p:ext uri="{BB962C8B-B14F-4D97-AF65-F5344CB8AC3E}">
        <p14:creationId xmlns:p14="http://schemas.microsoft.com/office/powerpoint/2010/main" val="158782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Color Teal Demo">
    <p:bg>
      <p:bgPr>
        <a:solidFill>
          <a:schemeClr val="accent2"/>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586050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Teal">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2294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
            <a:ext cx="12192000" cy="1207915"/>
          </a:xfrm>
          <a:prstGeom prst="rect">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0896" y="5766607"/>
            <a:ext cx="2202904" cy="551454"/>
          </a:xfrm>
          <a:prstGeom prst="rect">
            <a:avLst/>
          </a:prstGeom>
        </p:spPr>
      </p:pic>
    </p:spTree>
    <p:extLst>
      <p:ext uri="{BB962C8B-B14F-4D97-AF65-F5344CB8AC3E}">
        <p14:creationId xmlns:p14="http://schemas.microsoft.com/office/powerpoint/2010/main" val="2625656217"/>
      </p:ext>
    </p:extLst>
  </p:cSld>
  <p:clrMap bg1="lt1" tx1="dk1" bg2="lt2" tx2="dk2" accent1="accent1" accent2="accent2" accent3="accent3" accent4="accent4" accent5="accent5" accent6="accent6" hlink="hlink" folHlink="folHlink"/>
  <p:sldLayoutIdLst>
    <p:sldLayoutId id="2147483672" r:id="rId1"/>
    <p:sldLayoutId id="21474836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6FB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0342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p15:clr>
            <a:srgbClr val="547EBF"/>
          </p15:clr>
        </p15:guide>
        <p15:guide id="2" orient="horz" pos="187">
          <p15:clr>
            <a:srgbClr val="547EBF"/>
          </p15:clr>
        </p15:guide>
        <p15:guide id="3" orient="horz" pos="4219">
          <p15:clr>
            <a:srgbClr val="547EBF"/>
          </p15:clr>
        </p15:guide>
        <p15:guide id="4" pos="7661">
          <p15:clr>
            <a:srgbClr val="547EBF"/>
          </p15:clr>
        </p15:guide>
        <p15:guide id="5" orient="horz" pos="763">
          <p15:clr>
            <a:srgbClr val="A4A3A4"/>
          </p15:clr>
        </p15:guide>
        <p15:guide id="6" orient="horz" pos="1339">
          <p15:clr>
            <a:srgbClr val="A4A3A4"/>
          </p15:clr>
        </p15:guide>
        <p15:guide id="7" orient="horz" pos="1915">
          <p15:clr>
            <a:srgbClr val="A4A3A4"/>
          </p15:clr>
        </p15:guide>
        <p15:guide id="8" orient="horz" pos="2491">
          <p15:clr>
            <a:srgbClr val="A4A3A4"/>
          </p15:clr>
        </p15:guide>
        <p15:guide id="9" orient="horz" pos="3067">
          <p15:clr>
            <a:srgbClr val="A4A3A4"/>
          </p15:clr>
        </p15:guide>
        <p15:guide id="10" orient="horz" pos="3643">
          <p15:clr>
            <a:srgbClr val="A4A3A4"/>
          </p15:clr>
        </p15:guide>
        <p15:guide id="11" pos="749">
          <p15:clr>
            <a:srgbClr val="A4A3A4"/>
          </p15:clr>
        </p15:guide>
        <p15:guide id="12" pos="1325">
          <p15:clr>
            <a:srgbClr val="A4A3A4"/>
          </p15:clr>
        </p15:guide>
        <p15:guide id="13" pos="1901">
          <p15:clr>
            <a:srgbClr val="A4A3A4"/>
          </p15:clr>
        </p15:guide>
        <p15:guide id="14" pos="2477">
          <p15:clr>
            <a:srgbClr val="A4A3A4"/>
          </p15:clr>
        </p15:guide>
        <p15:guide id="15" pos="3053">
          <p15:clr>
            <a:srgbClr val="A4A3A4"/>
          </p15:clr>
        </p15:guide>
        <p15:guide id="16" pos="3629">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708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hemeOverride" Target="../theme/themeOverride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hemeOverride" Target="../theme/themeOverride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hyperlink" Target="https://github.com/SQLShark/MachineLearningFromModelToProduction/tree/master/Labs/Lab%2004" TargetMode="External"/><Relationship Id="rId2" Type="http://schemas.openxmlformats.org/officeDocument/2006/relationships/slideLayout" Target="../slideLayouts/slideLayout16.xml"/><Relationship Id="rId1" Type="http://schemas.openxmlformats.org/officeDocument/2006/relationships/themeOverride" Target="../theme/themeOverride4.xml"/><Relationship Id="rId6" Type="http://schemas.openxmlformats.org/officeDocument/2006/relationships/hyperlink" Target="https://github.com/SQLShark/MachineLearningFromModelToProduction/tree/master/Labs/Lab%2003" TargetMode="External"/><Relationship Id="rId5" Type="http://schemas.openxmlformats.org/officeDocument/2006/relationships/hyperlink" Target="https://github.com/SQLShark/MachineLearningFromModelToProduction/tree/master/Labs/Lab%2002" TargetMode="External"/><Relationship Id="rId4" Type="http://schemas.openxmlformats.org/officeDocument/2006/relationships/hyperlink" Target="https://github.com/SQLShark/MachineLearningFromModelToProduction/tree/master/Labs/Lab%2001"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hemeOverride" Target="../theme/themeOverride5.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6392" y="418496"/>
            <a:ext cx="11668259" cy="1446550"/>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In this session we will</a:t>
            </a:r>
            <a:r>
              <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look to understand what a Data scientist does </a:t>
            </a:r>
            <a:r>
              <a:rPr lang="en-GB" sz="4400" b="1" i="1" dirty="0">
                <a:solidFill>
                  <a:srgbClr val="006FBA"/>
                </a:solidFill>
                <a:latin typeface="Segoe UI"/>
                <a:cs typeface="Segoe UI Light" panose="020B0502040204020203" pitchFamily="34" charset="0"/>
              </a:rPr>
              <a:t>well</a:t>
            </a:r>
            <a:r>
              <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and what they do </a:t>
            </a:r>
            <a:r>
              <a:rPr lang="en-GB" sz="4400" b="1" i="1" dirty="0">
                <a:solidFill>
                  <a:srgbClr val="006FBA"/>
                </a:solidFill>
                <a:latin typeface="Segoe UI"/>
                <a:cs typeface="Segoe UI Light" panose="020B0502040204020203" pitchFamily="34" charset="0"/>
              </a:rPr>
              <a:t>badly</a:t>
            </a:r>
          </a:p>
        </p:txBody>
      </p:sp>
      <p:sp>
        <p:nvSpPr>
          <p:cNvPr id="4" name="Rectangle 3"/>
          <p:cNvSpPr/>
          <p:nvPr/>
        </p:nvSpPr>
        <p:spPr>
          <a:xfrm>
            <a:off x="266392" y="2142028"/>
            <a:ext cx="11668259" cy="2123658"/>
          </a:xfrm>
          <a:prstGeom prst="rect">
            <a:avLst/>
          </a:prstGeom>
          <a:noFill/>
        </p:spPr>
        <p:txBody>
          <a:bodyPr wrap="square" rtlCol="0">
            <a:spAutoFit/>
          </a:bodyPr>
          <a:lstStyle/>
          <a:p>
            <a:pPr lvl="0" defTabSz="1219170"/>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We will explore the history of </a:t>
            </a:r>
            <a:r>
              <a:rPr lang="en-GB" sz="4400" b="1" i="1" dirty="0">
                <a:solidFill>
                  <a:srgbClr val="006FBA"/>
                </a:solidFill>
                <a:latin typeface="Segoe UI"/>
                <a:cs typeface="Segoe UI Light" panose="020B0502040204020203" pitchFamily="34" charset="0"/>
              </a:rPr>
              <a:t>DevOps</a:t>
            </a:r>
            <a:r>
              <a:rPr lang="en-GB" sz="4400" b="1" dirty="0">
                <a:solidFill>
                  <a:srgbClr val="000000"/>
                </a:solidFill>
                <a:latin typeface="Segoe UI Light" panose="020B0502040204020203" pitchFamily="34" charset="0"/>
                <a:cs typeface="Segoe UI Light" panose="020B0502040204020203" pitchFamily="34" charset="0"/>
              </a:rPr>
              <a:t>. We will look at the core components and how they relate to </a:t>
            </a:r>
            <a:r>
              <a:rPr lang="en-GB" sz="4400" b="1" i="1" dirty="0">
                <a:solidFill>
                  <a:srgbClr val="006FBA"/>
                </a:solidFill>
                <a:latin typeface="Segoe UI"/>
                <a:cs typeface="Segoe UI Light" panose="020B0502040204020203" pitchFamily="34" charset="0"/>
              </a:rPr>
              <a:t>machine learning</a:t>
            </a:r>
            <a:r>
              <a:rPr lang="en-GB" sz="4400" b="1" dirty="0">
                <a:solidFill>
                  <a:srgbClr val="000000"/>
                </a:solidFill>
                <a:latin typeface="Segoe UI Light" panose="020B0502040204020203" pitchFamily="34" charset="0"/>
                <a:cs typeface="Segoe UI Light" panose="020B0502040204020203" pitchFamily="34" charset="0"/>
              </a:rPr>
              <a:t>.</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6" name="Rectangle 5"/>
          <p:cNvSpPr/>
          <p:nvPr/>
        </p:nvSpPr>
        <p:spPr>
          <a:xfrm>
            <a:off x="261870" y="4542668"/>
            <a:ext cx="11668259" cy="2123658"/>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We will learn </a:t>
            </a:r>
            <a:r>
              <a:rPr lang="en-GB" sz="4400" b="1" noProof="0" dirty="0">
                <a:solidFill>
                  <a:srgbClr val="000000"/>
                </a:solidFill>
                <a:latin typeface="Segoe UI Light" panose="020B0502040204020203" pitchFamily="34" charset="0"/>
                <a:cs typeface="Segoe UI Light" panose="020B0502040204020203" pitchFamily="34" charset="0"/>
              </a:rPr>
              <a:t>then look at how we can hook this all together with a demo of </a:t>
            </a:r>
            <a:r>
              <a:rPr lang="en-GB" sz="4400" b="1" i="1" dirty="0">
                <a:solidFill>
                  <a:srgbClr val="006FBA"/>
                </a:solidFill>
                <a:latin typeface="Segoe UI"/>
                <a:cs typeface="Segoe UI Light" panose="020B0502040204020203" pitchFamily="34" charset="0"/>
              </a:rPr>
              <a:t>Azure DevOps</a:t>
            </a:r>
            <a:r>
              <a:rPr lang="en-GB" sz="4400" b="1" noProof="0" dirty="0">
                <a:solidFill>
                  <a:srgbClr val="000000"/>
                </a:solidFill>
                <a:latin typeface="Segoe UI Light" panose="020B0502040204020203" pitchFamily="34" charset="0"/>
                <a:cs typeface="Segoe UI Light" panose="020B0502040204020203" pitchFamily="34" charset="0"/>
              </a:rPr>
              <a:t>, </a:t>
            </a:r>
            <a:r>
              <a:rPr lang="en-GB" sz="4400" b="1" i="1" dirty="0">
                <a:solidFill>
                  <a:srgbClr val="006FBA"/>
                </a:solidFill>
                <a:latin typeface="Segoe UI"/>
                <a:cs typeface="Segoe UI Light" panose="020B0502040204020203" pitchFamily="34" charset="0"/>
              </a:rPr>
              <a:t>Python</a:t>
            </a:r>
            <a:r>
              <a:rPr lang="en-GB" sz="4400" b="1" noProof="0" dirty="0">
                <a:solidFill>
                  <a:srgbClr val="000000"/>
                </a:solidFill>
                <a:latin typeface="Segoe UI Light" panose="020B0502040204020203" pitchFamily="34" charset="0"/>
                <a:cs typeface="Segoe UI Light" panose="020B0502040204020203" pitchFamily="34" charset="0"/>
              </a:rPr>
              <a:t>, </a:t>
            </a:r>
            <a:r>
              <a:rPr lang="en-GB" sz="4400" b="1" i="1" dirty="0">
                <a:solidFill>
                  <a:srgbClr val="006FBA"/>
                </a:solidFill>
                <a:latin typeface="Segoe UI"/>
                <a:cs typeface="Segoe UI Light" panose="020B0502040204020203" pitchFamily="34" charset="0"/>
              </a:rPr>
              <a:t>Docker</a:t>
            </a:r>
            <a:r>
              <a:rPr lang="en-GB" sz="4400" b="1" noProof="0" dirty="0">
                <a:solidFill>
                  <a:srgbClr val="000000"/>
                </a:solidFill>
                <a:latin typeface="Segoe UI Light" panose="020B0502040204020203" pitchFamily="34" charset="0"/>
                <a:cs typeface="Segoe UI Light" panose="020B0502040204020203" pitchFamily="34" charset="0"/>
              </a:rPr>
              <a:t> and </a:t>
            </a:r>
            <a:r>
              <a:rPr lang="en-GB" sz="4400" b="1" i="1" dirty="0">
                <a:solidFill>
                  <a:srgbClr val="006FBA"/>
                </a:solidFill>
                <a:latin typeface="Segoe UI"/>
                <a:cs typeface="Segoe UI Light" panose="020B0502040204020203" pitchFamily="34" charset="0"/>
              </a:rPr>
              <a:t>Kubernetes</a:t>
            </a:r>
          </a:p>
        </p:txBody>
      </p:sp>
      <p:pic>
        <p:nvPicPr>
          <p:cNvPr id="1026" name="Picture 2" descr="https://www.mcubed.london/wp-content/uploads/2017/12/M3_Image_v1.jpg">
            <a:extLst>
              <a:ext uri="{FF2B5EF4-FFF2-40B4-BE49-F238E27FC236}">
                <a16:creationId xmlns:a16="http://schemas.microsoft.com/office/drawing/2014/main" id="{41AC4BD0-B28E-4EFC-82C4-6C73C401D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 y="6266"/>
            <a:ext cx="12192000" cy="68437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B555F6B-C328-48F6-9B41-8FCCB3BE5F44}"/>
              </a:ext>
            </a:extLst>
          </p:cNvPr>
          <p:cNvSpPr/>
          <p:nvPr/>
        </p:nvSpPr>
        <p:spPr>
          <a:xfrm>
            <a:off x="-120819" y="695478"/>
            <a:ext cx="12304797" cy="1446550"/>
          </a:xfrm>
          <a:prstGeom prst="rect">
            <a:avLst/>
          </a:prstGeom>
          <a:solidFill>
            <a:schemeClr val="bg1">
              <a:alpha val="40000"/>
            </a:schemeClr>
          </a:solidFill>
        </p:spPr>
        <p:txBody>
          <a:bodyPr wrap="square">
            <a:spAutoFit/>
          </a:bodyPr>
          <a:lstStyle/>
          <a:p>
            <a:pPr algn="ctr" fontAlgn="ctr"/>
            <a:r>
              <a:rPr lang="en-GB" sz="4400" dirty="0">
                <a:latin typeface="Segoe UI Light" panose="020B0502040204020203" pitchFamily="34" charset="0"/>
                <a:cs typeface="Segoe UI Light" panose="020B0502040204020203" pitchFamily="34" charset="0"/>
              </a:rPr>
              <a:t>Machine Learning: From model to production using the cloud, Containers and DevOps</a:t>
            </a:r>
            <a:endParaRPr lang="en-GB" sz="4400" b="0" i="0" dirty="0">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850450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p:cTn id="11" dur="indefinite"/>
                                        <p:tgtEl>
                                          <p:spTgt spid="2"/>
                                        </p:tgtEl>
                                        <p:attrNameLst>
                                          <p:attrName>style.opacity</p:attrName>
                                        </p:attrNameLst>
                                      </p:cBhvr>
                                      <p:to>
                                        <p:strVal val="0.15"/>
                                      </p:to>
                                    </p:set>
                                    <p:animEffect filter="image" prLst="opacity: 0.15">
                                      <p:cBhvr rctx="IE">
                                        <p:cTn id="12" dur="indefinite"/>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grpId="1" nodeType="clickEffect">
                                  <p:stCondLst>
                                    <p:cond delay="0"/>
                                  </p:stCondLst>
                                  <p:childTnLst>
                                    <p:set>
                                      <p:cBhvr>
                                        <p:cTn id="19" dur="indefinite"/>
                                        <p:tgtEl>
                                          <p:spTgt spid="4"/>
                                        </p:tgtEl>
                                        <p:attrNameLst>
                                          <p:attrName>style.opacity</p:attrName>
                                        </p:attrNameLst>
                                      </p:cBhvr>
                                      <p:to>
                                        <p:strVal val="0.15"/>
                                      </p:to>
                                    </p:set>
                                    <p:animEffect filter="image" prLst="opacity: 0.15">
                                      <p:cBhvr rctx="IE">
                                        <p:cTn id="20" dur="indefinite"/>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767408" y="1838815"/>
            <a:ext cx="11161240" cy="2187703"/>
          </a:xfrm>
          <a:prstGeom prst="rect">
            <a:avLst/>
          </a:prstGeom>
          <a:noFill/>
        </p:spPr>
        <p:txBody>
          <a:bodyPr vert="horz" wrap="square" lIns="143428" tIns="89642" rIns="143428" bIns="89642" rtlCol="0" anchor="t" anchorCtr="0">
            <a:noAutofit/>
          </a:bodyPr>
          <a:lstStyle>
            <a:lvl1pPr algn="l" defTabSz="932578" rtl="0" eaLnBrk="1" latinLnBrk="0" hangingPunct="1">
              <a:lnSpc>
                <a:spcPct val="90000"/>
              </a:lnSpc>
              <a:spcBef>
                <a:spcPct val="0"/>
              </a:spcBef>
              <a:buNone/>
              <a:defRPr lang="en-US" sz="5999"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lvl="0">
              <a:spcBef>
                <a:spcPts val="1200"/>
              </a:spcBef>
              <a:spcAft>
                <a:spcPts val="1200"/>
              </a:spcAft>
              <a:defRPr/>
            </a:pPr>
            <a:r>
              <a:rPr lang="en-GB" sz="4400" dirty="0">
                <a:solidFill>
                  <a:srgbClr val="002C5C"/>
                </a:solidFill>
                <a:latin typeface="Segoe UI Light"/>
              </a:rPr>
              <a:t>Machine Learning: From Model to Production</a:t>
            </a:r>
          </a:p>
          <a:p>
            <a:pPr lvl="0">
              <a:spcBef>
                <a:spcPts val="1200"/>
              </a:spcBef>
              <a:spcAft>
                <a:spcPts val="1200"/>
              </a:spcAft>
              <a:defRPr/>
            </a:pPr>
            <a:r>
              <a:rPr lang="en-GB" sz="3600" dirty="0">
                <a:solidFill>
                  <a:srgbClr val="002C5C"/>
                </a:solidFill>
                <a:latin typeface="Segoe UI Light"/>
              </a:rPr>
              <a:t>Using the cloud, Containers and DevOps</a:t>
            </a:r>
            <a:endParaRPr kumimoji="0" lang="en-GB" sz="2000" b="0" i="0" u="none" strike="noStrike" kern="1200" cap="none" spc="-100" normalizeH="0" baseline="0" noProof="0" dirty="0">
              <a:ln w="3175">
                <a:noFill/>
              </a:ln>
              <a:solidFill>
                <a:srgbClr val="006FBA"/>
              </a:solidFill>
              <a:effectLst/>
              <a:uLnTx/>
              <a:uFillTx/>
              <a:latin typeface="Segoe UI Light"/>
              <a:ea typeface="+mn-ea"/>
              <a:cs typeface="Segoe UI" pitchFamily="34" charset="0"/>
            </a:endParaRPr>
          </a:p>
        </p:txBody>
      </p:sp>
      <p:sp>
        <p:nvSpPr>
          <p:cNvPr id="6" name="Text Placeholder 1"/>
          <p:cNvSpPr txBox="1">
            <a:spLocks/>
          </p:cNvSpPr>
          <p:nvPr/>
        </p:nvSpPr>
        <p:spPr>
          <a:xfrm>
            <a:off x="1219904" y="4010858"/>
            <a:ext cx="8785274" cy="1146334"/>
          </a:xfrm>
          <a:prstGeom prst="rect">
            <a:avLst/>
          </a:prstGeom>
          <a:noFill/>
        </p:spPr>
        <p:txBody>
          <a:bodyPr vert="horz" wrap="square" lIns="179285" tIns="143428" rIns="179285" bIns="143428" rtlCol="0">
            <a:noAutofit/>
          </a:bodyPr>
          <a:lstStyle>
            <a:lvl1pPr marL="0" marR="0" indent="0" algn="l" defTabSz="932578" rtl="0" eaLnBrk="1" fontAlgn="auto" latinLnBrk="0" hangingPunct="1">
              <a:lnSpc>
                <a:spcPct val="90000"/>
              </a:lnSpc>
              <a:spcBef>
                <a:spcPts val="0"/>
              </a:spcBef>
              <a:spcAft>
                <a:spcPts val="0"/>
              </a:spcAft>
              <a:buClrTx/>
              <a:buSzPct val="90000"/>
              <a:buFont typeface="Arial" pitchFamily="34" charset="0"/>
              <a:buNone/>
              <a:tabLst/>
              <a:defRPr sz="3599" kern="1200" spc="0" baseline="0">
                <a:gradFill>
                  <a:gsLst>
                    <a:gs pos="0">
                      <a:schemeClr val="tx1"/>
                    </a:gs>
                    <a:gs pos="100000">
                      <a:schemeClr val="tx1"/>
                    </a:gs>
                  </a:gsLst>
                  <a:lin ang="5400000" scaled="0"/>
                </a:gradFill>
                <a:latin typeface="+mj-lt"/>
                <a:ea typeface="+mn-ea"/>
                <a:cs typeface="+mn-cs"/>
              </a:defRPr>
            </a:lvl1pPr>
            <a:lvl2pPr marL="584098" marR="0" indent="-241257" algn="l" defTabSz="9325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5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1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80"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88"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7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6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57"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78" rtl="0" eaLnBrk="1" fontAlgn="auto" latinLnBrk="0" hangingPunct="1">
              <a:lnSpc>
                <a:spcPct val="90000"/>
              </a:lnSpc>
              <a:spcBef>
                <a:spcPts val="0"/>
              </a:spcBef>
              <a:spcAft>
                <a:spcPts val="0"/>
              </a:spcAft>
              <a:buClrTx/>
              <a:buSzPct val="90000"/>
              <a:buFont typeface="Arial" pitchFamily="34" charset="0"/>
              <a:buNone/>
              <a:tabLst/>
              <a:defRPr/>
            </a:pP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Terry McCann </a:t>
            </a:r>
            <a:r>
              <a:rPr kumimoji="0" lang="en-US" sz="3528" b="0" i="0" u="none" strike="noStrike" kern="1200" cap="none" spc="0" normalizeH="0" baseline="0" noProof="0" dirty="0">
                <a:ln>
                  <a:noFill/>
                </a:ln>
                <a:solidFill>
                  <a:srgbClr val="92D050"/>
                </a:solidFill>
                <a:effectLst/>
                <a:uLnTx/>
                <a:uFillTx/>
                <a:latin typeface="Segoe UI Light"/>
                <a:ea typeface="+mn-ea"/>
                <a:cs typeface="+mn-cs"/>
              </a:rPr>
              <a:t>|</a:t>
            </a: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 </a:t>
            </a:r>
            <a:r>
              <a:rPr kumimoji="0" lang="en-US" sz="2745" b="0" i="0" u="none" strike="noStrike" kern="1200" cap="none" spc="0" normalizeH="0" baseline="0" noProof="0" dirty="0">
                <a:ln>
                  <a:noFill/>
                </a:ln>
                <a:solidFill>
                  <a:srgbClr val="006FBA"/>
                </a:solidFill>
                <a:effectLst/>
                <a:uLnTx/>
                <a:uFillTx/>
                <a:latin typeface="Segoe UI Light"/>
                <a:ea typeface="+mn-ea"/>
                <a:cs typeface="+mn-cs"/>
              </a:rPr>
              <a:t>@</a:t>
            </a:r>
            <a:r>
              <a:rPr kumimoji="0" lang="en-US" sz="2745" b="0" i="0" u="none" strike="noStrike" kern="1200" cap="none" spc="0" normalizeH="0" baseline="0" noProof="0" dirty="0" err="1">
                <a:ln>
                  <a:noFill/>
                </a:ln>
                <a:solidFill>
                  <a:srgbClr val="006FBA"/>
                </a:solidFill>
                <a:effectLst/>
                <a:uLnTx/>
                <a:uFillTx/>
                <a:latin typeface="Segoe UI Light"/>
                <a:ea typeface="+mn-ea"/>
                <a:cs typeface="+mn-cs"/>
              </a:rPr>
              <a:t>SQLShark</a:t>
            </a:r>
            <a:endParaRPr kumimoji="0" lang="en-US" sz="2745" b="0" i="0" u="none" strike="noStrike" kern="1200" cap="none" spc="0" normalizeH="0" baseline="0" noProof="0" dirty="0">
              <a:ln>
                <a:noFill/>
              </a:ln>
              <a:solidFill>
                <a:srgbClr val="006FBA"/>
              </a:solidFill>
              <a:effectLst/>
              <a:uLnTx/>
              <a:uFillTx/>
              <a:latin typeface="Segoe UI Light"/>
              <a:ea typeface="+mn-ea"/>
              <a:cs typeface="+mn-cs"/>
            </a:endParaRPr>
          </a:p>
        </p:txBody>
      </p:sp>
      <p:sp>
        <p:nvSpPr>
          <p:cNvPr id="7" name="Rectangle 6"/>
          <p:cNvSpPr/>
          <p:nvPr/>
        </p:nvSpPr>
        <p:spPr bwMode="auto">
          <a:xfrm>
            <a:off x="851" y="489"/>
            <a:ext cx="12191151" cy="1184170"/>
          </a:xfrm>
          <a:prstGeom prst="rect">
            <a:avLst/>
          </a:prstGeom>
          <a:solidFill>
            <a:srgbClr val="006FBA"/>
          </a:solidFill>
        </p:spPr>
        <p:txBody>
          <a:bodyPr wrap="square" lIns="175735" tIns="131802" rtlCol="0">
            <a:noAutofit/>
          </a:bodyPr>
          <a:lstStyle/>
          <a:p>
            <a:pPr marL="0" marR="0" lvl="0" indent="0" algn="l" defTabSz="895750" rtl="0" eaLnBrk="1" fontAlgn="auto" latinLnBrk="0" hangingPunct="1">
              <a:lnSpc>
                <a:spcPts val="2883"/>
              </a:lnSpc>
              <a:spcBef>
                <a:spcPts val="0"/>
              </a:spcBef>
              <a:spcAft>
                <a:spcPts val="0"/>
              </a:spcAft>
              <a:buClrTx/>
              <a:buSzTx/>
              <a:buFontTx/>
              <a:buNone/>
              <a:tabLst/>
              <a:defRPr/>
            </a:pPr>
            <a:endParaRPr kumimoji="0" lang="en-US" sz="1765" b="0" i="0" u="none" strike="noStrike" kern="0" cap="none" spc="0" normalizeH="0" baseline="0" noProof="0" dirty="0" err="1">
              <a:ln>
                <a:noFill/>
              </a:ln>
              <a:solidFill>
                <a:srgbClr val="FFFFFF"/>
              </a:solidFill>
              <a:effectLst/>
              <a:uLnTx/>
              <a:uFillTx/>
              <a:latin typeface="Segoe UI Light"/>
              <a:ea typeface="+mn-ea"/>
              <a:cs typeface="+mn-cs"/>
            </a:endParaRPr>
          </a:p>
        </p:txBody>
      </p:sp>
      <p:pic>
        <p:nvPicPr>
          <p:cNvPr id="9" name="Picture 8" descr="cid:image004.jpg@01D35EBA.0EB41FD0">
            <a:extLst>
              <a:ext uri="{FF2B5EF4-FFF2-40B4-BE49-F238E27FC236}">
                <a16:creationId xmlns:a16="http://schemas.microsoft.com/office/drawing/2014/main" id="{C0D6FF3C-0CE1-4619-8053-420D3CA1BE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2650" y="5013176"/>
            <a:ext cx="2045038" cy="1080120"/>
          </a:xfrm>
          <a:prstGeom prst="rect">
            <a:avLst/>
          </a:prstGeom>
          <a:noFill/>
          <a:ln>
            <a:noFill/>
          </a:ln>
        </p:spPr>
      </p:pic>
      <p:pic>
        <p:nvPicPr>
          <p:cNvPr id="10" name="Picture 9" descr="MVP_Logo_Horizontal_Secondary_Black_RGB_300ppi">
            <a:extLst>
              <a:ext uri="{FF2B5EF4-FFF2-40B4-BE49-F238E27FC236}">
                <a16:creationId xmlns:a16="http://schemas.microsoft.com/office/drawing/2014/main" id="{72407470-1A3A-4DB4-B4E8-EC813D0191F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54414" y="5157192"/>
            <a:ext cx="1905482" cy="792088"/>
          </a:xfrm>
          <a:prstGeom prst="rect">
            <a:avLst/>
          </a:prstGeom>
          <a:noFill/>
          <a:ln>
            <a:noFill/>
          </a:ln>
        </p:spPr>
      </p:pic>
      <p:pic>
        <p:nvPicPr>
          <p:cNvPr id="8" name="Picture 2" descr="https://avatars3.githubusercontent.com/u/12963406?s=460&amp;v=4">
            <a:extLst>
              <a:ext uri="{FF2B5EF4-FFF2-40B4-BE49-F238E27FC236}">
                <a16:creationId xmlns:a16="http://schemas.microsoft.com/office/drawing/2014/main" id="{FE39FFA3-C99D-4C37-93DE-785EEB4325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76516">
            <a:off x="9325516" y="3132425"/>
            <a:ext cx="2055354" cy="20553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38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TextBox 10"/>
          <p:cNvSpPr txBox="1"/>
          <p:nvPr/>
        </p:nvSpPr>
        <p:spPr>
          <a:xfrm>
            <a:off x="384980" y="319709"/>
            <a:ext cx="8416120" cy="67403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000" b="1" dirty="0">
                <a:latin typeface="Segoe UI Light" panose="020B0502040204020203" pitchFamily="34" charset="0"/>
                <a:cs typeface="Segoe UI Light" panose="020B0502040204020203" pitchFamily="34" charset="0"/>
              </a:rPr>
              <a:t>Terry McCann</a:t>
            </a:r>
            <a:endParaRPr kumimoji="0" lang="en-GB" sz="4000" b="1"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4000" b="1"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GB" sz="3200" dirty="0">
                <a:latin typeface="Segoe UI Light" panose="020B0502040204020203" pitchFamily="34" charset="0"/>
                <a:cs typeface="Segoe UI Light" panose="020B0502040204020203" pitchFamily="34" charset="0"/>
              </a:rPr>
              <a:t>Head of Data Science for Adatis.</a:t>
            </a:r>
            <a:endParaRPr kumimoji="0" lang="en-GB" sz="32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Microsoft Most Valuable Professional (MVP)</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11+ Years working with data and engineering</a:t>
            </a:r>
          </a:p>
          <a:p>
            <a:pPr marL="0" marR="0" lvl="0" indent="0" algn="l" defTabSz="914400" rtl="0" eaLnBrk="1" fontAlgn="auto" latinLnBrk="0" hangingPunct="1">
              <a:lnSpc>
                <a:spcPct val="150000"/>
              </a:lnSpc>
              <a:spcBef>
                <a:spcPts val="0"/>
              </a:spcBef>
              <a:spcAft>
                <a:spcPts val="0"/>
              </a:spcAft>
              <a:buClrTx/>
              <a:buSzTx/>
              <a:buFontTx/>
              <a:buNone/>
              <a:tabLst/>
              <a:defRPr/>
            </a:pPr>
            <a:r>
              <a:rPr lang="en-GB" sz="3200" dirty="0">
                <a:latin typeface="Segoe UI Light" panose="020B0502040204020203" pitchFamily="34" charset="0"/>
                <a:cs typeface="Segoe UI Light" panose="020B0502040204020203" pitchFamily="34" charset="0"/>
              </a:rPr>
              <a:t>MSc in Data Science from Dundee</a:t>
            </a:r>
          </a:p>
          <a:p>
            <a:pPr marL="0" marR="0" lvl="0" indent="0" algn="l" defTabSz="914400" rtl="0" eaLnBrk="1" fontAlgn="auto" latinLnBrk="0" hangingPunct="1">
              <a:lnSpc>
                <a:spcPct val="150000"/>
              </a:lnSpc>
              <a:spcBef>
                <a:spcPts val="0"/>
              </a:spcBef>
              <a:spcAft>
                <a:spcPts val="0"/>
              </a:spcAft>
              <a:buClrTx/>
              <a:buSzTx/>
              <a:buFontTx/>
              <a:buNone/>
              <a:tabLst/>
              <a:defRPr/>
            </a:pPr>
            <a:r>
              <a:rPr lang="en-GB" sz="3200" dirty="0">
                <a:latin typeface="Segoe UI Light" panose="020B0502040204020203" pitchFamily="34" charset="0"/>
                <a:cs typeface="Segoe UI Light" panose="020B0502040204020203" pitchFamily="34" charset="0"/>
              </a:rPr>
              <a:t>I live in Devon with my Wife and little boy Dusty</a:t>
            </a:r>
          </a:p>
          <a:p>
            <a:pPr marL="0" marR="0" lvl="0" indent="0" algn="l" defTabSz="914400" rtl="0" eaLnBrk="1" fontAlgn="auto" latinLnBrk="0" hangingPunct="1">
              <a:lnSpc>
                <a:spcPct val="150000"/>
              </a:lnSpc>
              <a:spcBef>
                <a:spcPts val="0"/>
              </a:spcBef>
              <a:spcAft>
                <a:spcPts val="0"/>
              </a:spcAft>
              <a:buClrTx/>
              <a:buSzTx/>
              <a:buFontTx/>
              <a:buNone/>
              <a:tabLst/>
              <a:defRPr/>
            </a:pPr>
            <a:r>
              <a:rPr lang="en-GB" sz="3200" dirty="0">
                <a:latin typeface="Segoe UI Light" panose="020B0502040204020203" pitchFamily="34" charset="0"/>
                <a:cs typeface="Segoe UI Light" panose="020B0502040204020203" pitchFamily="34" charset="0"/>
              </a:rPr>
              <a:t>I love board games.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latin typeface="Segoe UI Light" panose="020B0502040204020203" pitchFamily="34" charset="0"/>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2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endParaRPr>
          </a:p>
        </p:txBody>
      </p:sp>
      <p:pic>
        <p:nvPicPr>
          <p:cNvPr id="6" name="Picture 2" descr="https://avatars3.githubusercontent.com/u/12963406?s=460&amp;v=4">
            <a:extLst>
              <a:ext uri="{FF2B5EF4-FFF2-40B4-BE49-F238E27FC236}">
                <a16:creationId xmlns:a16="http://schemas.microsoft.com/office/drawing/2014/main" id="{BC108F6F-1672-4DDF-9C7A-B5A2DC67D1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176516">
            <a:off x="8690472" y="433819"/>
            <a:ext cx="3067709" cy="3067709"/>
          </a:xfrm>
          <a:prstGeom prst="ellipse">
            <a:avLst/>
          </a:prstGeom>
          <a:solidFill>
            <a:schemeClr val="bg1"/>
          </a:solid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p:spPr>
      </p:pic>
    </p:spTree>
    <p:extLst>
      <p:ext uri="{BB962C8B-B14F-4D97-AF65-F5344CB8AC3E}">
        <p14:creationId xmlns:p14="http://schemas.microsoft.com/office/powerpoint/2010/main" val="218307547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309997" y="709775"/>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Over to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You</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p>
        </p:txBody>
      </p:sp>
      <p:sp>
        <p:nvSpPr>
          <p:cNvPr id="3" name="TextBox 2">
            <a:extLst>
              <a:ext uri="{FF2B5EF4-FFF2-40B4-BE49-F238E27FC236}">
                <a16:creationId xmlns:a16="http://schemas.microsoft.com/office/drawing/2014/main" id="{3E2B20CE-C913-4D09-B02D-F9ABBF4C51D4}"/>
              </a:ext>
            </a:extLst>
          </p:cNvPr>
          <p:cNvSpPr txBox="1"/>
          <p:nvPr/>
        </p:nvSpPr>
        <p:spPr>
          <a:xfrm>
            <a:off x="2532648" y="2330658"/>
            <a:ext cx="6833936"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000" b="0" i="0" u="none" strike="noStrike" kern="0" cap="none" spc="0" normalizeH="0" baseline="0" noProof="0" dirty="0">
                <a:ln>
                  <a:noFill/>
                </a:ln>
                <a:solidFill>
                  <a:srgbClr val="000000"/>
                </a:solidFill>
                <a:effectLst/>
                <a:uLnTx/>
                <a:uFillTx/>
                <a:latin typeface="Segoe UI Light"/>
                <a:ea typeface="+mn-ea"/>
                <a:cs typeface="+mn-cs"/>
              </a:rPr>
              <a:t>What is your name? </a:t>
            </a:r>
          </a:p>
        </p:txBody>
      </p:sp>
      <p:sp>
        <p:nvSpPr>
          <p:cNvPr id="4" name="TextBox 3">
            <a:extLst>
              <a:ext uri="{FF2B5EF4-FFF2-40B4-BE49-F238E27FC236}">
                <a16:creationId xmlns:a16="http://schemas.microsoft.com/office/drawing/2014/main" id="{CEF2CE52-4459-437C-AD73-F535C4F0479C}"/>
              </a:ext>
            </a:extLst>
          </p:cNvPr>
          <p:cNvSpPr txBox="1"/>
          <p:nvPr/>
        </p:nvSpPr>
        <p:spPr>
          <a:xfrm>
            <a:off x="2588795" y="3044279"/>
            <a:ext cx="6833936"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000" b="0" i="0" u="none" strike="noStrike" kern="0" cap="none" spc="0" normalizeH="0" baseline="0" noProof="0" dirty="0">
                <a:ln>
                  <a:noFill/>
                </a:ln>
                <a:solidFill>
                  <a:srgbClr val="000000"/>
                </a:solidFill>
                <a:effectLst/>
                <a:uLnTx/>
                <a:uFillTx/>
                <a:latin typeface="Segoe UI Light"/>
                <a:ea typeface="+mn-ea"/>
                <a:cs typeface="+mn-cs"/>
              </a:rPr>
              <a:t>What</a:t>
            </a:r>
            <a:r>
              <a:rPr kumimoji="0" lang="en-GB" sz="4000" b="0" i="0" u="none" strike="noStrike" kern="0" cap="none" spc="0" normalizeH="0" noProof="0" dirty="0">
                <a:ln>
                  <a:noFill/>
                </a:ln>
                <a:solidFill>
                  <a:srgbClr val="000000"/>
                </a:solidFill>
                <a:effectLst/>
                <a:uLnTx/>
                <a:uFillTx/>
                <a:latin typeface="Segoe UI Light"/>
                <a:ea typeface="+mn-ea"/>
                <a:cs typeface="+mn-cs"/>
              </a:rPr>
              <a:t> do you do? </a:t>
            </a:r>
            <a:endParaRPr kumimoji="0" lang="en-GB" sz="4000" b="0" i="0" u="none" strike="noStrike" kern="0" cap="none" spc="0" normalizeH="0" baseline="0" noProof="0" dirty="0">
              <a:ln>
                <a:noFill/>
              </a:ln>
              <a:solidFill>
                <a:srgbClr val="000000"/>
              </a:solidFill>
              <a:effectLst/>
              <a:uLnTx/>
              <a:uFillTx/>
              <a:latin typeface="Segoe UI Light"/>
              <a:ea typeface="+mn-ea"/>
              <a:cs typeface="+mn-cs"/>
            </a:endParaRPr>
          </a:p>
        </p:txBody>
      </p:sp>
      <p:sp>
        <p:nvSpPr>
          <p:cNvPr id="5" name="TextBox 4">
            <a:extLst>
              <a:ext uri="{FF2B5EF4-FFF2-40B4-BE49-F238E27FC236}">
                <a16:creationId xmlns:a16="http://schemas.microsoft.com/office/drawing/2014/main" id="{C4243332-E9D6-4071-B11E-CC69D712213B}"/>
              </a:ext>
            </a:extLst>
          </p:cNvPr>
          <p:cNvSpPr txBox="1"/>
          <p:nvPr/>
        </p:nvSpPr>
        <p:spPr>
          <a:xfrm>
            <a:off x="2679032" y="3757902"/>
            <a:ext cx="6833936"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000" b="0" i="0" u="none" strike="noStrike" kern="0" cap="none" spc="0" normalizeH="0" baseline="0" noProof="0" dirty="0">
                <a:ln>
                  <a:noFill/>
                </a:ln>
                <a:solidFill>
                  <a:srgbClr val="000000"/>
                </a:solidFill>
                <a:effectLst/>
                <a:uLnTx/>
                <a:uFillTx/>
                <a:latin typeface="Segoe UI Light"/>
                <a:ea typeface="+mn-ea"/>
                <a:cs typeface="+mn-cs"/>
              </a:rPr>
              <a:t>Who do you work for?</a:t>
            </a:r>
          </a:p>
        </p:txBody>
      </p:sp>
      <p:sp>
        <p:nvSpPr>
          <p:cNvPr id="6" name="TextBox 5">
            <a:extLst>
              <a:ext uri="{FF2B5EF4-FFF2-40B4-BE49-F238E27FC236}">
                <a16:creationId xmlns:a16="http://schemas.microsoft.com/office/drawing/2014/main" id="{CD2280C4-E2EC-4DEE-B147-5AA64A799A4F}"/>
              </a:ext>
            </a:extLst>
          </p:cNvPr>
          <p:cNvSpPr txBox="1"/>
          <p:nvPr/>
        </p:nvSpPr>
        <p:spPr>
          <a:xfrm>
            <a:off x="2301039" y="4471523"/>
            <a:ext cx="7686173"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000" b="0" i="0" u="none" strike="noStrike" kern="0" cap="none" spc="0" normalizeH="0" baseline="0" noProof="0" dirty="0">
                <a:ln>
                  <a:noFill/>
                </a:ln>
                <a:solidFill>
                  <a:srgbClr val="000000"/>
                </a:solidFill>
                <a:effectLst/>
                <a:uLnTx/>
                <a:uFillTx/>
                <a:latin typeface="Segoe UI Light"/>
                <a:ea typeface="+mn-ea"/>
                <a:cs typeface="+mn-cs"/>
              </a:rPr>
              <a:t>What</a:t>
            </a:r>
            <a:r>
              <a:rPr kumimoji="0" lang="en-GB" sz="4000" b="0" i="0" u="none" strike="noStrike" kern="0" cap="none" spc="0" normalizeH="0" noProof="0" dirty="0">
                <a:ln>
                  <a:noFill/>
                </a:ln>
                <a:solidFill>
                  <a:srgbClr val="000000"/>
                </a:solidFill>
                <a:effectLst/>
                <a:uLnTx/>
                <a:uFillTx/>
                <a:latin typeface="Segoe UI Light"/>
                <a:ea typeface="+mn-ea"/>
                <a:cs typeface="+mn-cs"/>
              </a:rPr>
              <a:t> do you want out of today? </a:t>
            </a:r>
            <a:endParaRPr kumimoji="0" lang="en-GB" sz="4000" b="0" i="0" u="none" strike="noStrike" kern="0" cap="none" spc="0" normalizeH="0" baseline="0" noProof="0" dirty="0">
              <a:ln>
                <a:noFill/>
              </a:ln>
              <a:solidFill>
                <a:srgbClr val="000000"/>
              </a:solidFill>
              <a:effectLst/>
              <a:uLnTx/>
              <a:uFillTx/>
              <a:latin typeface="Segoe UI Light"/>
              <a:ea typeface="+mn-ea"/>
              <a:cs typeface="+mn-cs"/>
            </a:endParaRPr>
          </a:p>
        </p:txBody>
      </p:sp>
    </p:spTree>
    <p:extLst>
      <p:ext uri="{BB962C8B-B14F-4D97-AF65-F5344CB8AC3E}">
        <p14:creationId xmlns:p14="http://schemas.microsoft.com/office/powerpoint/2010/main" val="26314344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187169" y="132746"/>
            <a:ext cx="11668259" cy="6463308"/>
          </a:xfrm>
          <a:prstGeom prst="rect">
            <a:avLst/>
          </a:prstGeom>
          <a:noFill/>
        </p:spPr>
        <p:txBody>
          <a:bodyPr wrap="square" rtlCol="0">
            <a:spAutoFit/>
          </a:bodyPr>
          <a:lstStyle/>
          <a:p>
            <a:r>
              <a:rPr lang="en-GB" dirty="0"/>
              <a:t>M0 - Title Intro Agenda</a:t>
            </a:r>
          </a:p>
          <a:p>
            <a:pPr lvl="1"/>
            <a:r>
              <a:rPr lang="en-GB" dirty="0"/>
              <a:t>Lab 0 - Check everyone is set up</a:t>
            </a:r>
          </a:p>
          <a:p>
            <a:r>
              <a:rPr lang="en-GB" dirty="0"/>
              <a:t>M1 - Intro to Machine Learning with Python</a:t>
            </a:r>
          </a:p>
          <a:p>
            <a:pPr lvl="1"/>
            <a:r>
              <a:rPr lang="en-GB" dirty="0"/>
              <a:t>Demo - Clustering</a:t>
            </a:r>
          </a:p>
          <a:p>
            <a:pPr lvl="1"/>
            <a:r>
              <a:rPr lang="en-GB" dirty="0"/>
              <a:t>Demo - Regression</a:t>
            </a:r>
          </a:p>
          <a:p>
            <a:pPr lvl="1"/>
            <a:r>
              <a:rPr lang="en-GB" dirty="0"/>
              <a:t>Demo - Classification</a:t>
            </a:r>
          </a:p>
          <a:p>
            <a:r>
              <a:rPr lang="en-GB" dirty="0"/>
              <a:t>M2 - Creating our first Machine learning model.</a:t>
            </a:r>
          </a:p>
          <a:p>
            <a:pPr lvl="1"/>
            <a:r>
              <a:rPr lang="en-GB" dirty="0"/>
              <a:t>Demo - Creating a model - Diabetes Regression</a:t>
            </a:r>
          </a:p>
          <a:p>
            <a:pPr lvl="1"/>
            <a:r>
              <a:rPr lang="en-GB" dirty="0">
                <a:hlinkClick r:id="rId4"/>
              </a:rPr>
              <a:t>Lab 1 - Creating a Python Model</a:t>
            </a:r>
            <a:endParaRPr lang="en-GB" dirty="0"/>
          </a:p>
          <a:p>
            <a:r>
              <a:rPr lang="en-GB" dirty="0"/>
              <a:t>M3 - Python Serialisation.</a:t>
            </a:r>
          </a:p>
          <a:p>
            <a:pPr lvl="1"/>
            <a:r>
              <a:rPr lang="en-GB" dirty="0">
                <a:hlinkClick r:id="rId5"/>
              </a:rPr>
              <a:t>Lab 2 - The basics of serialisation in Python</a:t>
            </a:r>
            <a:endParaRPr lang="en-GB" dirty="0"/>
          </a:p>
          <a:p>
            <a:r>
              <a:rPr lang="en-GB" dirty="0"/>
              <a:t>M4 - Creating REST APIs</a:t>
            </a:r>
          </a:p>
          <a:p>
            <a:pPr lvl="1"/>
            <a:r>
              <a:rPr lang="en-GB" dirty="0">
                <a:hlinkClick r:id="rId6"/>
              </a:rPr>
              <a:t>Lab 3 - Adding Flask to our model to expose an API</a:t>
            </a:r>
            <a:endParaRPr lang="en-GB" dirty="0"/>
          </a:p>
          <a:p>
            <a:r>
              <a:rPr lang="en-GB" dirty="0"/>
              <a:t>M5 - An introduction to Docker</a:t>
            </a:r>
          </a:p>
          <a:p>
            <a:pPr lvl="1"/>
            <a:r>
              <a:rPr lang="en-GB" dirty="0">
                <a:hlinkClick r:id="rId7"/>
              </a:rPr>
              <a:t>Lab 4 - Hello World! in Docker</a:t>
            </a:r>
            <a:endParaRPr lang="en-GB" dirty="0"/>
          </a:p>
          <a:p>
            <a:pPr lvl="1"/>
            <a:r>
              <a:rPr lang="en-GB" dirty="0"/>
              <a:t>Lab 5 - Deploying a web app in to Docker</a:t>
            </a:r>
          </a:p>
          <a:p>
            <a:pPr lvl="1"/>
            <a:r>
              <a:rPr lang="en-GB" dirty="0"/>
              <a:t>Lab 6 - Deploying our model in to Docker</a:t>
            </a:r>
          </a:p>
          <a:p>
            <a:pPr lvl="1"/>
            <a:r>
              <a:rPr lang="en-GB" dirty="0"/>
              <a:t>Lab 7 – Creating the container registry </a:t>
            </a:r>
          </a:p>
          <a:p>
            <a:r>
              <a:rPr lang="en-GB" dirty="0"/>
              <a:t>M6 - An Introduction to Kubernetes</a:t>
            </a:r>
          </a:p>
          <a:p>
            <a:pPr lvl="1"/>
            <a:r>
              <a:rPr lang="en-GB" dirty="0"/>
              <a:t>Lab 8 - Deploying our model in Kubernetes</a:t>
            </a:r>
          </a:p>
          <a:p>
            <a:r>
              <a:rPr lang="en-GB" dirty="0"/>
              <a:t>M7 - DevOps for Machine Learning</a:t>
            </a:r>
          </a:p>
          <a:p>
            <a:pPr lvl="1"/>
            <a:r>
              <a:rPr lang="en-GB" dirty="0"/>
              <a:t>Demo - Setting up a Build pipeline for deploying changes</a:t>
            </a:r>
          </a:p>
          <a:p>
            <a:r>
              <a:rPr lang="en-GB" dirty="0"/>
              <a:t>M8 - Extending the design - The Rendezvous pattern</a:t>
            </a:r>
          </a:p>
        </p:txBody>
      </p:sp>
    </p:spTree>
    <p:extLst>
      <p:ext uri="{BB962C8B-B14F-4D97-AF65-F5344CB8AC3E}">
        <p14:creationId xmlns:p14="http://schemas.microsoft.com/office/powerpoint/2010/main" val="7481158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p:cTn id="11" dur="indefinite"/>
                                        <p:tgtEl>
                                          <p:spTgt spid="2"/>
                                        </p:tgtEl>
                                        <p:attrNameLst>
                                          <p:attrName>style.opacity</p:attrName>
                                        </p:attrNameLst>
                                      </p:cBhvr>
                                      <p:to>
                                        <p:strVal val="0.15"/>
                                      </p:to>
                                    </p:set>
                                    <p:animEffect filter="image" prLst="opacity: 0.15">
                                      <p:cBhvr rctx="IE">
                                        <p:cTn id="12"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31DECA-BCC3-4061-A2F8-AB583A273644}"/>
              </a:ext>
            </a:extLst>
          </p:cNvPr>
          <p:cNvPicPr>
            <a:picLocks noChangeAspect="1"/>
          </p:cNvPicPr>
          <p:nvPr/>
        </p:nvPicPr>
        <p:blipFill>
          <a:blip r:embed="rId4"/>
          <a:stretch>
            <a:fillRect/>
          </a:stretch>
        </p:blipFill>
        <p:spPr>
          <a:xfrm>
            <a:off x="-24680" y="0"/>
            <a:ext cx="12216680" cy="6957392"/>
          </a:xfrm>
          <a:prstGeom prst="rect">
            <a:avLst/>
          </a:prstGeom>
        </p:spPr>
      </p:pic>
      <p:sp>
        <p:nvSpPr>
          <p:cNvPr id="2" name="TextBox 1"/>
          <p:cNvSpPr txBox="1"/>
          <p:nvPr/>
        </p:nvSpPr>
        <p:spPr>
          <a:xfrm>
            <a:off x="1127448" y="386368"/>
            <a:ext cx="7124232" cy="5509200"/>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Where to find the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slides</a:t>
            </a:r>
            <a:r>
              <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 </a:t>
            </a:r>
            <a:r>
              <a:rPr kumimoji="0" lang="en-GB" sz="4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and</a:t>
            </a:r>
            <a:r>
              <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demos</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lvl="0" algn="ctr" defTabSz="1219170">
              <a:defRPr/>
            </a:pPr>
            <a:r>
              <a:rPr lang="en-GB" sz="4400" dirty="0">
                <a:solidFill>
                  <a:srgbClr val="000000"/>
                </a:solidFill>
                <a:latin typeface="Segoe UI Light" panose="020B0502040204020203" pitchFamily="34" charset="0"/>
                <a:cs typeface="Segoe UI Light" panose="020B0502040204020203" pitchFamily="34" charset="0"/>
              </a:rPr>
              <a:t>https://github.com/SQLShark/MachineLearningFromModelToProduction</a:t>
            </a:r>
            <a:endPar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pic>
        <p:nvPicPr>
          <p:cNvPr id="1026" name="Picture 2" descr="Image result for github octocat">
            <a:extLst>
              <a:ext uri="{FF2B5EF4-FFF2-40B4-BE49-F238E27FC236}">
                <a16:creationId xmlns:a16="http://schemas.microsoft.com/office/drawing/2014/main" id="{F5AFFFB5-730A-4CBA-A54C-884F2B1C06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6240" y="1620180"/>
            <a:ext cx="3717032" cy="3717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487398"/>
            <a:ext cx="1925399" cy="338554"/>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lumMod val="85000"/>
                  </a:srgbClr>
                </a:solidFill>
                <a:effectLst>
                  <a:innerShdw blurRad="63500" dist="50800" dir="13500000">
                    <a:prstClr val="black">
                      <a:alpha val="50000"/>
                    </a:prstClr>
                  </a:innerShdw>
                </a:effectLst>
                <a:uLnTx/>
                <a:uFillTx/>
                <a:latin typeface="Segoe UI"/>
                <a:ea typeface="+mn-ea"/>
                <a:cs typeface="+mn-cs"/>
              </a:rPr>
              <a:t>Terry McCann 2018</a:t>
            </a:r>
          </a:p>
        </p:txBody>
      </p:sp>
    </p:spTree>
    <p:extLst>
      <p:ext uri="{BB962C8B-B14F-4D97-AF65-F5344CB8AC3E}">
        <p14:creationId xmlns:p14="http://schemas.microsoft.com/office/powerpoint/2010/main" val="347383122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8BC8696-C28F-4B33-AEBF-F4F8AF71B31E}"/>
              </a:ext>
            </a:extLst>
          </p:cNvPr>
          <p:cNvPicPr>
            <a:picLocks noChangeAspect="1"/>
          </p:cNvPicPr>
          <p:nvPr/>
        </p:nvPicPr>
        <p:blipFill>
          <a:blip r:embed="rId2"/>
          <a:stretch>
            <a:fillRect/>
          </a:stretch>
        </p:blipFill>
        <p:spPr>
          <a:xfrm>
            <a:off x="-23589" y="-6771"/>
            <a:ext cx="12274699" cy="6910376"/>
          </a:xfrm>
          <a:prstGeom prst="rect">
            <a:avLst/>
          </a:prstGeom>
        </p:spPr>
      </p:pic>
      <p:pic>
        <p:nvPicPr>
          <p:cNvPr id="2054" name="Picture 6" descr="Image result for shout">
            <a:extLst>
              <a:ext uri="{FF2B5EF4-FFF2-40B4-BE49-F238E27FC236}">
                <a16:creationId xmlns:a16="http://schemas.microsoft.com/office/drawing/2014/main" id="{3F76DB88-627D-497F-BD82-9C46FEC20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910" y="1817255"/>
            <a:ext cx="7620000" cy="50863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039C5F8-426A-420F-9858-73F516E4E10A}"/>
              </a:ext>
            </a:extLst>
          </p:cNvPr>
          <p:cNvSpPr txBox="1"/>
          <p:nvPr/>
        </p:nvSpPr>
        <p:spPr>
          <a:xfrm>
            <a:off x="1487488" y="3861048"/>
            <a:ext cx="4392487" cy="1098342"/>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000" b="0" i="0" u="none" strike="noStrike" kern="0" cap="none" spc="0" normalizeH="0" baseline="0" noProof="0" dirty="0">
                <a:ln>
                  <a:noFill/>
                </a:ln>
                <a:solidFill>
                  <a:srgbClr val="000000"/>
                </a:solidFill>
                <a:effectLst/>
                <a:uLnTx/>
                <a:uFillTx/>
                <a:latin typeface="Segoe UI Light"/>
                <a:ea typeface="+mn-ea"/>
                <a:cs typeface="+mn-cs"/>
              </a:rPr>
              <a:t>Shout them out!!</a:t>
            </a:r>
          </a:p>
        </p:txBody>
      </p:sp>
      <p:sp>
        <p:nvSpPr>
          <p:cNvPr id="2" name="Rectangle 1">
            <a:extLst>
              <a:ext uri="{FF2B5EF4-FFF2-40B4-BE49-F238E27FC236}">
                <a16:creationId xmlns:a16="http://schemas.microsoft.com/office/drawing/2014/main" id="{E88968ED-D709-4310-A599-89B093836B3D}"/>
              </a:ext>
            </a:extLst>
          </p:cNvPr>
          <p:cNvSpPr/>
          <p:nvPr/>
        </p:nvSpPr>
        <p:spPr>
          <a:xfrm>
            <a:off x="407368" y="404664"/>
            <a:ext cx="3047629" cy="769441"/>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Questions?</a:t>
            </a:r>
          </a:p>
        </p:txBody>
      </p:sp>
    </p:spTree>
    <p:extLst>
      <p:ext uri="{BB962C8B-B14F-4D97-AF65-F5344CB8AC3E}">
        <p14:creationId xmlns:p14="http://schemas.microsoft.com/office/powerpoint/2010/main" val="162638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Adat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a:defRPr sz="12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datis Slide Template.potx" id="{AAD682A2-7E95-4C5A-B92E-67D8383ECA79}" vid="{32ECD3AA-88AD-4654-836A-C6C3BB33A47B}"/>
    </a:ext>
  </a:extLst>
</a:theme>
</file>

<file path=ppt/theme/theme2.xml><?xml version="1.0" encoding="utf-8"?>
<a:theme xmlns:a="http://schemas.openxmlformats.org/drawingml/2006/main" name="Blank Accent Color">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dirty="0" smtClean="0">
            <a:solidFill>
              <a:srgbClr val="0072C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Adatis Slide Template.potx" id="{AAD682A2-7E95-4C5A-B92E-67D8383ECA79}" vid="{90475019-12C8-4EBB-B516-D8451C29C7A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3.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4.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5.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docProps/app.xml><?xml version="1.0" encoding="utf-8"?>
<Properties xmlns="http://schemas.openxmlformats.org/officeDocument/2006/extended-properties" xmlns:vt="http://schemas.openxmlformats.org/officeDocument/2006/docPropsVTypes">
  <Template/>
  <TotalTime>27088</TotalTime>
  <Words>492</Words>
  <Application>Microsoft Office PowerPoint</Application>
  <PresentationFormat>Widescreen</PresentationFormat>
  <Paragraphs>68</Paragraphs>
  <Slides>7</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Segoe UI</vt:lpstr>
      <vt:lpstr>Segoe UI Light</vt:lpstr>
      <vt:lpstr>Trebuchet MS</vt:lpstr>
      <vt:lpstr>Wingdings 3</vt:lpstr>
      <vt:lpstr>1_Adatis</vt:lpstr>
      <vt:lpstr>Blank Accent Color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Certifications  Why should I bother?    Terry McCann  @SQLShark     www.hyperbi.co.uk</dc:title>
  <dc:creator>Terry McCann</dc:creator>
  <cp:lastModifiedBy>Terry Mccann</cp:lastModifiedBy>
  <cp:revision>512</cp:revision>
  <dcterms:created xsi:type="dcterms:W3CDTF">2014-09-15T19:16:44Z</dcterms:created>
  <dcterms:modified xsi:type="dcterms:W3CDTF">2018-10-16T21:43:00Z</dcterms:modified>
</cp:coreProperties>
</file>