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31A-C6DB-439D-B796-EB5808855249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7F14-B4FE-4CB5-A9BB-181A4060E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76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31A-C6DB-439D-B796-EB5808855249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7F14-B4FE-4CB5-A9BB-181A4060E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21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31A-C6DB-439D-B796-EB5808855249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7F14-B4FE-4CB5-A9BB-181A4060E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24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31A-C6DB-439D-B796-EB5808855249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7F14-B4FE-4CB5-A9BB-181A4060E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68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31A-C6DB-439D-B796-EB5808855249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7F14-B4FE-4CB5-A9BB-181A4060E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59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31A-C6DB-439D-B796-EB5808855249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7F14-B4FE-4CB5-A9BB-181A4060E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151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31A-C6DB-439D-B796-EB5808855249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7F14-B4FE-4CB5-A9BB-181A4060E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682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31A-C6DB-439D-B796-EB5808855249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7F14-B4FE-4CB5-A9BB-181A4060E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368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31A-C6DB-439D-B796-EB5808855249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7F14-B4FE-4CB5-A9BB-181A4060E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73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31A-C6DB-439D-B796-EB5808855249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7F14-B4FE-4CB5-A9BB-181A4060E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8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531A-C6DB-439D-B796-EB5808855249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7F14-B4FE-4CB5-A9BB-181A4060E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18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531A-C6DB-439D-B796-EB5808855249}" type="datetimeFigureOut">
              <a:rPr kumimoji="1" lang="ja-JP" altLang="en-US" smtClean="0"/>
              <a:t>2025/5/14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87F14-B4FE-4CB5-A9BB-181A4060E9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58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7.png"/><Relationship Id="rId7" Type="http://schemas.openxmlformats.org/officeDocument/2006/relationships/image" Target="../media/image9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hyperlink" Target="https://ja.wikipedia.org/wiki/10%E6%9C%881%E6%97%A5" TargetMode="External"/><Relationship Id="rId4" Type="http://schemas.openxmlformats.org/officeDocument/2006/relationships/hyperlink" Target="https://ja.wikipedia.org/wiki/2007%E5%B9%B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D2162A-DC65-E793-1ACF-6D9C4E3FC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9C48A9F-7D47-E465-A2E1-0C8554A3626E}"/>
              </a:ext>
            </a:extLst>
          </p:cNvPr>
          <p:cNvSpPr/>
          <p:nvPr/>
        </p:nvSpPr>
        <p:spPr>
          <a:xfrm>
            <a:off x="0" y="213065"/>
            <a:ext cx="12192000" cy="45276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400" dirty="0"/>
          </a:p>
        </p:txBody>
      </p:sp>
      <p:pic>
        <p:nvPicPr>
          <p:cNvPr id="6" name="図 5" descr="屋内, テーブル, 部屋, 座る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FD44D39-5744-C6CE-A9D7-8FF584960D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919" y="2011531"/>
            <a:ext cx="2596976" cy="17316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CEEB8E-EBD8-98D8-8EB2-CD664604C39F}"/>
              </a:ext>
            </a:extLst>
          </p:cNvPr>
          <p:cNvSpPr txBox="1"/>
          <p:nvPr/>
        </p:nvSpPr>
        <p:spPr>
          <a:xfrm>
            <a:off x="112644" y="213065"/>
            <a:ext cx="362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i="0" dirty="0">
                <a:solidFill>
                  <a:srgbClr val="C01A20"/>
                </a:solidFill>
                <a:effectLst/>
                <a:latin typeface="HGP明朝B" panose="02020800000000000000" pitchFamily="18" charset="-128"/>
                <a:ea typeface="HGP明朝B" panose="02020800000000000000" pitchFamily="18" charset="-128"/>
              </a:rPr>
              <a:t>株式会社ブラックタワー</a:t>
            </a:r>
            <a:endParaRPr kumimoji="1" lang="ja-JP" altLang="en-US" sz="24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17526B-2CE5-1A55-3ACB-88C688828B87}"/>
              </a:ext>
            </a:extLst>
          </p:cNvPr>
          <p:cNvSpPr txBox="1"/>
          <p:nvPr/>
        </p:nvSpPr>
        <p:spPr>
          <a:xfrm>
            <a:off x="3617845" y="1832206"/>
            <a:ext cx="294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i="0" dirty="0">
                <a:effectLst/>
                <a:latin typeface="Noto Sans JP"/>
              </a:rPr>
              <a:t>2012</a:t>
            </a:r>
            <a:r>
              <a:rPr lang="ja-JP" altLang="en-US" sz="2400" b="1" i="0" dirty="0">
                <a:effectLst/>
                <a:latin typeface="Noto Sans JP"/>
              </a:rPr>
              <a:t>年に設立</a:t>
            </a:r>
            <a:endParaRPr kumimoji="1" lang="ja-JP" altLang="en-US" sz="2400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1DF43A-18DF-D471-5D1B-7A05B1EB3BA3}"/>
              </a:ext>
            </a:extLst>
          </p:cNvPr>
          <p:cNvSpPr txBox="1"/>
          <p:nvPr/>
        </p:nvSpPr>
        <p:spPr>
          <a:xfrm>
            <a:off x="3682309" y="2633151"/>
            <a:ext cx="194676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i="0" dirty="0">
                <a:effectLst/>
                <a:latin typeface="Noto Sans JP"/>
              </a:rPr>
              <a:t>東京を拠点</a:t>
            </a:r>
            <a:endParaRPr lang="en-US" altLang="ja-JP" sz="2400" b="1" i="0" dirty="0">
              <a:effectLst/>
              <a:latin typeface="Noto Sans JP"/>
            </a:endParaRPr>
          </a:p>
          <a:p>
            <a:endParaRPr lang="en-US" altLang="ja-JP" sz="1400" b="1" i="0" dirty="0">
              <a:effectLst/>
              <a:latin typeface="Noto Sans JP"/>
            </a:endParaRPr>
          </a:p>
          <a:p>
            <a:r>
              <a:rPr lang="en-US" altLang="zh-TW" sz="1600" b="0" i="0" dirty="0"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zh-TW" altLang="en-US" sz="1600" b="0" i="0" dirty="0"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東京都豊島区</a:t>
            </a:r>
            <a:endParaRPr lang="en-US" altLang="zh-TW" sz="1600" b="0" i="0" dirty="0"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zh-TW" altLang="en-US" sz="1600" b="0" i="0" dirty="0"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北大塚</a:t>
            </a:r>
            <a:r>
              <a:rPr lang="en-US" altLang="zh-TW" sz="1600" b="0" i="0" dirty="0"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</a:t>
            </a:r>
            <a:r>
              <a:rPr lang="zh-TW" altLang="en-US" sz="1600" b="0" i="0" dirty="0"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丁目</a:t>
            </a:r>
            <a:endParaRPr lang="en-US" altLang="zh-TW" sz="1600" b="0" i="0" dirty="0"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zh-TW" sz="1600" b="0" i="0" dirty="0"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13-17)</a:t>
            </a:r>
            <a:endParaRPr kumimoji="1" lang="ja-JP" altLang="en-US" sz="1600" b="1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88C4DA-44FD-D9A6-F2B4-A745A73F2AD7}"/>
              </a:ext>
            </a:extLst>
          </p:cNvPr>
          <p:cNvSpPr txBox="1"/>
          <p:nvPr/>
        </p:nvSpPr>
        <p:spPr>
          <a:xfrm>
            <a:off x="-447263" y="823781"/>
            <a:ext cx="12914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i="1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Noto Sans JP"/>
              </a:rPr>
              <a:t>海外のインディーゲームのノリで制作できる、海外志向のゲーム会社を日本に</a:t>
            </a:r>
            <a:endParaRPr kumimoji="1" lang="ja-JP" altLang="en-US" sz="2400" b="1" i="1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0BFC13-8968-510D-42C1-E47B6DF79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701" y="4603695"/>
            <a:ext cx="3365603" cy="191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40D28F2-676B-78CB-D824-7D496FAF8686}"/>
              </a:ext>
            </a:extLst>
          </p:cNvPr>
          <p:cNvSpPr/>
          <p:nvPr/>
        </p:nvSpPr>
        <p:spPr>
          <a:xfrm>
            <a:off x="6381373" y="1405995"/>
            <a:ext cx="4788023" cy="267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特徴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028" name="Picture 4" descr="Friday the 13th: The Game">
            <a:extLst>
              <a:ext uri="{FF2B5EF4-FFF2-40B4-BE49-F238E27FC236}">
                <a16:creationId xmlns:a16="http://schemas.microsoft.com/office/drawing/2014/main" id="{D1B4A9E6-002C-6E5F-E7C3-D0091492D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922" y="5064429"/>
            <a:ext cx="3013625" cy="1697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A6EACF5-CE12-47B0-5053-0F931C4651DC}"/>
              </a:ext>
            </a:extLst>
          </p:cNvPr>
          <p:cNvSpPr/>
          <p:nvPr/>
        </p:nvSpPr>
        <p:spPr>
          <a:xfrm>
            <a:off x="6474138" y="4251884"/>
            <a:ext cx="4788023" cy="267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6157DC7-50EC-63A4-C66A-F56DE1FBD8DB}"/>
              </a:ext>
            </a:extLst>
          </p:cNvPr>
          <p:cNvSpPr/>
          <p:nvPr/>
        </p:nvSpPr>
        <p:spPr>
          <a:xfrm>
            <a:off x="6474137" y="4251884"/>
            <a:ext cx="4788023" cy="267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この会社のゲーム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E58AE82-47FC-5F7C-E1C7-43A797C12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54" y="1450148"/>
            <a:ext cx="3377317" cy="50677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FE9866-8ED2-497A-FCBD-79BF0F75A263}"/>
              </a:ext>
            </a:extLst>
          </p:cNvPr>
          <p:cNvSpPr txBox="1"/>
          <p:nvPr/>
        </p:nvSpPr>
        <p:spPr>
          <a:xfrm>
            <a:off x="9061502" y="2099738"/>
            <a:ext cx="2525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ユーモラスな見た目</a:t>
            </a:r>
            <a:endParaRPr kumimoji="1" lang="ja-JP" altLang="en-US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0DEBEE9-EC93-65EC-231C-BE4989AB31CE}"/>
              </a:ext>
            </a:extLst>
          </p:cNvPr>
          <p:cNvSpPr txBox="1"/>
          <p:nvPr/>
        </p:nvSpPr>
        <p:spPr>
          <a:xfrm>
            <a:off x="9067433" y="2679318"/>
            <a:ext cx="221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海外ホラー多め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0E8D90-2135-89C7-B962-47D8B20507AA}"/>
              </a:ext>
            </a:extLst>
          </p:cNvPr>
          <p:cNvSpPr txBox="1"/>
          <p:nvPr/>
        </p:nvSpPr>
        <p:spPr>
          <a:xfrm>
            <a:off x="3690514" y="4385684"/>
            <a:ext cx="2486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i="0" dirty="0">
                <a:effectLst/>
                <a:latin typeface="游ゴシック 本文"/>
              </a:rPr>
              <a:t>完全週休二日制</a:t>
            </a:r>
            <a:endParaRPr kumimoji="1" lang="ja-JP" altLang="en-US" sz="2400" b="1" dirty="0">
              <a:latin typeface="游ゴシック 本文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B317BF6-B5AB-6905-59BD-9733C63BBFFF}"/>
              </a:ext>
            </a:extLst>
          </p:cNvPr>
          <p:cNvSpPr txBox="1"/>
          <p:nvPr/>
        </p:nvSpPr>
        <p:spPr>
          <a:xfrm>
            <a:off x="9051892" y="3263617"/>
            <a:ext cx="2804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i="0" dirty="0">
                <a:effectLst/>
                <a:latin typeface="Noto Sans JP"/>
              </a:rPr>
              <a:t>代表取締役</a:t>
            </a:r>
            <a:r>
              <a:rPr lang="ja-JP" altLang="en-US" b="1" dirty="0">
                <a:latin typeface="Noto Sans JP"/>
              </a:rPr>
              <a:t>が海外の方</a:t>
            </a:r>
            <a:endParaRPr lang="en-US" altLang="ja-JP" b="1" i="0" dirty="0">
              <a:effectLst/>
              <a:latin typeface="Noto Sans JP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69544F1-5E29-F214-3A15-3C4AA7BD964D}"/>
              </a:ext>
            </a:extLst>
          </p:cNvPr>
          <p:cNvSpPr txBox="1"/>
          <p:nvPr/>
        </p:nvSpPr>
        <p:spPr>
          <a:xfrm>
            <a:off x="3690515" y="5201472"/>
            <a:ext cx="2486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i="0" dirty="0">
                <a:effectLst/>
                <a:latin typeface="Noto Sans JP"/>
              </a:rPr>
              <a:t>経験・能力を</a:t>
            </a:r>
            <a:endParaRPr lang="en-US" altLang="ja-JP" sz="2400" b="1" i="0" dirty="0">
              <a:effectLst/>
              <a:latin typeface="Noto Sans JP"/>
            </a:endParaRPr>
          </a:p>
          <a:p>
            <a:r>
              <a:rPr lang="ja-JP" altLang="en-US" sz="2400" b="1" i="0" dirty="0">
                <a:effectLst/>
                <a:latin typeface="Noto Sans JP"/>
              </a:rPr>
              <a:t>考慮の上にて</a:t>
            </a:r>
            <a:endParaRPr lang="en-US" altLang="ja-JP" sz="2400" b="1" i="0" dirty="0">
              <a:effectLst/>
              <a:latin typeface="Noto Sans JP"/>
            </a:endParaRPr>
          </a:p>
          <a:p>
            <a:r>
              <a:rPr lang="ja-JP" altLang="en-US" sz="2400" b="1" i="0" dirty="0">
                <a:effectLst/>
                <a:latin typeface="Noto Sans JP"/>
              </a:rPr>
              <a:t>月給を決定</a:t>
            </a:r>
            <a:endParaRPr kumimoji="1" lang="ja-JP" altLang="en-US" sz="2400" b="1" dirty="0">
              <a:latin typeface="游ゴシック 本文"/>
            </a:endParaRPr>
          </a:p>
        </p:txBody>
      </p:sp>
    </p:spTree>
    <p:extLst>
      <p:ext uri="{BB962C8B-B14F-4D97-AF65-F5344CB8AC3E}">
        <p14:creationId xmlns:p14="http://schemas.microsoft.com/office/powerpoint/2010/main" val="615038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9D2F46-0445-E3D8-4845-55F62E352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C86AD89-B9D1-9914-A03D-9BED3AE47AE3}"/>
              </a:ext>
            </a:extLst>
          </p:cNvPr>
          <p:cNvSpPr/>
          <p:nvPr/>
        </p:nvSpPr>
        <p:spPr>
          <a:xfrm>
            <a:off x="0" y="213065"/>
            <a:ext cx="12192000" cy="45276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400" dirty="0"/>
          </a:p>
        </p:txBody>
      </p:sp>
      <p:pic>
        <p:nvPicPr>
          <p:cNvPr id="3" name="図 2" descr="黒い背景に白い文字がある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6BA5459-126E-9911-1A55-A4E4CA0265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6" y="278259"/>
            <a:ext cx="5103764" cy="34025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D154F2-5FC9-9D26-E691-E6FF3230F080}"/>
              </a:ext>
            </a:extLst>
          </p:cNvPr>
          <p:cNvSpPr txBox="1"/>
          <p:nvPr/>
        </p:nvSpPr>
        <p:spPr>
          <a:xfrm>
            <a:off x="59636" y="213065"/>
            <a:ext cx="403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i="0" dirty="0">
                <a:solidFill>
                  <a:schemeClr val="bg1">
                    <a:lumMod val="85000"/>
                  </a:schemeClr>
                </a:solidFill>
                <a:effectLst/>
                <a:latin typeface="Yu Gothic UI Light" panose="020B0300000000000000" pitchFamily="50" charset="-128"/>
                <a:ea typeface="Yu Gothic UI Light" panose="020B0300000000000000" pitchFamily="50" charset="-128"/>
              </a:rPr>
              <a:t>プラチナゲームズ株式会社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Yu Gothic UI Light" panose="020B0300000000000000" pitchFamily="50" charset="-128"/>
              <a:ea typeface="Yu Gothic UI Light" panose="020B03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99608B-E219-115A-CB2B-7A915B963DDE}"/>
              </a:ext>
            </a:extLst>
          </p:cNvPr>
          <p:cNvSpPr/>
          <p:nvPr/>
        </p:nvSpPr>
        <p:spPr>
          <a:xfrm>
            <a:off x="6692797" y="3747310"/>
            <a:ext cx="4788023" cy="267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37107DC-CCC5-ED48-9067-455A11D5310D}"/>
              </a:ext>
            </a:extLst>
          </p:cNvPr>
          <p:cNvSpPr/>
          <p:nvPr/>
        </p:nvSpPr>
        <p:spPr>
          <a:xfrm>
            <a:off x="6692796" y="3747310"/>
            <a:ext cx="4788023" cy="267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この会社のゲーム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A745D06-90FF-6CF7-2ECF-6769B3305CDD}"/>
              </a:ext>
            </a:extLst>
          </p:cNvPr>
          <p:cNvSpPr/>
          <p:nvPr/>
        </p:nvSpPr>
        <p:spPr>
          <a:xfrm>
            <a:off x="6692797" y="1145227"/>
            <a:ext cx="4788023" cy="267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特徴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9A0ED78-5870-48C2-37FF-BFDB59284618}"/>
              </a:ext>
            </a:extLst>
          </p:cNvPr>
          <p:cNvSpPr txBox="1"/>
          <p:nvPr/>
        </p:nvSpPr>
        <p:spPr>
          <a:xfrm>
            <a:off x="112643" y="3746462"/>
            <a:ext cx="369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i="0" u="none" strike="noStrike" dirty="0">
                <a:effectLst/>
                <a:latin typeface="Arial" panose="020B0604020202020204" pitchFamily="34" charset="0"/>
                <a:hlinkClick r:id="rId4" tooltip="2007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2007</a:t>
            </a:r>
            <a:r>
              <a:rPr lang="ja-JP" altLang="en-US" sz="2400" b="1" i="0" u="none" strike="noStrike" dirty="0">
                <a:effectLst/>
                <a:latin typeface="Arial" panose="020B0604020202020204" pitchFamily="34" charset="0"/>
                <a:hlinkClick r:id="rId4" tooltip="2007年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年</a:t>
            </a:r>
            <a:r>
              <a:rPr lang="en-US" altLang="ja-JP" sz="2400" b="1" i="0" u="none" strike="noStrike" dirty="0">
                <a:effectLst/>
                <a:latin typeface="Arial" panose="020B0604020202020204" pitchFamily="34" charset="0"/>
                <a:hlinkClick r:id="rId5" tooltip="10月1日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</a:t>
            </a:r>
            <a:r>
              <a:rPr lang="ja-JP" altLang="en-US" sz="2400" b="1" i="0" u="none" strike="noStrike" dirty="0">
                <a:effectLst/>
                <a:latin typeface="Arial" panose="020B0604020202020204" pitchFamily="34" charset="0"/>
                <a:hlinkClick r:id="rId5" tooltip="10月1日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月</a:t>
            </a:r>
            <a:r>
              <a:rPr lang="en-US" altLang="ja-JP" sz="2400" b="1" i="0" u="none" strike="noStrike" dirty="0">
                <a:effectLst/>
                <a:latin typeface="Arial" panose="020B0604020202020204" pitchFamily="34" charset="0"/>
                <a:hlinkClick r:id="rId5" tooltip="10月1日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ja-JP" altLang="en-US" sz="2400" b="1" i="0" u="none" strike="noStrike" dirty="0">
                <a:effectLst/>
                <a:latin typeface="Arial" panose="020B0604020202020204" pitchFamily="34" charset="0"/>
                <a:hlinkClick r:id="rId5" tooltip="10月1日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日</a:t>
            </a:r>
            <a:r>
              <a:rPr lang="ja-JP" altLang="en-US" sz="2400" b="1" i="0" dirty="0">
                <a:effectLst/>
                <a:latin typeface="Noto Sans JP"/>
              </a:rPr>
              <a:t>に設立</a:t>
            </a:r>
            <a:endParaRPr kumimoji="1" lang="ja-JP" altLang="en-US" sz="2400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E010EF4-0DC5-CAF6-29FC-222BC645C55D}"/>
              </a:ext>
            </a:extLst>
          </p:cNvPr>
          <p:cNvSpPr txBox="1"/>
          <p:nvPr/>
        </p:nvSpPr>
        <p:spPr>
          <a:xfrm>
            <a:off x="59636" y="4350721"/>
            <a:ext cx="632335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大阪府大阪市</a:t>
            </a:r>
            <a:endParaRPr lang="en-US" altLang="ja-JP" sz="2400" b="1" i="0" dirty="0"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北区大淀中</a:t>
            </a:r>
            <a:r>
              <a:rPr lang="en-US" altLang="ja-JP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1-1-30 </a:t>
            </a:r>
            <a:r>
              <a:rPr lang="ja-JP" altLang="en-US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梅田スカイビル タワーウエスト</a:t>
            </a:r>
            <a:r>
              <a:rPr lang="en-US" altLang="ja-JP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lang="ja-JP" altLang="en-US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階</a:t>
            </a:r>
            <a:r>
              <a:rPr lang="en-US" altLang="ja-JP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7F252CD-4B1D-9829-FCFB-9CEEE5F15DC9}"/>
              </a:ext>
            </a:extLst>
          </p:cNvPr>
          <p:cNvSpPr txBox="1"/>
          <p:nvPr/>
        </p:nvSpPr>
        <p:spPr>
          <a:xfrm>
            <a:off x="40596" y="5544394"/>
            <a:ext cx="77127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i="1" u="none" strike="noStrike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Noto Sans JP"/>
              </a:rPr>
              <a:t>新鮮な驚きと、</a:t>
            </a:r>
            <a:endParaRPr lang="en-US" altLang="ja-JP" sz="3200" b="1" i="1" u="none" strike="noStrike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latin typeface="Noto Sans JP"/>
            </a:endParaRPr>
          </a:p>
          <a:p>
            <a:pPr algn="r"/>
            <a:r>
              <a:rPr lang="ja-JP" altLang="en-US" sz="3200" b="1" i="1" u="none" strike="noStrike" dirty="0"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Noto Sans JP"/>
              </a:rPr>
              <a:t>いつまでも記憶に残り続ける喜びを</a:t>
            </a:r>
            <a:endParaRPr kumimoji="1" lang="ja-JP" altLang="en-US" sz="3200" b="1" i="1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1" name="図 20" descr="水, 雲, 大きい, 乗る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B170946-9EDF-E824-B9C5-4E4127D9AA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807" y="5046407"/>
            <a:ext cx="2841827" cy="1598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4" name="Picture 6" descr="ニーア オートマタ/NieR:Automata | ニーアオートマタ / NieR:Automata Wiki | Fandom">
            <a:extLst>
              <a:ext uri="{FF2B5EF4-FFF2-40B4-BE49-F238E27FC236}">
                <a16:creationId xmlns:a16="http://schemas.microsoft.com/office/drawing/2014/main" id="{89669811-2995-4EE8-89F0-BED5D011B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774" y="4181342"/>
            <a:ext cx="2857500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E804957-149D-F50F-41AA-25A33E08A282}"/>
              </a:ext>
            </a:extLst>
          </p:cNvPr>
          <p:cNvSpPr txBox="1"/>
          <p:nvPr/>
        </p:nvSpPr>
        <p:spPr>
          <a:xfrm>
            <a:off x="9143999" y="1908108"/>
            <a:ext cx="2988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社員参加型のイベント</a:t>
            </a:r>
            <a:endParaRPr kumimoji="1" lang="ja-JP" altLang="en-US" sz="2000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081EFFF-BDD7-95CC-9B40-22138CF80A41}"/>
              </a:ext>
            </a:extLst>
          </p:cNvPr>
          <p:cNvSpPr txBox="1"/>
          <p:nvPr/>
        </p:nvSpPr>
        <p:spPr>
          <a:xfrm>
            <a:off x="9269894" y="2897982"/>
            <a:ext cx="2988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3D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アクション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に強い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E3CED509-97F5-AFCA-D3A4-AA13713F3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273" y="1658135"/>
            <a:ext cx="2459935" cy="1639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98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0D1B6E-8A12-EF15-0C5F-8B7AD9D1E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F9CD39D-01B8-E5A5-C467-516993D0F851}"/>
              </a:ext>
            </a:extLst>
          </p:cNvPr>
          <p:cNvSpPr/>
          <p:nvPr/>
        </p:nvSpPr>
        <p:spPr>
          <a:xfrm>
            <a:off x="0" y="213065"/>
            <a:ext cx="12192000" cy="45276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0384372-FE10-5502-84CA-C6BC371D0147}"/>
              </a:ext>
            </a:extLst>
          </p:cNvPr>
          <p:cNvSpPr/>
          <p:nvPr/>
        </p:nvSpPr>
        <p:spPr>
          <a:xfrm>
            <a:off x="6692797" y="3747310"/>
            <a:ext cx="4788023" cy="267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DFAE8E-5445-F455-7318-2338D6FB2F1D}"/>
              </a:ext>
            </a:extLst>
          </p:cNvPr>
          <p:cNvSpPr/>
          <p:nvPr/>
        </p:nvSpPr>
        <p:spPr>
          <a:xfrm>
            <a:off x="6692796" y="3747310"/>
            <a:ext cx="4788023" cy="267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この会社のゲーム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DB656E3-8336-BAAF-26B6-FAFFB047BB16}"/>
              </a:ext>
            </a:extLst>
          </p:cNvPr>
          <p:cNvSpPr/>
          <p:nvPr/>
        </p:nvSpPr>
        <p:spPr>
          <a:xfrm>
            <a:off x="6692797" y="1145227"/>
            <a:ext cx="4788023" cy="267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特徴</a:t>
            </a:r>
            <a:endParaRPr kumimoji="1" lang="ja-JP" altLang="en-US" sz="1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35ED9A8-C908-534E-918B-7E6D84F37875}"/>
              </a:ext>
            </a:extLst>
          </p:cNvPr>
          <p:cNvSpPr txBox="1"/>
          <p:nvPr/>
        </p:nvSpPr>
        <p:spPr>
          <a:xfrm>
            <a:off x="192157" y="213064"/>
            <a:ext cx="6500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i="0" dirty="0" err="1">
                <a:solidFill>
                  <a:srgbClr val="FFFF0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MyDearest</a:t>
            </a:r>
            <a:r>
              <a:rPr lang="en-US" altLang="ja-JP" sz="2400" b="1" i="0" dirty="0">
                <a:solidFill>
                  <a:srgbClr val="FFFF0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(</a:t>
            </a:r>
            <a:r>
              <a:rPr lang="ja-JP" altLang="en-US" sz="24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マイディアレスト</a:t>
            </a:r>
            <a:r>
              <a:rPr lang="en-US" altLang="ja-JP" sz="2400" b="1" i="0" dirty="0">
                <a:solidFill>
                  <a:srgbClr val="FFFF00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)</a:t>
            </a:r>
            <a:r>
              <a:rPr lang="ja-JP" altLang="en-US" sz="2400" b="1" i="0" dirty="0">
                <a:solidFill>
                  <a:srgbClr val="FFFF00"/>
                </a:solidFill>
                <a:effectLst/>
                <a:latin typeface="Segoe UI Black" panose="020B0A02040204020203" pitchFamily="34" charset="0"/>
              </a:rPr>
              <a:t>株式会社</a:t>
            </a:r>
            <a:endParaRPr kumimoji="1" lang="ja-JP" altLang="en-US" sz="2400" b="1" dirty="0">
              <a:solidFill>
                <a:srgbClr val="FFFF00"/>
              </a:solidFill>
              <a:latin typeface="Segoe UI Black" panose="020B0A02040204020203" pitchFamily="34" charset="0"/>
            </a:endParaRPr>
          </a:p>
        </p:txBody>
      </p:sp>
      <p:pic>
        <p:nvPicPr>
          <p:cNvPr id="7" name="図 6" descr="テキスト, 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5B7B7FE-42BD-9E02-4409-524AEABDC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7" y="763590"/>
            <a:ext cx="5594474" cy="2983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A0ED1F0-6A71-0A89-562C-5BAFAEDAE2BD}"/>
              </a:ext>
            </a:extLst>
          </p:cNvPr>
          <p:cNvSpPr txBox="1"/>
          <p:nvPr/>
        </p:nvSpPr>
        <p:spPr>
          <a:xfrm>
            <a:off x="192156" y="3957345"/>
            <a:ext cx="369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ja-JP" altLang="en-US" sz="2400" b="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設立： </a:t>
            </a:r>
            <a:r>
              <a:rPr lang="en-US" altLang="zh-TW" sz="2400" b="1" i="0" dirty="0">
                <a:solidFill>
                  <a:srgbClr val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2016</a:t>
            </a:r>
            <a:r>
              <a:rPr lang="zh-TW" altLang="en-US" sz="2400" b="1" i="0" dirty="0">
                <a:solidFill>
                  <a:srgbClr val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年</a:t>
            </a:r>
            <a:r>
              <a:rPr lang="en-US" altLang="zh-TW" sz="2400" b="1" i="0" dirty="0">
                <a:solidFill>
                  <a:srgbClr val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4</a:t>
            </a:r>
            <a:r>
              <a:rPr lang="zh-TW" altLang="en-US" sz="2400" b="1" i="0" dirty="0">
                <a:solidFill>
                  <a:srgbClr val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5097376-1540-8260-3610-B290146FFE11}"/>
              </a:ext>
            </a:extLst>
          </p:cNvPr>
          <p:cNvSpPr txBox="1"/>
          <p:nvPr/>
        </p:nvSpPr>
        <p:spPr>
          <a:xfrm>
            <a:off x="192156" y="4478861"/>
            <a:ext cx="4890053" cy="136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ja-JP" altLang="en-US" sz="2400" b="1" i="0" dirty="0">
                <a:solidFill>
                  <a:srgbClr val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所在地</a:t>
            </a:r>
            <a:r>
              <a:rPr lang="en-US" altLang="ja-JP" sz="2400" b="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: </a:t>
            </a:r>
            <a:r>
              <a:rPr lang="ja-JP" altLang="en-US" sz="2400" b="1" i="0" dirty="0">
                <a:solidFill>
                  <a:srgbClr val="000000"/>
                </a:solidFill>
                <a:effectLst/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東京</a:t>
            </a:r>
            <a:endParaRPr lang="en-US" altLang="ja-JP" sz="2400" b="1" i="0" dirty="0">
              <a:solidFill>
                <a:srgbClr val="000000"/>
              </a:solidFill>
              <a:effectLst/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en-US" altLang="ja-JP" sz="1600" b="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sz="1600" b="1" i="0" dirty="0">
                <a:solidFill>
                  <a:srgbClr val="000000"/>
                </a:solidFill>
                <a:effectLst/>
                <a:latin typeface="FOT-UD角ゴ_スモール Pr6 DB"/>
              </a:rPr>
              <a:t>東京都中央区日本橋馬喰町</a:t>
            </a:r>
            <a:r>
              <a:rPr lang="en-US" altLang="ja-JP" sz="1600" b="1" i="0" dirty="0">
                <a:solidFill>
                  <a:srgbClr val="000000"/>
                </a:solidFill>
                <a:effectLst/>
                <a:latin typeface="FOT-UD角ゴ_スモール Pr6 DB"/>
              </a:rPr>
              <a:t>2</a:t>
            </a:r>
            <a:r>
              <a:rPr lang="ja-JP" altLang="en-US" sz="1600" b="1" i="0" dirty="0">
                <a:solidFill>
                  <a:srgbClr val="000000"/>
                </a:solidFill>
                <a:effectLst/>
                <a:latin typeface="FOT-UD角ゴ_スモール Pr6 DB"/>
              </a:rPr>
              <a:t>丁目</a:t>
            </a:r>
            <a:r>
              <a:rPr lang="en-US" altLang="ja-JP" sz="1600" b="1" i="0" dirty="0">
                <a:solidFill>
                  <a:srgbClr val="000000"/>
                </a:solidFill>
                <a:effectLst/>
                <a:latin typeface="FOT-UD角ゴ_スモール Pr6 DB"/>
              </a:rPr>
              <a:t>7-15 </a:t>
            </a:r>
          </a:p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ja-JP" altLang="en-US" sz="1600" b="1" i="0" dirty="0">
                <a:solidFill>
                  <a:srgbClr val="000000"/>
                </a:solidFill>
                <a:effectLst/>
                <a:latin typeface="FOT-UD角ゴ_スモール Pr6 DB"/>
              </a:rPr>
              <a:t>ザ・パークレックス日本橋馬喰町</a:t>
            </a:r>
            <a:r>
              <a:rPr lang="en-US" altLang="ja-JP" sz="1600" b="1" i="0" dirty="0">
                <a:solidFill>
                  <a:srgbClr val="000000"/>
                </a:solidFill>
                <a:effectLst/>
                <a:latin typeface="FOT-UD角ゴ_スモール Pr6 DB"/>
              </a:rPr>
              <a:t>5F</a:t>
            </a:r>
            <a:r>
              <a:rPr lang="en-US" altLang="ja-JP" sz="1600" b="1" dirty="0">
                <a:solidFill>
                  <a:srgbClr val="0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3ADECF-E72A-BB25-6B4C-79D660AD1C1C}"/>
              </a:ext>
            </a:extLst>
          </p:cNvPr>
          <p:cNvSpPr txBox="1"/>
          <p:nvPr/>
        </p:nvSpPr>
        <p:spPr>
          <a:xfrm>
            <a:off x="92764" y="6094410"/>
            <a:ext cx="732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750"/>
              </a:spcBef>
              <a:spcAft>
                <a:spcPts val="750"/>
              </a:spcAft>
            </a:pPr>
            <a:r>
              <a:rPr lang="ja-JP" altLang="en-US" sz="2400" b="1" i="1" dirty="0">
                <a:solidFill>
                  <a:srgbClr val="00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FOT-UD角ゴ_スモール Pr6 DB"/>
              </a:rPr>
              <a:t>人生を変えるような物語体験をつくり</a:t>
            </a:r>
            <a:r>
              <a:rPr lang="en-US" altLang="ja-JP" sz="2400" b="1" i="1" dirty="0">
                <a:solidFill>
                  <a:srgbClr val="00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FOT-UD角ゴ_スモール Pr6 DB"/>
              </a:rPr>
              <a:t>, </a:t>
            </a:r>
            <a:r>
              <a:rPr lang="ja-JP" altLang="en-US" sz="2400" b="1" i="1" dirty="0">
                <a:solidFill>
                  <a:srgbClr val="000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FOT-UD角ゴ_スモール Pr6 DB"/>
              </a:rPr>
              <a:t>届ける</a:t>
            </a:r>
            <a:endParaRPr lang="zh-TW" altLang="en-US" sz="2400" b="1" i="1" dirty="0">
              <a:solidFill>
                <a:srgbClr val="000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BEC75E6-77D0-B0F5-C942-B19E97941F67}"/>
              </a:ext>
            </a:extLst>
          </p:cNvPr>
          <p:cNvSpPr txBox="1"/>
          <p:nvPr/>
        </p:nvSpPr>
        <p:spPr>
          <a:xfrm>
            <a:off x="9978808" y="1844400"/>
            <a:ext cx="2988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VR</a:t>
            </a:r>
            <a:r>
              <a:rPr lang="ja-JP" altLang="en-US" sz="2000" b="1" i="0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に強い</a:t>
            </a:r>
            <a:endParaRPr kumimoji="1" lang="ja-JP" altLang="en-US" sz="20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59D45BC-F2DC-5475-425A-8B8AC7550F8E}"/>
              </a:ext>
            </a:extLst>
          </p:cNvPr>
          <p:cNvSpPr txBox="1"/>
          <p:nvPr/>
        </p:nvSpPr>
        <p:spPr>
          <a:xfrm>
            <a:off x="9849679" y="2477387"/>
            <a:ext cx="18155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アニメ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</a:p>
          <a:p>
            <a:pPr algn="ct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漫画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ノベル</a:t>
            </a:r>
            <a:endParaRPr kumimoji="1" lang="ja-JP" altLang="en-US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D6186D-F679-A229-B3EA-14A34B340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431" y="4203205"/>
            <a:ext cx="2840935" cy="1599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5A6CC4A-2B4B-1EED-2254-839BCB88E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241" y="5002928"/>
            <a:ext cx="2715039" cy="15285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71532C0-508A-44D0-BBED-F29EBC63B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371" y="1720486"/>
            <a:ext cx="3165293" cy="1772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99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170</Words>
  <Application>Microsoft Office PowerPoint</Application>
  <PresentationFormat>ワイド画面</PresentationFormat>
  <Paragraphs>40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6" baseType="lpstr">
      <vt:lpstr>FOT-UD角ゴ_スモール Pr6 DB</vt:lpstr>
      <vt:lpstr>HGP創英角ｺﾞｼｯｸUB</vt:lpstr>
      <vt:lpstr>HGP明朝B</vt:lpstr>
      <vt:lpstr>HGS創英角ｺﾞｼｯｸUB</vt:lpstr>
      <vt:lpstr>Noto Sans JP</vt:lpstr>
      <vt:lpstr>Yu Gothic UI Light</vt:lpstr>
      <vt:lpstr>メイリオ</vt:lpstr>
      <vt:lpstr>游ゴシック</vt:lpstr>
      <vt:lpstr>游ゴシック Light</vt:lpstr>
      <vt:lpstr>游ゴシック 本文</vt:lpstr>
      <vt:lpstr>Arial</vt:lpstr>
      <vt:lpstr>Segoe UI Black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堺 一斗</dc:creator>
  <cp:lastModifiedBy>入澤　風山</cp:lastModifiedBy>
  <cp:revision>74</cp:revision>
  <dcterms:created xsi:type="dcterms:W3CDTF">2023-07-21T03:56:20Z</dcterms:created>
  <dcterms:modified xsi:type="dcterms:W3CDTF">2025-05-14T04:04:41Z</dcterms:modified>
</cp:coreProperties>
</file>