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5"/>
  </p:notesMasterIdLst>
  <p:handoutMasterIdLst>
    <p:handoutMasterId r:id="rId6"/>
  </p:handoutMasterIdLst>
  <p:sldIdLst>
    <p:sldId id="256" r:id="rId2"/>
    <p:sldId id="257" r:id="rId3"/>
    <p:sldId id="258" r:id="rId4"/>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550A"/>
    <a:srgbClr val="000000"/>
    <a:srgbClr val="66FFFF"/>
    <a:srgbClr val="99FF99"/>
    <a:srgbClr val="CCFF33"/>
    <a:srgbClr val="A3B947"/>
    <a:srgbClr val="FFCCCC"/>
    <a:srgbClr val="FF505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653" autoAdjust="0"/>
    <p:restoredTop sz="94690" autoAdjust="0"/>
  </p:normalViewPr>
  <p:slideViewPr>
    <p:cSldViewPr snapToGrid="0">
      <p:cViewPr varScale="1">
        <p:scale>
          <a:sx n="91" d="100"/>
          <a:sy n="91" d="100"/>
        </p:scale>
        <p:origin x="864" y="52"/>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62" d="100"/>
          <a:sy n="62" d="100"/>
        </p:scale>
        <p:origin x="3154"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handoutMaster" Target="handoutMasters/handoutMaster1.xml"/><Relationship Id="rId5" Type="http://schemas.openxmlformats.org/officeDocument/2006/relationships/notesMaster" Target="notesMasters/notesMaster1.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8737AE33-7D1A-4FB7-97A9-F21635DD6478}"/>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6C5789AC-516F-4AD7-82DA-8737E97C350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7A406F5-CC3F-46FE-B8FA-C2A1042812AF}" type="datetimeFigureOut">
              <a:rPr kumimoji="1" lang="ja-JP" altLang="en-US" smtClean="0"/>
              <a:t>2025/4/23</a:t>
            </a:fld>
            <a:endParaRPr kumimoji="1" lang="ja-JP" altLang="en-US"/>
          </a:p>
        </p:txBody>
      </p:sp>
      <p:sp>
        <p:nvSpPr>
          <p:cNvPr id="4" name="フッター プレースホルダー 3">
            <a:extLst>
              <a:ext uri="{FF2B5EF4-FFF2-40B4-BE49-F238E27FC236}">
                <a16:creationId xmlns:a16="http://schemas.microsoft.com/office/drawing/2014/main" id="{662A2F55-6287-4178-8C8F-BC1628B689E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236948C0-8002-4EA4-87AC-77E9920ED903}"/>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AE81BCFF-72F9-4F7B-A4DB-DA8D9D8494A9}" type="slidenum">
              <a:rPr kumimoji="1" lang="ja-JP" altLang="en-US" smtClean="0"/>
              <a:t>‹#›</a:t>
            </a:fld>
            <a:endParaRPr kumimoji="1" lang="ja-JP" altLang="en-US"/>
          </a:p>
        </p:txBody>
      </p:sp>
    </p:spTree>
    <p:extLst>
      <p:ext uri="{BB962C8B-B14F-4D97-AF65-F5344CB8AC3E}">
        <p14:creationId xmlns:p14="http://schemas.microsoft.com/office/powerpoint/2010/main" val="688410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66DA63-C48D-4BB0-AA6A-F2F82C8A70FD}" type="datetimeFigureOut">
              <a:rPr kumimoji="1" lang="ja-JP" altLang="en-US" smtClean="0"/>
              <a:t>2025/4/23</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C6826D4-237E-49DA-A7F9-F74078E232F4}" type="slidenum">
              <a:rPr kumimoji="1" lang="ja-JP" altLang="en-US" smtClean="0"/>
              <a:t>‹#›</a:t>
            </a:fld>
            <a:endParaRPr kumimoji="1" lang="ja-JP" altLang="en-US"/>
          </a:p>
        </p:txBody>
      </p:sp>
    </p:spTree>
    <p:extLst>
      <p:ext uri="{BB962C8B-B14F-4D97-AF65-F5344CB8AC3E}">
        <p14:creationId xmlns:p14="http://schemas.microsoft.com/office/powerpoint/2010/main" val="2289241382"/>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ざっと色んな大会があること</a:t>
            </a:r>
            <a:r>
              <a:rPr kumimoji="1" lang="en-US" altLang="ja-JP" dirty="0"/>
              <a:t>,</a:t>
            </a:r>
            <a:r>
              <a:rPr kumimoji="1" lang="ja-JP" altLang="en-US" dirty="0"/>
              <a:t> ルールがあることを紹介する</a:t>
            </a:r>
            <a:endParaRPr kumimoji="1" lang="en-US" altLang="ja-JP" dirty="0"/>
          </a:p>
          <a:p>
            <a:r>
              <a:rPr kumimoji="1" lang="ja-JP" altLang="en-US" dirty="0"/>
              <a:t>ゲームをただプレイするだけじゃなくて大会をこの学校で開催する意味に対しての疑問を無理やり植え付ける</a:t>
            </a:r>
          </a:p>
        </p:txBody>
      </p:sp>
      <p:sp>
        <p:nvSpPr>
          <p:cNvPr id="4" name="スライド番号プレースホルダー 3"/>
          <p:cNvSpPr>
            <a:spLocks noGrp="1"/>
          </p:cNvSpPr>
          <p:nvPr>
            <p:ph type="sldNum" sz="quarter" idx="5"/>
          </p:nvPr>
        </p:nvSpPr>
        <p:spPr/>
        <p:txBody>
          <a:bodyPr/>
          <a:lstStyle/>
          <a:p>
            <a:fld id="{EC6826D4-237E-49DA-A7F9-F74078E232F4}" type="slidenum">
              <a:rPr kumimoji="1" lang="ja-JP" altLang="en-US" smtClean="0"/>
              <a:t>2</a:t>
            </a:fld>
            <a:endParaRPr kumimoji="1" lang="ja-JP" altLang="en-US"/>
          </a:p>
        </p:txBody>
      </p:sp>
    </p:spTree>
    <p:extLst>
      <p:ext uri="{BB962C8B-B14F-4D97-AF65-F5344CB8AC3E}">
        <p14:creationId xmlns:p14="http://schemas.microsoft.com/office/powerpoint/2010/main" val="110755665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ゲーム大会ならではのメリットを言う</a:t>
            </a:r>
            <a:endParaRPr kumimoji="1" lang="en-US" altLang="ja-JP" dirty="0"/>
          </a:p>
          <a:p>
            <a:r>
              <a:rPr kumimoji="1" lang="ja-JP" altLang="en-US" dirty="0"/>
              <a:t>・知れる</a:t>
            </a:r>
            <a:endParaRPr kumimoji="1" lang="en-US" altLang="ja-JP" dirty="0"/>
          </a:p>
          <a:p>
            <a:r>
              <a:rPr kumimoji="1" lang="ja-JP" altLang="en-US" dirty="0"/>
              <a:t>・学年</a:t>
            </a:r>
            <a:r>
              <a:rPr kumimoji="1" lang="en-US" altLang="ja-JP" dirty="0"/>
              <a:t>, </a:t>
            </a:r>
            <a:r>
              <a:rPr kumimoji="1" lang="ja-JP" altLang="en-US" dirty="0"/>
              <a:t>学科外の交流ができる</a:t>
            </a:r>
            <a:endParaRPr kumimoji="1" lang="en-US" altLang="ja-JP" dirty="0"/>
          </a:p>
          <a:p>
            <a:r>
              <a:rPr kumimoji="1" lang="ja-JP" altLang="en-US" dirty="0"/>
              <a:t>・楽しい</a:t>
            </a:r>
          </a:p>
        </p:txBody>
      </p:sp>
      <p:sp>
        <p:nvSpPr>
          <p:cNvPr id="4" name="スライド番号プレースホルダー 3"/>
          <p:cNvSpPr>
            <a:spLocks noGrp="1"/>
          </p:cNvSpPr>
          <p:nvPr>
            <p:ph type="sldNum" sz="quarter" idx="5"/>
          </p:nvPr>
        </p:nvSpPr>
        <p:spPr/>
        <p:txBody>
          <a:bodyPr/>
          <a:lstStyle/>
          <a:p>
            <a:fld id="{EC6826D4-237E-49DA-A7F9-F74078E232F4}" type="slidenum">
              <a:rPr kumimoji="1" lang="ja-JP" altLang="en-US" smtClean="0"/>
              <a:t>3</a:t>
            </a:fld>
            <a:endParaRPr kumimoji="1" lang="ja-JP" altLang="en-US"/>
          </a:p>
        </p:txBody>
      </p:sp>
    </p:spTree>
    <p:extLst>
      <p:ext uri="{BB962C8B-B14F-4D97-AF65-F5344CB8AC3E}">
        <p14:creationId xmlns:p14="http://schemas.microsoft.com/office/powerpoint/2010/main" val="12690780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EC4CE7-DEB1-4BAA-ABA3-1F9368CD54F6}"/>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18293CCC-C04D-4E5F-B373-43FA4BD91AE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B7E6BC78-763E-4815-9B72-06E22A9F159F}"/>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2793858E-77DD-4FD7-BC4D-26E49887E0B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4E3BC4F-92BD-4A5E-8700-C003C0548CB9}"/>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20973816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853C198-A9CD-4F0C-B5CE-991F7680271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5D2D2A03-1E2A-45D0-899F-D26F6B58327B}"/>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3EEE8DB-081D-42E4-B048-F54C7A90D51F}"/>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469AEF25-761D-434C-A320-82665EC89F0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444B30D-0C2D-47A5-A3A4-0DCD16762F81}"/>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80197331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349D4269-D102-48E1-90CF-F911726F9653}"/>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F0C08DB-BEA2-40AB-9885-F858B311E2A7}"/>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FB1A470-95C7-47BF-915D-0D1447DA67CD}"/>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FAEC37D4-BB3D-42CA-B739-DC5928A7466D}"/>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64E0D86D-B167-4795-B1FA-3E8BC968E16E}"/>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252133546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B75F8EB-4CE0-44D0-96C5-C5D0418C9143}"/>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D2F2138-739D-4E16-AB77-1B6E7F2778E3}"/>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DE4A171D-E286-4AC8-BEA5-F6BCA210BC10}"/>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CDEF33C1-A6B2-450F-A37B-3AC37960906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8253738-FB6A-4DEF-B156-5BB5C5DA9DE0}"/>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359901822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3F16E9C-075F-41BE-84A7-EA2E7A149F66}"/>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32AF5773-8371-41E3-9091-A1CF53F7387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16BAF5A8-A5B0-4ED8-86A7-CC23E5730E56}"/>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CA445139-86B2-447C-81C6-1CCAC7D49E7B}"/>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AEB40F3C-0D60-478A-A4AB-5189143893D0}"/>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24747982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A8DA42F-4275-4D84-B013-EF36918E934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739673EF-79E1-4820-9B52-B3ED560C27C3}"/>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A9053A43-06BF-47CF-B91A-9EC7376BF1CD}"/>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07109DC5-DC71-4E47-8FBD-EFB7462841EF}"/>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6" name="フッター プレースホルダー 5">
            <a:extLst>
              <a:ext uri="{FF2B5EF4-FFF2-40B4-BE49-F238E27FC236}">
                <a16:creationId xmlns:a16="http://schemas.microsoft.com/office/drawing/2014/main" id="{2F7FFD49-71A7-4F5C-A2F6-7FD70968F668}"/>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133F0A1F-A8D0-4C03-A66A-C00771CB95FF}"/>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952362147"/>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0B39A6F-1ADA-4B9C-8BB4-096BF3981E56}"/>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6337D499-E51C-405A-BF8D-B61A030E82D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7024CF01-3095-4261-80F2-47659192857A}"/>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5BFF0A06-FA76-40BD-9556-943C66394B3F}"/>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70EE64B7-10EB-4286-881F-B6715486B8E0}"/>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82399105-592D-4D64-86E7-DB7B6323A85C}"/>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8" name="フッター プレースホルダー 7">
            <a:extLst>
              <a:ext uri="{FF2B5EF4-FFF2-40B4-BE49-F238E27FC236}">
                <a16:creationId xmlns:a16="http://schemas.microsoft.com/office/drawing/2014/main" id="{1E8C43FC-F441-487E-A905-F001940C2AC2}"/>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A8E2010-08C0-45E5-BE28-48A857BAFAB6}"/>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379220155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6FC9767-D865-40D2-B2DE-1930A603403B}"/>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7372753D-4229-4C68-A154-4CD9321B1C2C}"/>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4" name="フッター プレースホルダー 3">
            <a:extLst>
              <a:ext uri="{FF2B5EF4-FFF2-40B4-BE49-F238E27FC236}">
                <a16:creationId xmlns:a16="http://schemas.microsoft.com/office/drawing/2014/main" id="{8925BDCF-D28B-4E4A-883F-8563AB13A640}"/>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445C0B27-17FF-469E-B476-FEDB241B4063}"/>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7737481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26320B5A-4D40-4A0D-99C5-C163520AFB36}"/>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3" name="フッター プレースホルダー 2">
            <a:extLst>
              <a:ext uri="{FF2B5EF4-FFF2-40B4-BE49-F238E27FC236}">
                <a16:creationId xmlns:a16="http://schemas.microsoft.com/office/drawing/2014/main" id="{EC2848DE-DED8-4BB6-A9D6-95D9531FF558}"/>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86828C14-3853-4B75-A1D6-61097F77F62C}"/>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388223071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94D0858-9C51-4A53-B85E-7AD2EDE4314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3906D2F-831D-4212-90D2-4D9A22F21D0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3B7738F4-D994-41CE-907B-3AE57D2764F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F6C26F2-AA5D-4EF0-AD39-229BA77432CE}"/>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6" name="フッター プレースホルダー 5">
            <a:extLst>
              <a:ext uri="{FF2B5EF4-FFF2-40B4-BE49-F238E27FC236}">
                <a16:creationId xmlns:a16="http://schemas.microsoft.com/office/drawing/2014/main" id="{37E59716-370D-4E31-9647-57DD769FCE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B7788F9-378D-4640-A119-50B4B6256F55}"/>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24510121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B6252169-6953-4B70-A9EC-2A7E0E4FC4C7}"/>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8AF67242-E10C-47B6-9302-2E673F0AB83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E9BF4C34-6B2F-4880-B01F-FDE9688AAD8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45902D47-B5E8-474E-B778-23FAC1FE9AE6}"/>
              </a:ext>
            </a:extLst>
          </p:cNvPr>
          <p:cNvSpPr>
            <a:spLocks noGrp="1"/>
          </p:cNvSpPr>
          <p:nvPr>
            <p:ph type="dt" sz="half" idx="10"/>
          </p:nvPr>
        </p:nvSpPr>
        <p:spPr/>
        <p:txBody>
          <a:bodyPr/>
          <a:lstStyle/>
          <a:p>
            <a:fld id="{DCE07D92-A9E9-4042-A960-20496B905DE7}" type="datetimeFigureOut">
              <a:rPr kumimoji="1" lang="ja-JP" altLang="en-US" smtClean="0"/>
              <a:t>2025/4/23</a:t>
            </a:fld>
            <a:endParaRPr kumimoji="1" lang="ja-JP" altLang="en-US"/>
          </a:p>
        </p:txBody>
      </p:sp>
      <p:sp>
        <p:nvSpPr>
          <p:cNvPr id="6" name="フッター プレースホルダー 5">
            <a:extLst>
              <a:ext uri="{FF2B5EF4-FFF2-40B4-BE49-F238E27FC236}">
                <a16:creationId xmlns:a16="http://schemas.microsoft.com/office/drawing/2014/main" id="{107A7F1D-39BA-4BD3-80FD-4783A1DEAD3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32CB11-9611-417B-94BB-7C13F7F0DD38}"/>
              </a:ext>
            </a:extLst>
          </p:cNvPr>
          <p:cNvSpPr>
            <a:spLocks noGrp="1"/>
          </p:cNvSpPr>
          <p:nvPr>
            <p:ph type="sldNum" sz="quarter" idx="12"/>
          </p:nvPr>
        </p:nvSpPr>
        <p:spPr/>
        <p:txBody>
          <a:body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436998632"/>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F2ACFB5E-F876-45AC-B76D-5091B17F3D4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F91DD2B-5CAE-417F-8358-7F5D91AAFC65}"/>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16D63D7B-5069-46D5-95A4-47840E995DB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CE07D92-A9E9-4042-A960-20496B905DE7}" type="datetimeFigureOut">
              <a:rPr kumimoji="1" lang="ja-JP" altLang="en-US" smtClean="0"/>
              <a:t>2025/4/23</a:t>
            </a:fld>
            <a:endParaRPr kumimoji="1" lang="ja-JP" altLang="en-US"/>
          </a:p>
        </p:txBody>
      </p:sp>
      <p:sp>
        <p:nvSpPr>
          <p:cNvPr id="5" name="フッター プレースホルダー 4">
            <a:extLst>
              <a:ext uri="{FF2B5EF4-FFF2-40B4-BE49-F238E27FC236}">
                <a16:creationId xmlns:a16="http://schemas.microsoft.com/office/drawing/2014/main" id="{072D5C87-229B-48BD-8B0D-375A744DECD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AED1A9B9-2CE2-4B8B-AE5B-52AEE150965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7B06201-97BD-44E3-8668-D51A2667E76D}" type="slidenum">
              <a:rPr kumimoji="1" lang="ja-JP" altLang="en-US" smtClean="0"/>
              <a:t>‹#›</a:t>
            </a:fld>
            <a:endParaRPr kumimoji="1" lang="ja-JP" altLang="en-US"/>
          </a:p>
        </p:txBody>
      </p:sp>
    </p:spTree>
    <p:extLst>
      <p:ext uri="{BB962C8B-B14F-4D97-AF65-F5344CB8AC3E}">
        <p14:creationId xmlns:p14="http://schemas.microsoft.com/office/powerpoint/2010/main" val="197419728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mc:AlternateContent xmlns:mc="http://schemas.openxmlformats.org/markup-compatibility/2006" xmlns:p14="http://schemas.microsoft.com/office/powerpoint/2010/main">
    <mc:Choice Requires="p14">
      <p:transition p14:dur="10"/>
    </mc:Choice>
    <mc:Fallback xmlns="">
      <p:transition/>
    </mc:Fallback>
  </mc:AlternateConten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5.jpg"/><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jp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構成">
            <a:extLst>
              <a:ext uri="{FF2B5EF4-FFF2-40B4-BE49-F238E27FC236}">
                <a16:creationId xmlns:a16="http://schemas.microsoft.com/office/drawing/2014/main" id="{587E2AD2-9145-4167-94E2-9EB9E0493C44}"/>
              </a:ext>
            </a:extLst>
          </p:cNvPr>
          <p:cNvSpPr/>
          <p:nvPr/>
        </p:nvSpPr>
        <p:spPr>
          <a:xfrm>
            <a:off x="0" y="1138359"/>
            <a:ext cx="6096000" cy="5454955"/>
          </a:xfrm>
          <a:prstGeom prst="rect">
            <a:avLst/>
          </a:prstGeom>
        </p:spPr>
        <p:txBody>
          <a:bodyPr wrap="square" anchor="ctr">
            <a:spAutoFit/>
          </a:bodyPr>
          <a:lstStyle/>
          <a:p>
            <a:r>
              <a:rPr lang="ja-JP" altLang="en-US" dirty="0"/>
              <a:t>サイバーズならではの学校の魅力など </a:t>
            </a:r>
            <a:r>
              <a:rPr lang="en-US" altLang="ja-JP" dirty="0"/>
              <a:t>:</a:t>
            </a:r>
            <a:r>
              <a:rPr lang="ja-JP" altLang="en-US" dirty="0"/>
              <a:t>発表時間</a:t>
            </a:r>
            <a:r>
              <a:rPr lang="en-US" altLang="ja-JP" dirty="0"/>
              <a:t>10</a:t>
            </a:r>
            <a:r>
              <a:rPr lang="ja-JP" altLang="en-US" dirty="0"/>
              <a:t>～</a:t>
            </a:r>
            <a:r>
              <a:rPr lang="en-US" altLang="ja-JP" dirty="0"/>
              <a:t>15</a:t>
            </a:r>
            <a:r>
              <a:rPr lang="ja-JP" altLang="en-US" dirty="0"/>
              <a:t>分</a:t>
            </a:r>
            <a:endParaRPr lang="en-US" altLang="ja-JP" dirty="0"/>
          </a:p>
          <a:p>
            <a:r>
              <a:rPr lang="ja-JP" altLang="en-US" dirty="0"/>
              <a:t>▼スライドにできそうな話題 </a:t>
            </a:r>
            <a:endParaRPr lang="en-US" altLang="ja-JP" dirty="0"/>
          </a:p>
          <a:p>
            <a:r>
              <a:rPr lang="ja-JP" altLang="en-US" dirty="0"/>
              <a:t>─────────────────────────</a:t>
            </a:r>
            <a:endParaRPr lang="en-US" altLang="ja-JP" dirty="0"/>
          </a:p>
          <a:p>
            <a:r>
              <a:rPr lang="ja-JP" altLang="en-US" dirty="0"/>
              <a:t>　◎授業の様子・ゲーム制作の詳細</a:t>
            </a:r>
            <a:endParaRPr lang="en-US" altLang="ja-JP" dirty="0"/>
          </a:p>
          <a:p>
            <a:pPr>
              <a:lnSpc>
                <a:spcPct val="150000"/>
              </a:lnSpc>
            </a:pPr>
            <a:r>
              <a:rPr lang="ja-JP" altLang="en-US" dirty="0"/>
              <a:t>　　→高校と違い筆記少なめ、授業は実践的スタイル</a:t>
            </a:r>
            <a:endParaRPr lang="en-US" altLang="ja-JP" dirty="0"/>
          </a:p>
          <a:p>
            <a:pPr>
              <a:lnSpc>
                <a:spcPct val="150000"/>
              </a:lnSpc>
            </a:pPr>
            <a:r>
              <a:rPr lang="ja-JP" altLang="en-US" dirty="0"/>
              <a:t>　　→何も知らない状態でもゼロから学べる</a:t>
            </a:r>
            <a:endParaRPr lang="en-US" altLang="ja-JP" dirty="0"/>
          </a:p>
          <a:p>
            <a:pPr>
              <a:lnSpc>
                <a:spcPct val="150000"/>
              </a:lnSpc>
            </a:pPr>
            <a:r>
              <a:rPr lang="ja-JP" altLang="en-US" dirty="0"/>
              <a:t>　　→プロ経験のある先生になんでも質問出来る</a:t>
            </a:r>
            <a:endParaRPr lang="en-US" altLang="ja-JP" dirty="0"/>
          </a:p>
          <a:p>
            <a:pPr>
              <a:lnSpc>
                <a:spcPct val="150000"/>
              </a:lnSpc>
            </a:pPr>
            <a:r>
              <a:rPr lang="ja-JP" altLang="en-US" dirty="0"/>
              <a:t>　　→貸与</a:t>
            </a:r>
            <a:r>
              <a:rPr lang="en-US" altLang="ja-JP" dirty="0"/>
              <a:t>PC</a:t>
            </a:r>
            <a:r>
              <a:rPr lang="ja-JP" altLang="en-US" dirty="0"/>
              <a:t>があるので自宅学習が出来る</a:t>
            </a:r>
            <a:endParaRPr lang="en-US" altLang="ja-JP" dirty="0"/>
          </a:p>
          <a:p>
            <a:pPr>
              <a:lnSpc>
                <a:spcPct val="150000"/>
              </a:lnSpc>
            </a:pPr>
            <a:r>
              <a:rPr lang="ja-JP" altLang="en-US" dirty="0"/>
              <a:t>　　→</a:t>
            </a:r>
            <a:r>
              <a:rPr lang="en-US" altLang="ja-JP" dirty="0"/>
              <a:t>1</a:t>
            </a:r>
            <a:r>
              <a:rPr lang="ja-JP" altLang="en-US" dirty="0"/>
              <a:t>年間で作る作品数、制作スケジュールなど</a:t>
            </a:r>
            <a:endParaRPr lang="en-US" altLang="ja-JP" dirty="0"/>
          </a:p>
          <a:p>
            <a:pPr>
              <a:lnSpc>
                <a:spcPct val="150000"/>
              </a:lnSpc>
            </a:pPr>
            <a:r>
              <a:rPr lang="ja-JP" altLang="en-US" dirty="0"/>
              <a:t>　　→独学では難しいチーム制作を実施</a:t>
            </a:r>
            <a:endParaRPr lang="en-US" altLang="ja-JP" dirty="0"/>
          </a:p>
          <a:p>
            <a:pPr>
              <a:lnSpc>
                <a:spcPct val="150000"/>
              </a:lnSpc>
            </a:pPr>
            <a:r>
              <a:rPr lang="ja-JP" altLang="en-US" dirty="0"/>
              <a:t>　★→豊富なゲームソフトがあり研究し放題</a:t>
            </a:r>
            <a:endParaRPr lang="en-US" altLang="ja-JP" dirty="0"/>
          </a:p>
          <a:p>
            <a:pPr>
              <a:lnSpc>
                <a:spcPct val="150000"/>
              </a:lnSpc>
            </a:pPr>
            <a:r>
              <a:rPr lang="ja-JP" altLang="en-US" dirty="0"/>
              <a:t>　　→展示会で制作物を披露する、これの繰り返し</a:t>
            </a:r>
            <a:endParaRPr lang="en-US" altLang="ja-JP" dirty="0"/>
          </a:p>
          <a:p>
            <a:r>
              <a:rPr lang="ja-JP" altLang="en-US" dirty="0"/>
              <a:t>─────────────────────────</a:t>
            </a:r>
            <a:endParaRPr lang="en-US" altLang="ja-JP" dirty="0"/>
          </a:p>
          <a:p>
            <a:r>
              <a:rPr lang="ja-JP" altLang="en-US" dirty="0"/>
              <a:t>　　→他にも</a:t>
            </a:r>
            <a:r>
              <a:rPr lang="en-US" altLang="ja-JP" dirty="0"/>
              <a:t>3D</a:t>
            </a:r>
            <a:r>
              <a:rPr lang="ja-JP" altLang="en-US" dirty="0"/>
              <a:t>モデリングやプレゼンの授業が存在</a:t>
            </a:r>
            <a:endParaRPr lang="en-US" altLang="ja-JP" dirty="0"/>
          </a:p>
          <a:p>
            <a:pPr>
              <a:lnSpc>
                <a:spcPct val="150000"/>
              </a:lnSpc>
            </a:pPr>
            <a:r>
              <a:rPr lang="ja-JP" altLang="en-US" dirty="0"/>
              <a:t>　　→過去の就職実績？</a:t>
            </a:r>
            <a:endParaRPr lang="en-US" altLang="ja-JP" dirty="0"/>
          </a:p>
        </p:txBody>
      </p:sp>
      <p:cxnSp>
        <p:nvCxnSpPr>
          <p:cNvPr id="5" name="ライン">
            <a:extLst>
              <a:ext uri="{FF2B5EF4-FFF2-40B4-BE49-F238E27FC236}">
                <a16:creationId xmlns:a16="http://schemas.microsoft.com/office/drawing/2014/main" id="{D164AD5C-243A-4879-80E8-183A453352B3}"/>
              </a:ext>
            </a:extLst>
          </p:cNvPr>
          <p:cNvCxnSpPr>
            <a:cxnSpLocks/>
          </p:cNvCxnSpPr>
          <p:nvPr/>
        </p:nvCxnSpPr>
        <p:spPr>
          <a:xfrm>
            <a:off x="6261652" y="930610"/>
            <a:ext cx="5930348" cy="0"/>
          </a:xfrm>
          <a:prstGeom prst="line">
            <a:avLst/>
          </a:prstGeom>
          <a:ln w="50800" cap="rnd" cmpd="thickThi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prstDash val="solid"/>
            <a:miter lim="800000"/>
            <a:headEnd type="oval" w="sm" len="sm"/>
            <a:tailEnd type="none" w="sm"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6" name="トピック">
            <a:extLst>
              <a:ext uri="{FF2B5EF4-FFF2-40B4-BE49-F238E27FC236}">
                <a16:creationId xmlns:a16="http://schemas.microsoft.com/office/drawing/2014/main" id="{F47EA932-F60E-43CB-9F54-1793DC11FB54}"/>
              </a:ext>
            </a:extLst>
          </p:cNvPr>
          <p:cNvSpPr txBox="1"/>
          <p:nvPr/>
        </p:nvSpPr>
        <p:spPr>
          <a:xfrm>
            <a:off x="7114708" y="48640"/>
            <a:ext cx="4224233" cy="830997"/>
          </a:xfrm>
          <a:prstGeom prst="rect">
            <a:avLst/>
          </a:prstGeom>
          <a:noFill/>
          <a:effectLst/>
        </p:spPr>
        <p:txBody>
          <a:bodyPr wrap="none" rtlCol="0" anchor="ctr">
            <a:spAutoFit/>
          </a:bodyPr>
          <a:lstStyle/>
          <a:p>
            <a:pPr algn="ctr"/>
            <a:r>
              <a:rPr kumimoji="1" lang="ja-JP" altLang="en-US" sz="4800" spc="-300" dirty="0">
                <a:solidFill>
                  <a:srgbClr val="FF0000"/>
                </a:solidFill>
                <a:effectLst>
                  <a:outerShdw blurRad="38100" dist="38100" dir="2700000" algn="tl">
                    <a:srgbClr val="000000">
                      <a:alpha val="43137"/>
                    </a:srgbClr>
                  </a:outerShdw>
                </a:effectLst>
                <a:latin typeface="HGSｺﾞｼｯｸE" panose="020B0900000000000000" pitchFamily="50" charset="-128"/>
                <a:ea typeface="HGSｺﾞｼｯｸE" panose="020B0900000000000000" pitchFamily="50" charset="-128"/>
              </a:rPr>
              <a:t>トピックを入力</a:t>
            </a:r>
          </a:p>
        </p:txBody>
      </p:sp>
      <p:sp>
        <p:nvSpPr>
          <p:cNvPr id="7" name="構成">
            <a:extLst>
              <a:ext uri="{FF2B5EF4-FFF2-40B4-BE49-F238E27FC236}">
                <a16:creationId xmlns:a16="http://schemas.microsoft.com/office/drawing/2014/main" id="{F71372C5-9F57-4535-9982-F2B56F8D5AA2}"/>
              </a:ext>
            </a:extLst>
          </p:cNvPr>
          <p:cNvSpPr/>
          <p:nvPr/>
        </p:nvSpPr>
        <p:spPr>
          <a:xfrm>
            <a:off x="6096000" y="1694552"/>
            <a:ext cx="6096000" cy="5039456"/>
          </a:xfrm>
          <a:prstGeom prst="rect">
            <a:avLst/>
          </a:prstGeom>
        </p:spPr>
        <p:txBody>
          <a:bodyPr wrap="square" anchor="ctr">
            <a:spAutoFit/>
          </a:bodyPr>
          <a:lstStyle/>
          <a:p>
            <a:r>
              <a:rPr lang="ja-JP" altLang="en-US" dirty="0"/>
              <a:t>─────────────────────────</a:t>
            </a:r>
          </a:p>
          <a:p>
            <a:r>
              <a:rPr lang="ja-JP" altLang="en-US" dirty="0"/>
              <a:t>　◎イベント系統</a:t>
            </a:r>
            <a:endParaRPr lang="en-US" altLang="ja-JP" dirty="0"/>
          </a:p>
          <a:p>
            <a:pPr>
              <a:lnSpc>
                <a:spcPct val="150000"/>
              </a:lnSpc>
            </a:pPr>
            <a:r>
              <a:rPr lang="ja-JP" altLang="en-US" dirty="0"/>
              <a:t>　　→</a:t>
            </a:r>
            <a:r>
              <a:rPr lang="ja-JP" altLang="en-US" b="1" dirty="0"/>
              <a:t>ゲーム大会</a:t>
            </a:r>
            <a:endParaRPr lang="en-US" altLang="ja-JP" b="1" dirty="0"/>
          </a:p>
          <a:p>
            <a:pPr>
              <a:lnSpc>
                <a:spcPct val="150000"/>
              </a:lnSpc>
            </a:pPr>
            <a:r>
              <a:rPr lang="ja-JP" altLang="en-US" b="1" dirty="0"/>
              <a:t>　　　・知らないゲームを知れる</a:t>
            </a:r>
            <a:endParaRPr lang="en-US" altLang="ja-JP" b="1" dirty="0"/>
          </a:p>
          <a:p>
            <a:pPr>
              <a:lnSpc>
                <a:spcPct val="150000"/>
              </a:lnSpc>
            </a:pPr>
            <a:r>
              <a:rPr lang="ja-JP" altLang="en-US" b="1" dirty="0"/>
              <a:t>　　　・他クラスとの交流</a:t>
            </a:r>
            <a:endParaRPr lang="en-US" altLang="ja-JP" b="1" dirty="0"/>
          </a:p>
          <a:p>
            <a:pPr>
              <a:lnSpc>
                <a:spcPct val="150000"/>
              </a:lnSpc>
            </a:pPr>
            <a:r>
              <a:rPr lang="ja-JP" altLang="en-US" dirty="0"/>
              <a:t>　　→ハッカソン</a:t>
            </a:r>
            <a:endParaRPr lang="en-US" altLang="ja-JP" dirty="0"/>
          </a:p>
          <a:p>
            <a:pPr>
              <a:lnSpc>
                <a:spcPct val="150000"/>
              </a:lnSpc>
            </a:pPr>
            <a:r>
              <a:rPr lang="ja-JP" altLang="en-US" dirty="0"/>
              <a:t>　　　・</a:t>
            </a:r>
            <a:r>
              <a:rPr lang="en-US" altLang="ja-JP" dirty="0"/>
              <a:t>1</a:t>
            </a:r>
            <a:r>
              <a:rPr lang="ja-JP" altLang="en-US" dirty="0"/>
              <a:t>日でゲーム制作</a:t>
            </a:r>
            <a:endParaRPr lang="en-US" altLang="ja-JP" dirty="0"/>
          </a:p>
          <a:p>
            <a:pPr>
              <a:lnSpc>
                <a:spcPct val="150000"/>
              </a:lnSpc>
            </a:pPr>
            <a:r>
              <a:rPr lang="ja-JP" altLang="en-US" dirty="0"/>
              <a:t>　　→</a:t>
            </a:r>
            <a:r>
              <a:rPr lang="en-US" altLang="ja-JP" dirty="0"/>
              <a:t>SGI</a:t>
            </a:r>
          </a:p>
          <a:p>
            <a:pPr>
              <a:lnSpc>
                <a:spcPct val="150000"/>
              </a:lnSpc>
            </a:pPr>
            <a:r>
              <a:rPr lang="ja-JP" altLang="en-US" dirty="0"/>
              <a:t>　　　・ゲームの魅力を研究・分解</a:t>
            </a:r>
            <a:endParaRPr lang="en-US" altLang="ja-JP" dirty="0"/>
          </a:p>
          <a:p>
            <a:pPr>
              <a:lnSpc>
                <a:spcPct val="150000"/>
              </a:lnSpc>
            </a:pPr>
            <a:r>
              <a:rPr lang="ja-JP" altLang="en-US" dirty="0"/>
              <a:t>　　　・資料制作の練習</a:t>
            </a:r>
            <a:endParaRPr lang="en-US" altLang="ja-JP" dirty="0"/>
          </a:p>
          <a:p>
            <a:r>
              <a:rPr lang="ja-JP" altLang="en-US" dirty="0"/>
              <a:t>─────────────────────────</a:t>
            </a:r>
            <a:endParaRPr lang="en-US" altLang="ja-JP" dirty="0"/>
          </a:p>
          <a:p>
            <a:pPr>
              <a:lnSpc>
                <a:spcPct val="150000"/>
              </a:lnSpc>
            </a:pPr>
            <a:r>
              <a:rPr lang="ja-JP" altLang="en-US" dirty="0"/>
              <a:t>　　→イベントは全てゲーム制作のためになる</a:t>
            </a:r>
            <a:endParaRPr lang="en-US" altLang="ja-JP" dirty="0"/>
          </a:p>
          <a:p>
            <a:pPr>
              <a:lnSpc>
                <a:spcPct val="150000"/>
              </a:lnSpc>
            </a:pPr>
            <a:r>
              <a:rPr lang="ja-JP" altLang="en-US" dirty="0"/>
              <a:t>　　→表彰的な取り組みもしてる？</a:t>
            </a:r>
            <a:endParaRPr lang="en-US" altLang="ja-JP" dirty="0"/>
          </a:p>
        </p:txBody>
      </p:sp>
    </p:spTree>
    <p:extLst>
      <p:ext uri="{BB962C8B-B14F-4D97-AF65-F5344CB8AC3E}">
        <p14:creationId xmlns:p14="http://schemas.microsoft.com/office/powerpoint/2010/main" val="56204649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図 4" descr="QR コード&#10;&#10;AI によって生成されたコンテンツは間違っている可能性があります。">
            <a:extLst>
              <a:ext uri="{FF2B5EF4-FFF2-40B4-BE49-F238E27FC236}">
                <a16:creationId xmlns:a16="http://schemas.microsoft.com/office/drawing/2014/main" id="{0EF650E0-5C2B-AD22-85E5-7E4143A18F3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69704" y="1270079"/>
            <a:ext cx="6057898" cy="2271712"/>
          </a:xfrm>
          <a:prstGeom prst="rect">
            <a:avLst/>
          </a:prstGeom>
          <a:ln>
            <a:noFill/>
          </a:ln>
          <a:effectLst>
            <a:outerShdw blurRad="292100" dist="139700" dir="2700000" algn="tl" rotWithShape="0">
              <a:srgbClr val="333333">
                <a:alpha val="65000"/>
              </a:srgbClr>
            </a:outerShdw>
          </a:effectLst>
        </p:spPr>
      </p:pic>
      <p:pic>
        <p:nvPicPr>
          <p:cNvPr id="7" name="図 6" descr="テキスト&#10;&#10;AI によって生成されたコンテンツは間違っている可能性があります。">
            <a:extLst>
              <a:ext uri="{FF2B5EF4-FFF2-40B4-BE49-F238E27FC236}">
                <a16:creationId xmlns:a16="http://schemas.microsoft.com/office/drawing/2014/main" id="{E8F69FCC-6CE8-ABFB-3AFE-A8DEFFB627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27925" y="4049781"/>
            <a:ext cx="4731492" cy="2661465"/>
          </a:xfrm>
          <a:prstGeom prst="rect">
            <a:avLst/>
          </a:prstGeom>
          <a:ln>
            <a:noFill/>
          </a:ln>
          <a:effectLst>
            <a:outerShdw blurRad="292100" dist="139700" dir="2700000" algn="tl" rotWithShape="0">
              <a:srgbClr val="333333">
                <a:alpha val="65000"/>
              </a:srgbClr>
            </a:outerShdw>
          </a:effectLst>
        </p:spPr>
      </p:pic>
      <p:pic>
        <p:nvPicPr>
          <p:cNvPr id="9" name="図 8" descr="テキスト&#10;&#10;AI によって生成されたコンテンツは間違っている可能性があります。">
            <a:extLst>
              <a:ext uri="{FF2B5EF4-FFF2-40B4-BE49-F238E27FC236}">
                <a16:creationId xmlns:a16="http://schemas.microsoft.com/office/drawing/2014/main" id="{0BC3D47C-5444-D7AE-EFAF-53CB273B7CEF}"/>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12607" y="1270079"/>
            <a:ext cx="4334329" cy="2438060"/>
          </a:xfrm>
          <a:prstGeom prst="rect">
            <a:avLst/>
          </a:prstGeom>
          <a:ln>
            <a:noFill/>
          </a:ln>
          <a:effectLst>
            <a:outerShdw blurRad="292100" dist="139700" dir="2700000" algn="tl" rotWithShape="0">
              <a:srgbClr val="333333">
                <a:alpha val="65000"/>
              </a:srgbClr>
            </a:outerShdw>
          </a:effectLst>
        </p:spPr>
      </p:pic>
      <p:pic>
        <p:nvPicPr>
          <p:cNvPr id="11" name="図 10">
            <a:extLst>
              <a:ext uri="{FF2B5EF4-FFF2-40B4-BE49-F238E27FC236}">
                <a16:creationId xmlns:a16="http://schemas.microsoft.com/office/drawing/2014/main" id="{06222FC6-CA54-A8BC-D723-FEFBCCB54E4D}"/>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393275" y="3869163"/>
            <a:ext cx="4463390" cy="2510657"/>
          </a:xfrm>
          <a:prstGeom prst="rect">
            <a:avLst/>
          </a:prstGeom>
          <a:ln>
            <a:noFill/>
          </a:ln>
          <a:effectLst>
            <a:outerShdw blurRad="292100" dist="139700" dir="2700000" algn="tl" rotWithShape="0">
              <a:srgbClr val="333333">
                <a:alpha val="65000"/>
              </a:srgbClr>
            </a:outerShdw>
          </a:effectLst>
        </p:spPr>
      </p:pic>
      <p:cxnSp>
        <p:nvCxnSpPr>
          <p:cNvPr id="12" name="ライン">
            <a:extLst>
              <a:ext uri="{FF2B5EF4-FFF2-40B4-BE49-F238E27FC236}">
                <a16:creationId xmlns:a16="http://schemas.microsoft.com/office/drawing/2014/main" id="{D6B7556C-36E7-23B8-6DA5-0A3A9CFB17BB}"/>
              </a:ext>
            </a:extLst>
          </p:cNvPr>
          <p:cNvCxnSpPr>
            <a:cxnSpLocks/>
          </p:cNvCxnSpPr>
          <p:nvPr/>
        </p:nvCxnSpPr>
        <p:spPr>
          <a:xfrm>
            <a:off x="6261652" y="1016748"/>
            <a:ext cx="5930348" cy="0"/>
          </a:xfrm>
          <a:prstGeom prst="line">
            <a:avLst/>
          </a:prstGeom>
          <a:ln w="50800" cap="rnd" cmpd="thickThi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prstDash val="solid"/>
            <a:miter lim="800000"/>
            <a:headEnd type="oval" w="sm" len="sm"/>
            <a:tailEnd type="none" w="sm"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13" name="トピック">
            <a:extLst>
              <a:ext uri="{FF2B5EF4-FFF2-40B4-BE49-F238E27FC236}">
                <a16:creationId xmlns:a16="http://schemas.microsoft.com/office/drawing/2014/main" id="{58E04FBE-2CB8-6E13-248A-456AE0BC15C5}"/>
              </a:ext>
            </a:extLst>
          </p:cNvPr>
          <p:cNvSpPr txBox="1"/>
          <p:nvPr/>
        </p:nvSpPr>
        <p:spPr>
          <a:xfrm>
            <a:off x="6989227" y="-72887"/>
            <a:ext cx="3653565" cy="1015663"/>
          </a:xfrm>
          <a:prstGeom prst="rect">
            <a:avLst/>
          </a:prstGeom>
          <a:noFill/>
          <a:effectLst/>
        </p:spPr>
        <p:txBody>
          <a:bodyPr wrap="none" rtlCol="0" anchor="ctr">
            <a:spAutoFit/>
          </a:bodyPr>
          <a:lstStyle/>
          <a:p>
            <a:pPr algn="ctr"/>
            <a:r>
              <a:rPr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ゲーム大会</a:t>
            </a:r>
            <a:endParaRPr kumimoji="1"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endParaRPr>
          </a:p>
        </p:txBody>
      </p:sp>
      <p:sp>
        <p:nvSpPr>
          <p:cNvPr id="2" name="テキスト ボックス 1">
            <a:extLst>
              <a:ext uri="{FF2B5EF4-FFF2-40B4-BE49-F238E27FC236}">
                <a16:creationId xmlns:a16="http://schemas.microsoft.com/office/drawing/2014/main" id="{6BF67C7E-AB05-87F4-C6BB-78A86D7BC56F}"/>
              </a:ext>
            </a:extLst>
          </p:cNvPr>
          <p:cNvSpPr txBox="1"/>
          <p:nvPr/>
        </p:nvSpPr>
        <p:spPr>
          <a:xfrm rot="20995350">
            <a:off x="-638885" y="2095076"/>
            <a:ext cx="7364676" cy="1862048"/>
          </a:xfrm>
          <a:prstGeom prst="rect">
            <a:avLst/>
          </a:prstGeom>
          <a:noFill/>
        </p:spPr>
        <p:txBody>
          <a:bodyPr wrap="square" rtlCol="0">
            <a:spAutoFit/>
          </a:bodyPr>
          <a:lstStyle/>
          <a:p>
            <a:pPr algn="ctr"/>
            <a:r>
              <a:rPr kumimoji="1" lang="ja-JP" altLang="en-US" sz="11500" dirty="0">
                <a:solidFill>
                  <a:srgbClr val="FF550A"/>
                </a:solidFill>
                <a:effectLst>
                  <a:glow rad="63500">
                    <a:schemeClr val="accent4">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多種多様</a:t>
            </a:r>
          </a:p>
        </p:txBody>
      </p:sp>
      <p:sp>
        <p:nvSpPr>
          <p:cNvPr id="3" name="テキスト ボックス 2">
            <a:extLst>
              <a:ext uri="{FF2B5EF4-FFF2-40B4-BE49-F238E27FC236}">
                <a16:creationId xmlns:a16="http://schemas.microsoft.com/office/drawing/2014/main" id="{7358347F-C0EA-9A55-C3E3-FFE926061A7A}"/>
              </a:ext>
            </a:extLst>
          </p:cNvPr>
          <p:cNvSpPr txBox="1"/>
          <p:nvPr/>
        </p:nvSpPr>
        <p:spPr>
          <a:xfrm rot="749904">
            <a:off x="4661158" y="4060808"/>
            <a:ext cx="7364676" cy="1862048"/>
          </a:xfrm>
          <a:prstGeom prst="rect">
            <a:avLst/>
          </a:prstGeom>
          <a:noFill/>
        </p:spPr>
        <p:txBody>
          <a:bodyPr wrap="square" rtlCol="0">
            <a:spAutoFit/>
          </a:bodyPr>
          <a:lstStyle/>
          <a:p>
            <a:pPr algn="ctr"/>
            <a:r>
              <a:rPr lang="ja-JP" altLang="en-US" sz="11500" dirty="0">
                <a:solidFill>
                  <a:srgbClr val="00B0F0"/>
                </a:solidFill>
                <a:effectLst>
                  <a:glow rad="63500">
                    <a:schemeClr val="accent6">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要素満載</a:t>
            </a:r>
            <a:endParaRPr kumimoji="1" lang="ja-JP" altLang="en-US" sz="11500" dirty="0">
              <a:solidFill>
                <a:srgbClr val="00B0F0"/>
              </a:solidFill>
              <a:effectLst>
                <a:glow rad="63500">
                  <a:schemeClr val="accent6">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endParaRPr>
          </a:p>
        </p:txBody>
      </p:sp>
      <p:sp>
        <p:nvSpPr>
          <p:cNvPr id="8" name="正方形/長方形 7">
            <a:extLst>
              <a:ext uri="{FF2B5EF4-FFF2-40B4-BE49-F238E27FC236}">
                <a16:creationId xmlns:a16="http://schemas.microsoft.com/office/drawing/2014/main" id="{86DCF947-4414-04F8-DA41-F4EB9E6EF6FB}"/>
              </a:ext>
            </a:extLst>
          </p:cNvPr>
          <p:cNvSpPr/>
          <p:nvPr/>
        </p:nvSpPr>
        <p:spPr>
          <a:xfrm>
            <a:off x="-85344" y="-70493"/>
            <a:ext cx="12362688" cy="6998986"/>
          </a:xfrm>
          <a:prstGeom prst="rect">
            <a:avLst/>
          </a:prstGeom>
          <a:gradFill>
            <a:gsLst>
              <a:gs pos="100000">
                <a:schemeClr val="accent3">
                  <a:lumMod val="105000"/>
                  <a:satMod val="103000"/>
                  <a:tint val="73000"/>
                  <a:alpha val="85000"/>
                </a:schemeClr>
              </a:gs>
              <a:gs pos="100000">
                <a:schemeClr val="accent3">
                  <a:lumMod val="105000"/>
                  <a:satMod val="109000"/>
                  <a:tint val="81000"/>
                </a:schemeClr>
              </a:gs>
            </a:gsLst>
          </a:gradFill>
        </p:spPr>
        <p:style>
          <a:lnRef idx="1">
            <a:schemeClr val="accent3"/>
          </a:lnRef>
          <a:fillRef idx="2">
            <a:schemeClr val="accent3"/>
          </a:fillRef>
          <a:effectRef idx="1">
            <a:schemeClr val="accent3"/>
          </a:effectRef>
          <a:fontRef idx="minor">
            <a:schemeClr val="dk1"/>
          </a:fontRef>
        </p:style>
        <p:txBody>
          <a:bodyPr rtlCol="0" anchor="ctr"/>
          <a:lstStyle/>
          <a:p>
            <a:pPr algn="ctr"/>
            <a:endParaRPr kumimoji="1" lang="ja-JP" altLang="en-US" dirty="0"/>
          </a:p>
        </p:txBody>
      </p:sp>
      <p:sp>
        <p:nvSpPr>
          <p:cNvPr id="10" name="テキスト ボックス 9">
            <a:extLst>
              <a:ext uri="{FF2B5EF4-FFF2-40B4-BE49-F238E27FC236}">
                <a16:creationId xmlns:a16="http://schemas.microsoft.com/office/drawing/2014/main" id="{7297885E-D087-D585-C5B6-4A84C302BE17}"/>
              </a:ext>
            </a:extLst>
          </p:cNvPr>
          <p:cNvSpPr txBox="1"/>
          <p:nvPr/>
        </p:nvSpPr>
        <p:spPr>
          <a:xfrm>
            <a:off x="-1700889" y="194653"/>
            <a:ext cx="10189119" cy="1200329"/>
          </a:xfrm>
          <a:prstGeom prst="rect">
            <a:avLst/>
          </a:prstGeom>
          <a:noFill/>
        </p:spPr>
        <p:txBody>
          <a:bodyPr wrap="square" rtlCol="0">
            <a:spAutoFit/>
          </a:bodyPr>
          <a:lstStyle/>
          <a:p>
            <a:pPr algn="ctr"/>
            <a:r>
              <a:rPr lang="ja-JP" altLang="en-US" sz="7200" dirty="0">
                <a:solidFill>
                  <a:schemeClr val="accent1">
                    <a:lumMod val="75000"/>
                  </a:schemeClr>
                </a:solidFill>
                <a:effectLst/>
                <a:latin typeface="HGP創英角ﾎﾟｯﾌﾟ体" panose="040B0A00000000000000" pitchFamily="50" charset="-128"/>
                <a:ea typeface="HGP創英角ﾎﾟｯﾌﾟ体" panose="040B0A00000000000000" pitchFamily="50" charset="-128"/>
              </a:rPr>
              <a:t>わざわざ大会？</a:t>
            </a:r>
            <a:endParaRPr kumimoji="1" lang="ja-JP" altLang="en-US" sz="7200" dirty="0">
              <a:solidFill>
                <a:schemeClr val="accent1">
                  <a:lumMod val="75000"/>
                </a:schemeClr>
              </a:solidFill>
              <a:effectLst/>
              <a:latin typeface="HGP創英角ﾎﾟｯﾌﾟ体" panose="040B0A00000000000000" pitchFamily="50" charset="-128"/>
              <a:ea typeface="HGP創英角ﾎﾟｯﾌﾟ体" panose="040B0A00000000000000" pitchFamily="50" charset="-128"/>
            </a:endParaRPr>
          </a:p>
        </p:txBody>
      </p:sp>
      <p:sp>
        <p:nvSpPr>
          <p:cNvPr id="4" name="テキスト ボックス 3">
            <a:extLst>
              <a:ext uri="{FF2B5EF4-FFF2-40B4-BE49-F238E27FC236}">
                <a16:creationId xmlns:a16="http://schemas.microsoft.com/office/drawing/2014/main" id="{77BCD213-C59F-B521-E733-684377E040EC}"/>
              </a:ext>
            </a:extLst>
          </p:cNvPr>
          <p:cNvSpPr txBox="1"/>
          <p:nvPr/>
        </p:nvSpPr>
        <p:spPr>
          <a:xfrm>
            <a:off x="2758176" y="205040"/>
            <a:ext cx="6376701" cy="6447919"/>
          </a:xfrm>
          <a:prstGeom prst="rect">
            <a:avLst/>
          </a:prstGeom>
          <a:noFill/>
        </p:spPr>
        <p:txBody>
          <a:bodyPr wrap="square" rtlCol="0">
            <a:spAutoFit/>
          </a:bodyPr>
          <a:lstStyle/>
          <a:p>
            <a:pPr algn="ctr"/>
            <a:r>
              <a:rPr kumimoji="1" lang="ja-JP" altLang="en-US" sz="41300" b="1"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a:t>
            </a:r>
          </a:p>
        </p:txBody>
      </p:sp>
      <p:sp>
        <p:nvSpPr>
          <p:cNvPr id="14" name="テキスト ボックス 13">
            <a:extLst>
              <a:ext uri="{FF2B5EF4-FFF2-40B4-BE49-F238E27FC236}">
                <a16:creationId xmlns:a16="http://schemas.microsoft.com/office/drawing/2014/main" id="{E78B461A-6B5A-D998-D76C-BD454A613EF6}"/>
              </a:ext>
            </a:extLst>
          </p:cNvPr>
          <p:cNvSpPr txBox="1"/>
          <p:nvPr/>
        </p:nvSpPr>
        <p:spPr>
          <a:xfrm>
            <a:off x="4428512" y="5511438"/>
            <a:ext cx="10189119" cy="1200329"/>
          </a:xfrm>
          <a:prstGeom prst="rect">
            <a:avLst/>
          </a:prstGeom>
          <a:noFill/>
        </p:spPr>
        <p:txBody>
          <a:bodyPr wrap="square" rtlCol="0">
            <a:spAutoFit/>
          </a:bodyPr>
          <a:lstStyle/>
          <a:p>
            <a:pPr algn="ctr"/>
            <a:r>
              <a:rPr lang="ja-JP" altLang="en-US" sz="7200" dirty="0">
                <a:solidFill>
                  <a:schemeClr val="accent1">
                    <a:lumMod val="75000"/>
                  </a:schemeClr>
                </a:solidFill>
                <a:effectLst/>
                <a:latin typeface="HGP創英角ﾎﾟｯﾌﾟ体" panose="040B0A00000000000000" pitchFamily="50" charset="-128"/>
                <a:ea typeface="HGP創英角ﾎﾟｯﾌﾟ体" panose="040B0A00000000000000" pitchFamily="50" charset="-128"/>
              </a:rPr>
              <a:t>何を学べる？</a:t>
            </a:r>
            <a:endParaRPr kumimoji="1" lang="ja-JP" altLang="en-US" sz="7200" dirty="0">
              <a:solidFill>
                <a:schemeClr val="accent1">
                  <a:lumMod val="75000"/>
                </a:schemeClr>
              </a:solidFill>
              <a:effectLst/>
              <a:latin typeface="HGP創英角ﾎﾟｯﾌﾟ体" panose="040B0A00000000000000" pitchFamily="50" charset="-128"/>
              <a:ea typeface="HGP創英角ﾎﾟｯﾌﾟ体" panose="040B0A00000000000000" pitchFamily="50" charset="-128"/>
            </a:endParaRPr>
          </a:p>
        </p:txBody>
      </p:sp>
    </p:spTree>
    <p:extLst>
      <p:ext uri="{BB962C8B-B14F-4D97-AF65-F5344CB8AC3E}">
        <p14:creationId xmlns:p14="http://schemas.microsoft.com/office/powerpoint/2010/main" val="54802282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fade">
                                      <p:cBhvr>
                                        <p:cTn id="11" dur="500"/>
                                        <p:tgtEl>
                                          <p:spTgt spid="5"/>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500"/>
                                        <p:tgtEl>
                                          <p:spTgt spid="11"/>
                                        </p:tgtEl>
                                      </p:cBhvr>
                                    </p:animEffect>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2"/>
                                        </p:tgtEl>
                                        <p:attrNameLst>
                                          <p:attrName>style.visibility</p:attrName>
                                        </p:attrNameLst>
                                      </p:cBhvr>
                                      <p:to>
                                        <p:strVal val="visible"/>
                                      </p:to>
                                    </p:set>
                                    <p:animEffect transition="in" filter="fade">
                                      <p:cBhvr>
                                        <p:cTn id="24" dur="1000"/>
                                        <p:tgtEl>
                                          <p:spTgt spid="2"/>
                                        </p:tgtEl>
                                      </p:cBhvr>
                                    </p:animEffect>
                                    <p:anim calcmode="lin" valueType="num">
                                      <p:cBhvr>
                                        <p:cTn id="25" dur="1000" fill="hold"/>
                                        <p:tgtEl>
                                          <p:spTgt spid="2"/>
                                        </p:tgtEl>
                                        <p:attrNameLst>
                                          <p:attrName>ppt_x</p:attrName>
                                        </p:attrNameLst>
                                      </p:cBhvr>
                                      <p:tavLst>
                                        <p:tav tm="0">
                                          <p:val>
                                            <p:strVal val="#ppt_x"/>
                                          </p:val>
                                        </p:tav>
                                        <p:tav tm="100000">
                                          <p:val>
                                            <p:strVal val="#ppt_x"/>
                                          </p:val>
                                        </p:tav>
                                      </p:tavLst>
                                    </p:anim>
                                    <p:anim calcmode="lin" valueType="num">
                                      <p:cBhvr>
                                        <p:cTn id="2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3"/>
                                        </p:tgtEl>
                                        <p:attrNameLst>
                                          <p:attrName>style.visibility</p:attrName>
                                        </p:attrNameLst>
                                      </p:cBhvr>
                                      <p:to>
                                        <p:strVal val="visible"/>
                                      </p:to>
                                    </p:set>
                                    <p:animEffect transition="in" filter="fade">
                                      <p:cBhvr>
                                        <p:cTn id="31" dur="1000"/>
                                        <p:tgtEl>
                                          <p:spTgt spid="3"/>
                                        </p:tgtEl>
                                      </p:cBhvr>
                                    </p:animEffect>
                                    <p:anim calcmode="lin" valueType="num">
                                      <p:cBhvr>
                                        <p:cTn id="32" dur="1000" fill="hold"/>
                                        <p:tgtEl>
                                          <p:spTgt spid="3"/>
                                        </p:tgtEl>
                                        <p:attrNameLst>
                                          <p:attrName>ppt_x</p:attrName>
                                        </p:attrNameLst>
                                      </p:cBhvr>
                                      <p:tavLst>
                                        <p:tav tm="0">
                                          <p:val>
                                            <p:strVal val="#ppt_x"/>
                                          </p:val>
                                        </p:tav>
                                        <p:tav tm="100000">
                                          <p:val>
                                            <p:strVal val="#ppt_x"/>
                                          </p:val>
                                        </p:tav>
                                      </p:tavLst>
                                    </p:anim>
                                    <p:anim calcmode="lin" valueType="num">
                                      <p:cBhvr>
                                        <p:cTn id="3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childTnLst>
                                </p:cTn>
                              </p:par>
                            </p:childTnLst>
                          </p:cTn>
                        </p:par>
                        <p:par>
                          <p:cTn id="38" fill="hold">
                            <p:stCondLst>
                              <p:cond delay="0"/>
                            </p:stCondLst>
                            <p:childTnLst>
                              <p:par>
                                <p:cTn id="39" presetID="2" presetClass="entr" presetSubtype="8" fill="hold" grpId="0" nodeType="afterEffect">
                                  <p:stCondLst>
                                    <p:cond delay="0"/>
                                  </p:stCondLst>
                                  <p:childTnLst>
                                    <p:set>
                                      <p:cBhvr>
                                        <p:cTn id="40" dur="1" fill="hold">
                                          <p:stCondLst>
                                            <p:cond delay="0"/>
                                          </p:stCondLst>
                                        </p:cTn>
                                        <p:tgtEl>
                                          <p:spTgt spid="10"/>
                                        </p:tgtEl>
                                        <p:attrNameLst>
                                          <p:attrName>style.visibility</p:attrName>
                                        </p:attrNameLst>
                                      </p:cBhvr>
                                      <p:to>
                                        <p:strVal val="visible"/>
                                      </p:to>
                                    </p:set>
                                    <p:anim calcmode="lin" valueType="num">
                                      <p:cBhvr additive="base">
                                        <p:cTn id="41" dur="500" fill="hold"/>
                                        <p:tgtEl>
                                          <p:spTgt spid="10"/>
                                        </p:tgtEl>
                                        <p:attrNameLst>
                                          <p:attrName>ppt_x</p:attrName>
                                        </p:attrNameLst>
                                      </p:cBhvr>
                                      <p:tavLst>
                                        <p:tav tm="0">
                                          <p:val>
                                            <p:strVal val="0-#ppt_w/2"/>
                                          </p:val>
                                        </p:tav>
                                        <p:tav tm="100000">
                                          <p:val>
                                            <p:strVal val="#ppt_x"/>
                                          </p:val>
                                        </p:tav>
                                      </p:tavLst>
                                    </p:anim>
                                    <p:anim calcmode="lin" valueType="num">
                                      <p:cBhvr additive="base">
                                        <p:cTn id="42" dur="500" fill="hold"/>
                                        <p:tgtEl>
                                          <p:spTgt spid="10"/>
                                        </p:tgtEl>
                                        <p:attrNameLst>
                                          <p:attrName>ppt_y</p:attrName>
                                        </p:attrNameLst>
                                      </p:cBhvr>
                                      <p:tavLst>
                                        <p:tav tm="0">
                                          <p:val>
                                            <p:strVal val="#ppt_y"/>
                                          </p:val>
                                        </p:tav>
                                        <p:tav tm="100000">
                                          <p:val>
                                            <p:strVal val="#ppt_y"/>
                                          </p:val>
                                        </p:tav>
                                      </p:tavLst>
                                    </p:anim>
                                  </p:childTnLst>
                                </p:cTn>
                              </p:par>
                            </p:childTnLst>
                          </p:cTn>
                        </p:par>
                        <p:par>
                          <p:cTn id="43" fill="hold">
                            <p:stCondLst>
                              <p:cond delay="500"/>
                            </p:stCondLst>
                            <p:childTnLst>
                              <p:par>
                                <p:cTn id="44" presetID="2" presetClass="entr" presetSubtype="2" fill="hold" grpId="0" nodeType="afterEffect">
                                  <p:stCondLst>
                                    <p:cond delay="0"/>
                                  </p:stCondLst>
                                  <p:childTnLst>
                                    <p:set>
                                      <p:cBhvr>
                                        <p:cTn id="45" dur="1" fill="hold">
                                          <p:stCondLst>
                                            <p:cond delay="0"/>
                                          </p:stCondLst>
                                        </p:cTn>
                                        <p:tgtEl>
                                          <p:spTgt spid="14"/>
                                        </p:tgtEl>
                                        <p:attrNameLst>
                                          <p:attrName>style.visibility</p:attrName>
                                        </p:attrNameLst>
                                      </p:cBhvr>
                                      <p:to>
                                        <p:strVal val="visible"/>
                                      </p:to>
                                    </p:set>
                                    <p:anim calcmode="lin" valueType="num">
                                      <p:cBhvr additive="base">
                                        <p:cTn id="46" dur="500" fill="hold"/>
                                        <p:tgtEl>
                                          <p:spTgt spid="14"/>
                                        </p:tgtEl>
                                        <p:attrNameLst>
                                          <p:attrName>ppt_x</p:attrName>
                                        </p:attrNameLst>
                                      </p:cBhvr>
                                      <p:tavLst>
                                        <p:tav tm="0">
                                          <p:val>
                                            <p:strVal val="1+#ppt_w/2"/>
                                          </p:val>
                                        </p:tav>
                                        <p:tav tm="100000">
                                          <p:val>
                                            <p:strVal val="#ppt_x"/>
                                          </p:val>
                                        </p:tav>
                                      </p:tavLst>
                                    </p:anim>
                                    <p:anim calcmode="lin" valueType="num">
                                      <p:cBhvr additive="base">
                                        <p:cTn id="47" dur="500" fill="hold"/>
                                        <p:tgtEl>
                                          <p:spTgt spid="14"/>
                                        </p:tgtEl>
                                        <p:attrNameLst>
                                          <p:attrName>ppt_y</p:attrName>
                                        </p:attrNameLst>
                                      </p:cBhvr>
                                      <p:tavLst>
                                        <p:tav tm="0">
                                          <p:val>
                                            <p:strVal val="#ppt_y"/>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ID="22" presetClass="entr" presetSubtype="4" fill="hold" grpId="0" nodeType="clickEffect">
                                  <p:stCondLst>
                                    <p:cond delay="0"/>
                                  </p:stCondLst>
                                  <p:childTnLst>
                                    <p:set>
                                      <p:cBhvr>
                                        <p:cTn id="51" dur="1" fill="hold">
                                          <p:stCondLst>
                                            <p:cond delay="0"/>
                                          </p:stCondLst>
                                        </p:cTn>
                                        <p:tgtEl>
                                          <p:spTgt spid="4"/>
                                        </p:tgtEl>
                                        <p:attrNameLst>
                                          <p:attrName>style.visibility</p:attrName>
                                        </p:attrNameLst>
                                      </p:cBhvr>
                                      <p:to>
                                        <p:strVal val="visible"/>
                                      </p:to>
                                    </p:set>
                                    <p:animEffect transition="in" filter="wipe(down)">
                                      <p:cBhvr>
                                        <p:cTn id="5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8" grpId="0" animBg="1"/>
      <p:bldP spid="10" grpId="0"/>
      <p:bldP spid="4" grpId="0"/>
      <p:bldP spid="1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ライン">
            <a:extLst>
              <a:ext uri="{FF2B5EF4-FFF2-40B4-BE49-F238E27FC236}">
                <a16:creationId xmlns:a16="http://schemas.microsoft.com/office/drawing/2014/main" id="{D4CB2091-8391-0C3B-1189-B9AE6F7ED83B}"/>
              </a:ext>
            </a:extLst>
          </p:cNvPr>
          <p:cNvCxnSpPr>
            <a:cxnSpLocks/>
          </p:cNvCxnSpPr>
          <p:nvPr/>
        </p:nvCxnSpPr>
        <p:spPr>
          <a:xfrm>
            <a:off x="6261652" y="1016748"/>
            <a:ext cx="5930348" cy="0"/>
          </a:xfrm>
          <a:prstGeom prst="line">
            <a:avLst/>
          </a:prstGeom>
          <a:ln w="50800" cap="rnd" cmpd="thickThin">
            <a:gradFill flip="none" rotWithShape="1">
              <a:gsLst>
                <a:gs pos="0">
                  <a:schemeClr val="accent2">
                    <a:lumMod val="89000"/>
                  </a:schemeClr>
                </a:gs>
                <a:gs pos="23000">
                  <a:schemeClr val="accent2">
                    <a:lumMod val="89000"/>
                  </a:schemeClr>
                </a:gs>
                <a:gs pos="69000">
                  <a:schemeClr val="accent2">
                    <a:lumMod val="75000"/>
                  </a:schemeClr>
                </a:gs>
                <a:gs pos="97000">
                  <a:schemeClr val="accent2">
                    <a:lumMod val="70000"/>
                  </a:schemeClr>
                </a:gs>
              </a:gsLst>
              <a:path path="circle">
                <a:fillToRect l="50000" t="50000" r="50000" b="50000"/>
              </a:path>
              <a:tileRect/>
            </a:gradFill>
            <a:prstDash val="solid"/>
            <a:miter lim="800000"/>
            <a:headEnd type="oval" w="sm" len="sm"/>
            <a:tailEnd type="none" w="sm" len="sm"/>
          </a:ln>
          <a:effectLst>
            <a:outerShdw blurRad="50800" dist="38100" dir="2700000" algn="tl" rotWithShape="0">
              <a:prstClr val="black">
                <a:alpha val="40000"/>
              </a:prstClr>
            </a:outerShdw>
          </a:effectLst>
        </p:spPr>
        <p:style>
          <a:lnRef idx="1">
            <a:schemeClr val="accent1"/>
          </a:lnRef>
          <a:fillRef idx="0">
            <a:schemeClr val="accent1"/>
          </a:fillRef>
          <a:effectRef idx="0">
            <a:schemeClr val="accent1"/>
          </a:effectRef>
          <a:fontRef idx="minor">
            <a:schemeClr val="tx1"/>
          </a:fontRef>
        </p:style>
      </p:cxnSp>
      <p:sp>
        <p:nvSpPr>
          <p:cNvPr id="5" name="トピック">
            <a:extLst>
              <a:ext uri="{FF2B5EF4-FFF2-40B4-BE49-F238E27FC236}">
                <a16:creationId xmlns:a16="http://schemas.microsoft.com/office/drawing/2014/main" id="{024941E7-8E2D-6220-1669-AC501A9469FF}"/>
              </a:ext>
            </a:extLst>
          </p:cNvPr>
          <p:cNvSpPr txBox="1"/>
          <p:nvPr/>
        </p:nvSpPr>
        <p:spPr>
          <a:xfrm>
            <a:off x="6989227" y="-72887"/>
            <a:ext cx="3653565" cy="1015663"/>
          </a:xfrm>
          <a:prstGeom prst="rect">
            <a:avLst/>
          </a:prstGeom>
          <a:noFill/>
          <a:effectLst/>
        </p:spPr>
        <p:txBody>
          <a:bodyPr wrap="none" rtlCol="0" anchor="ctr">
            <a:spAutoFit/>
          </a:bodyPr>
          <a:lstStyle/>
          <a:p>
            <a:pPr algn="ctr"/>
            <a:r>
              <a:rPr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ゲーム大会</a:t>
            </a:r>
            <a:endParaRPr kumimoji="1" lang="ja-JP" altLang="en-US" sz="6000" b="1" spc="-300" dirty="0">
              <a:solidFill>
                <a:srgbClr val="FF0000"/>
              </a:solidFill>
              <a:effectLst>
                <a:glow rad="63500">
                  <a:schemeClr val="accent2">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endParaRPr>
          </a:p>
        </p:txBody>
      </p:sp>
      <p:pic>
        <p:nvPicPr>
          <p:cNvPr id="7" name="図 6" descr="ポーズをとっている人たち&#10;&#10;AI によって生成されたコンテンツは間違っている可能性があります。">
            <a:extLst>
              <a:ext uri="{FF2B5EF4-FFF2-40B4-BE49-F238E27FC236}">
                <a16:creationId xmlns:a16="http://schemas.microsoft.com/office/drawing/2014/main" id="{C887903A-4AE8-4213-E560-09B496C9979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641848" y="1490472"/>
            <a:ext cx="6193536" cy="3483864"/>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Left"/>
            <a:lightRig rig="threePt" dir="t"/>
          </a:scene3d>
        </p:spPr>
      </p:pic>
      <p:pic>
        <p:nvPicPr>
          <p:cNvPr id="9" name="図 8" descr="ポーズをとる人たち&#10;&#10;AI によって生成されたコンテンツは間違っている可能性があります。">
            <a:extLst>
              <a:ext uri="{FF2B5EF4-FFF2-40B4-BE49-F238E27FC236}">
                <a16:creationId xmlns:a16="http://schemas.microsoft.com/office/drawing/2014/main" id="{F38F08D9-A1FC-B27A-2A0C-2DEC8A86657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464" y="3149536"/>
            <a:ext cx="5812536" cy="3269552"/>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a:scene3d>
            <a:camera prst="perspectiveRight"/>
            <a:lightRig rig="threePt" dir="t"/>
          </a:scene3d>
        </p:spPr>
      </p:pic>
      <p:sp>
        <p:nvSpPr>
          <p:cNvPr id="10" name="テキスト ボックス 9">
            <a:extLst>
              <a:ext uri="{FF2B5EF4-FFF2-40B4-BE49-F238E27FC236}">
                <a16:creationId xmlns:a16="http://schemas.microsoft.com/office/drawing/2014/main" id="{CD25F3AE-6B1B-5BD9-9039-9BF71B413D61}"/>
              </a:ext>
            </a:extLst>
          </p:cNvPr>
          <p:cNvSpPr txBox="1"/>
          <p:nvPr/>
        </p:nvSpPr>
        <p:spPr>
          <a:xfrm rot="21156252">
            <a:off x="32579" y="1322768"/>
            <a:ext cx="9311133" cy="1107996"/>
          </a:xfrm>
          <a:prstGeom prst="rect">
            <a:avLst/>
          </a:prstGeom>
          <a:noFill/>
        </p:spPr>
        <p:txBody>
          <a:bodyPr wrap="square" rtlCol="0">
            <a:spAutoFit/>
          </a:bodyPr>
          <a:lstStyle/>
          <a:p>
            <a:pPr algn="ctr"/>
            <a:r>
              <a:rPr lang="ja-JP" altLang="en-US" sz="6600" b="1" dirty="0">
                <a:solidFill>
                  <a:srgbClr val="FFC000"/>
                </a:solidFill>
                <a:effectLst>
                  <a:glow rad="63500">
                    <a:schemeClr val="accent5">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なんだこのゲームは</a:t>
            </a:r>
            <a:r>
              <a:rPr kumimoji="1" lang="ja-JP" altLang="en-US" sz="6600" b="1" dirty="0">
                <a:solidFill>
                  <a:srgbClr val="FFC000"/>
                </a:solidFill>
                <a:effectLst>
                  <a:glow rad="63500">
                    <a:schemeClr val="accent5">
                      <a:satMod val="175000"/>
                      <a:alpha val="40000"/>
                    </a:schemeClr>
                  </a:glow>
                  <a:outerShdw blurRad="38100" dist="38100" dir="2700000" algn="tl">
                    <a:srgbClr val="000000">
                      <a:alpha val="43137"/>
                    </a:srgbClr>
                  </a:outerShdw>
                </a:effectLst>
                <a:latin typeface="HGP創英角ﾎﾟｯﾌﾟ体" panose="040B0A00000000000000" pitchFamily="50" charset="-128"/>
                <a:ea typeface="HGP創英角ﾎﾟｯﾌﾟ体" panose="040B0A00000000000000" pitchFamily="50" charset="-128"/>
              </a:rPr>
              <a:t>？！</a:t>
            </a:r>
          </a:p>
        </p:txBody>
      </p:sp>
      <p:sp>
        <p:nvSpPr>
          <p:cNvPr id="11" name="テキスト ボックス 10">
            <a:extLst>
              <a:ext uri="{FF2B5EF4-FFF2-40B4-BE49-F238E27FC236}">
                <a16:creationId xmlns:a16="http://schemas.microsoft.com/office/drawing/2014/main" id="{F292654C-8DB4-93AB-8587-0DC229DC107E}"/>
              </a:ext>
            </a:extLst>
          </p:cNvPr>
          <p:cNvSpPr txBox="1"/>
          <p:nvPr/>
        </p:nvSpPr>
        <p:spPr>
          <a:xfrm rot="316105">
            <a:off x="2343546" y="5182712"/>
            <a:ext cx="10189119" cy="1107996"/>
          </a:xfrm>
          <a:prstGeom prst="rect">
            <a:avLst/>
          </a:prstGeom>
          <a:noFill/>
        </p:spPr>
        <p:txBody>
          <a:bodyPr wrap="square" rtlCol="0">
            <a:spAutoFit/>
          </a:bodyPr>
          <a:lstStyle/>
          <a:p>
            <a:pPr algn="ctr"/>
            <a:r>
              <a:rPr kumimoji="1" lang="ja-JP" altLang="en-US" sz="6600" dirty="0">
                <a:solidFill>
                  <a:srgbClr val="FFFF00"/>
                </a:solidFill>
                <a:effectLst>
                  <a:glow rad="63500">
                    <a:schemeClr val="accent6">
                      <a:satMod val="175000"/>
                      <a:alpha val="40000"/>
                    </a:schemeClr>
                  </a:glow>
                </a:effectLst>
                <a:latin typeface="HGP創英角ﾎﾟｯﾌﾟ体" panose="040B0A00000000000000" pitchFamily="50" charset="-128"/>
                <a:ea typeface="HGP創英角ﾎﾟｯﾌﾟ体" panose="040B0A00000000000000" pitchFamily="50" charset="-128"/>
              </a:rPr>
              <a:t>名前を覚えてもらえた！</a:t>
            </a:r>
          </a:p>
        </p:txBody>
      </p:sp>
      <p:sp>
        <p:nvSpPr>
          <p:cNvPr id="12" name="テキスト ボックス 11">
            <a:extLst>
              <a:ext uri="{FF2B5EF4-FFF2-40B4-BE49-F238E27FC236}">
                <a16:creationId xmlns:a16="http://schemas.microsoft.com/office/drawing/2014/main" id="{CF12D3FA-AA92-AA5E-83A1-8AA3725FC592}"/>
              </a:ext>
            </a:extLst>
          </p:cNvPr>
          <p:cNvSpPr txBox="1"/>
          <p:nvPr/>
        </p:nvSpPr>
        <p:spPr>
          <a:xfrm>
            <a:off x="1719417" y="2639648"/>
            <a:ext cx="10189119" cy="1862048"/>
          </a:xfrm>
          <a:prstGeom prst="rect">
            <a:avLst/>
          </a:prstGeom>
          <a:noFill/>
        </p:spPr>
        <p:txBody>
          <a:bodyPr wrap="square" rtlCol="0">
            <a:spAutoFit/>
          </a:bodyPr>
          <a:lstStyle/>
          <a:p>
            <a:pPr algn="ctr"/>
            <a:r>
              <a:rPr kumimoji="1" lang="ja-JP" altLang="en-US" sz="11500" b="1" dirty="0">
                <a:solidFill>
                  <a:srgbClr val="FF0000"/>
                </a:solidFill>
                <a:effectLst>
                  <a:glow rad="63500">
                    <a:schemeClr val="accent4">
                      <a:satMod val="175000"/>
                      <a:alpha val="40000"/>
                    </a:schemeClr>
                  </a:glow>
                </a:effectLst>
                <a:latin typeface="HGP創英角ﾎﾟｯﾌﾟ体" panose="040B0A00000000000000" pitchFamily="50" charset="-128"/>
                <a:ea typeface="HGP創英角ﾎﾟｯﾌﾟ体" panose="040B0A00000000000000" pitchFamily="50" charset="-128"/>
              </a:rPr>
              <a:t>楽しい！！！</a:t>
            </a:r>
          </a:p>
        </p:txBody>
      </p:sp>
    </p:spTree>
    <p:extLst>
      <p:ext uri="{BB962C8B-B14F-4D97-AF65-F5344CB8AC3E}">
        <p14:creationId xmlns:p14="http://schemas.microsoft.com/office/powerpoint/2010/main" val="3625591503"/>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wipe(down)">
                                      <p:cBhvr>
                                        <p:cTn id="7" dur="500"/>
                                        <p:tgtEl>
                                          <p:spTgt spid="7"/>
                                        </p:tgtEl>
                                      </p:cBhvr>
                                    </p:animEffect>
                                  </p:childTnLst>
                                </p:cTn>
                              </p:par>
                              <p:par>
                                <p:cTn id="8" presetID="22" presetClass="entr" presetSubtype="4" fill="hold"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wipe(down)">
                                      <p:cBhvr>
                                        <p:cTn id="10" dur="500"/>
                                        <p:tgtEl>
                                          <p:spTgt spid="9"/>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fade">
                                      <p:cBhvr>
                                        <p:cTn id="15" dur="500"/>
                                        <p:tgtEl>
                                          <p:spTgt spid="10"/>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11"/>
                                        </p:tgtEl>
                                        <p:attrNameLst>
                                          <p:attrName>style.visibility</p:attrName>
                                        </p:attrNameLst>
                                      </p:cBhvr>
                                      <p:to>
                                        <p:strVal val="visible"/>
                                      </p:to>
                                    </p:set>
                                    <p:animEffect transition="in" filter="fade">
                                      <p:cBhvr>
                                        <p:cTn id="20" dur="500"/>
                                        <p:tgtEl>
                                          <p:spTgt spid="11"/>
                                        </p:tgtEl>
                                      </p:cBhvr>
                                    </p:animEffect>
                                  </p:childTnLst>
                                </p:cTn>
                              </p:par>
                            </p:childTnLst>
                          </p:cTn>
                        </p:par>
                      </p:childTnLst>
                    </p:cTn>
                  </p:par>
                  <p:par>
                    <p:cTn id="21" fill="hold">
                      <p:stCondLst>
                        <p:cond delay="indefinite"/>
                      </p:stCondLst>
                      <p:childTnLst>
                        <p:par>
                          <p:cTn id="22" fill="hold">
                            <p:stCondLst>
                              <p:cond delay="0"/>
                            </p:stCondLst>
                            <p:childTnLst>
                              <p:par>
                                <p:cTn id="23" presetID="31" presetClass="entr" presetSubtype="0" fill="hold" grpId="0" nodeType="click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1000" fill="hold"/>
                                        <p:tgtEl>
                                          <p:spTgt spid="12"/>
                                        </p:tgtEl>
                                        <p:attrNameLst>
                                          <p:attrName>ppt_w</p:attrName>
                                        </p:attrNameLst>
                                      </p:cBhvr>
                                      <p:tavLst>
                                        <p:tav tm="0">
                                          <p:val>
                                            <p:fltVal val="0"/>
                                          </p:val>
                                        </p:tav>
                                        <p:tav tm="100000">
                                          <p:val>
                                            <p:strVal val="#ppt_w"/>
                                          </p:val>
                                        </p:tav>
                                      </p:tavLst>
                                    </p:anim>
                                    <p:anim calcmode="lin" valueType="num">
                                      <p:cBhvr>
                                        <p:cTn id="26" dur="1000" fill="hold"/>
                                        <p:tgtEl>
                                          <p:spTgt spid="12"/>
                                        </p:tgtEl>
                                        <p:attrNameLst>
                                          <p:attrName>ppt_h</p:attrName>
                                        </p:attrNameLst>
                                      </p:cBhvr>
                                      <p:tavLst>
                                        <p:tav tm="0">
                                          <p:val>
                                            <p:fltVal val="0"/>
                                          </p:val>
                                        </p:tav>
                                        <p:tav tm="100000">
                                          <p:val>
                                            <p:strVal val="#ppt_h"/>
                                          </p:val>
                                        </p:tav>
                                      </p:tavLst>
                                    </p:anim>
                                    <p:anim calcmode="lin" valueType="num">
                                      <p:cBhvr>
                                        <p:cTn id="27" dur="1000" fill="hold"/>
                                        <p:tgtEl>
                                          <p:spTgt spid="12"/>
                                        </p:tgtEl>
                                        <p:attrNameLst>
                                          <p:attrName>style.rotation</p:attrName>
                                        </p:attrNameLst>
                                      </p:cBhvr>
                                      <p:tavLst>
                                        <p:tav tm="0">
                                          <p:val>
                                            <p:fltVal val="90"/>
                                          </p:val>
                                        </p:tav>
                                        <p:tav tm="100000">
                                          <p:val>
                                            <p:fltVal val="0"/>
                                          </p:val>
                                        </p:tav>
                                      </p:tavLst>
                                    </p:anim>
                                    <p:animEffect transition="in" filter="fade">
                                      <p:cBhvr>
                                        <p:cTn id="28" dur="10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P spid="11" grpId="0"/>
      <p:bldP spid="12" grpId="0"/>
    </p:bldLst>
  </p:timing>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5475</TotalTime>
  <Words>399</Words>
  <Application>Microsoft Office PowerPoint</Application>
  <PresentationFormat>ワイド画面</PresentationFormat>
  <Paragraphs>47</Paragraphs>
  <Slides>3</Slides>
  <Notes>2</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3</vt:i4>
      </vt:variant>
    </vt:vector>
  </HeadingPairs>
  <TitlesOfParts>
    <vt:vector size="9" baseType="lpstr">
      <vt:lpstr>HGP創英角ﾎﾟｯﾌﾟ体</vt:lpstr>
      <vt:lpstr>HGSｺﾞｼｯｸE</vt:lpstr>
      <vt:lpstr>游ゴシック</vt:lpstr>
      <vt:lpstr>游ゴシック Light</vt:lpstr>
      <vt:lpstr>Arial</vt:lpstr>
      <vt:lpstr>Office テーマ</vt:lpstr>
      <vt:lpstr>PowerPoint プレゼンテーション</vt:lpstr>
      <vt:lpstr>PowerPoint プレゼンテーション</vt:lpstr>
      <vt:lpstr>PowerPoint プレゼンテーション</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student</dc:creator>
  <cp:lastModifiedBy>入澤　風山</cp:lastModifiedBy>
  <cp:revision>713</cp:revision>
  <dcterms:created xsi:type="dcterms:W3CDTF">2025-03-27T04:28:20Z</dcterms:created>
  <dcterms:modified xsi:type="dcterms:W3CDTF">2025-04-23T09:08:29Z</dcterms:modified>
</cp:coreProperties>
</file>