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320" r:id="rId3"/>
    <p:sldId id="322" r:id="rId4"/>
    <p:sldId id="323" r:id="rId5"/>
    <p:sldId id="321" r:id="rId6"/>
    <p:sldId id="326" r:id="rId7"/>
    <p:sldId id="325" r:id="rId8"/>
    <p:sldId id="268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527"/>
    <a:srgbClr val="E98E31"/>
    <a:srgbClr val="3C43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6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4D72B-D28F-4C14-9890-3C2BDFC39D89}" type="datetimeFigureOut">
              <a:rPr lang="en-IE" smtClean="0"/>
              <a:t>21/06/2013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FF2EB-9AC8-489C-A88E-038B632E106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05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9213"/>
            <a:ext cx="8229600" cy="71437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165225"/>
            <a:ext cx="8370887" cy="4854575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51833-7BCF-446F-AE3C-478F0481A648}" type="datetimeFigureOut">
              <a:rPr lang="en-US"/>
              <a:pPr>
                <a:defRPr/>
              </a:pPr>
              <a:t>6/21/2013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77B71-7A59-4678-838B-CC4BEFA3B86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574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76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-11113" y="-9525"/>
            <a:ext cx="9166226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ine.ie/pensions/retirement-claims-inform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ine.ie/pensions/retirement-claims-inform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4" descr="77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113" y="-9525"/>
            <a:ext cx="9166226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TextBox 2"/>
          <p:cNvSpPr txBox="1">
            <a:spLocks noChangeArrowheads="1"/>
          </p:cNvSpPr>
          <p:nvPr/>
        </p:nvSpPr>
        <p:spPr bwMode="auto">
          <a:xfrm>
            <a:off x="676275" y="2546350"/>
            <a:ext cx="5961063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800" dirty="0" smtClean="0">
                <a:solidFill>
                  <a:srgbClr val="FFFFFF"/>
                </a:solidFill>
                <a:latin typeface="Foun"/>
                <a:ea typeface="Foun"/>
                <a:cs typeface="Foun"/>
              </a:rPr>
              <a:t>Company Pensions </a:t>
            </a:r>
            <a:r>
              <a:rPr lang="en-US" sz="3800" dirty="0">
                <a:solidFill>
                  <a:srgbClr val="FFFFFF"/>
                </a:solidFill>
                <a:latin typeface="Foun"/>
                <a:ea typeface="Foun"/>
                <a:cs typeface="Foun"/>
              </a:rPr>
              <a:t>S</a:t>
            </a:r>
            <a:r>
              <a:rPr lang="en-US" sz="3800" dirty="0" smtClean="0">
                <a:solidFill>
                  <a:srgbClr val="FFFFFF"/>
                </a:solidFill>
                <a:latin typeface="Foun"/>
                <a:ea typeface="Foun"/>
                <a:cs typeface="Foun"/>
              </a:rPr>
              <a:t>ubmission </a:t>
            </a:r>
            <a:r>
              <a:rPr lang="en-US" sz="3800" dirty="0">
                <a:solidFill>
                  <a:srgbClr val="FFFFFF"/>
                </a:solidFill>
                <a:latin typeface="Foun"/>
                <a:ea typeface="Foun"/>
                <a:cs typeface="Foun"/>
              </a:rPr>
              <a:t>R</a:t>
            </a:r>
            <a:r>
              <a:rPr lang="en-US" sz="3800" dirty="0" smtClean="0">
                <a:solidFill>
                  <a:srgbClr val="FFFFFF"/>
                </a:solidFill>
                <a:latin typeface="Foun"/>
                <a:ea typeface="Foun"/>
                <a:cs typeface="Foun"/>
              </a:rPr>
              <a:t>equirements</a:t>
            </a:r>
            <a:endParaRPr lang="en-US" sz="3800" dirty="0">
              <a:solidFill>
                <a:srgbClr val="FFFFFF"/>
              </a:solidFill>
              <a:latin typeface="Foun"/>
              <a:ea typeface="Foun"/>
              <a:cs typeface="Foun"/>
            </a:endParaRPr>
          </a:p>
        </p:txBody>
      </p:sp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676275" y="5178425"/>
            <a:ext cx="59610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Foun"/>
                <a:ea typeface="Foun"/>
                <a:cs typeface="Foun"/>
              </a:rPr>
              <a:t>July 2013</a:t>
            </a:r>
            <a:endParaRPr lang="en-US" sz="1200" dirty="0">
              <a:solidFill>
                <a:schemeClr val="bg1"/>
              </a:solidFill>
              <a:latin typeface="Foun"/>
              <a:ea typeface="Foun"/>
              <a:cs typeface="Fo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9213"/>
            <a:ext cx="5802086" cy="714376"/>
          </a:xfrm>
        </p:spPr>
        <p:txBody>
          <a:bodyPr/>
          <a:lstStyle/>
          <a:p>
            <a:r>
              <a:rPr lang="en-IE" dirty="0" smtClean="0"/>
              <a:t>Annuity Route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5000"/>
              </a:lnSpc>
              <a:buClr>
                <a:srgbClr val="AB0334"/>
              </a:buClr>
              <a:buFont typeface="Wingdings" pitchFamily="2" charset="2"/>
              <a:buChar char="n"/>
            </a:pPr>
            <a:r>
              <a:rPr lang="en-GB" sz="2000" dirty="0" smtClean="0">
                <a:latin typeface="Arial" charset="0"/>
                <a:cs typeface="Arial" charset="0"/>
              </a:rPr>
              <a:t>Send to Pension </a:t>
            </a:r>
            <a:r>
              <a:rPr lang="en-GB" sz="2000" dirty="0">
                <a:latin typeface="Arial" charset="0"/>
                <a:cs typeface="Arial" charset="0"/>
              </a:rPr>
              <a:t>Claims if funds are being claimed from an Irish Life Retail Plan</a:t>
            </a:r>
          </a:p>
          <a:p>
            <a:pPr lvl="1">
              <a:lnSpc>
                <a:spcPct val="145000"/>
              </a:lnSpc>
              <a:buClr>
                <a:srgbClr val="AB0334"/>
              </a:buClr>
              <a:buFont typeface="Wingdings" pitchFamily="2" charset="2"/>
              <a:buChar char="n"/>
            </a:pPr>
            <a:r>
              <a:rPr lang="en-GB" sz="1800" dirty="0" smtClean="0">
                <a:latin typeface="Arial" charset="0"/>
                <a:cs typeface="Arial" charset="0"/>
              </a:rPr>
              <a:t>Company Pension Retirement Claim form </a:t>
            </a:r>
          </a:p>
          <a:p>
            <a:pPr lvl="1">
              <a:lnSpc>
                <a:spcPct val="145000"/>
              </a:lnSpc>
              <a:buClr>
                <a:srgbClr val="AB0334"/>
              </a:buClr>
              <a:buFont typeface="Wingdings" pitchFamily="2" charset="2"/>
              <a:buChar char="n"/>
            </a:pPr>
            <a:r>
              <a:rPr lang="en-GB" sz="2000" dirty="0" smtClean="0">
                <a:latin typeface="Arial" charset="0"/>
                <a:cs typeface="Arial" charset="0"/>
              </a:rPr>
              <a:t>Annuity Application form</a:t>
            </a:r>
          </a:p>
          <a:p>
            <a:pPr lvl="1">
              <a:lnSpc>
                <a:spcPct val="145000"/>
              </a:lnSpc>
              <a:buClr>
                <a:srgbClr val="AB0334"/>
              </a:buClr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  <a:cs typeface="Arial" charset="0"/>
              </a:rPr>
              <a:t>A </a:t>
            </a:r>
            <a:r>
              <a:rPr lang="en-US" sz="2000" dirty="0">
                <a:latin typeface="Arial" charset="0"/>
                <a:cs typeface="Arial" charset="0"/>
              </a:rPr>
              <a:t>P60 or accountant's letter is required if the member is a proprietary </a:t>
            </a:r>
            <a:r>
              <a:rPr lang="en-US" sz="2000" dirty="0" smtClean="0">
                <a:latin typeface="Arial" charset="0"/>
                <a:cs typeface="Arial" charset="0"/>
              </a:rPr>
              <a:t>director</a:t>
            </a:r>
          </a:p>
          <a:p>
            <a:pPr lvl="1">
              <a:lnSpc>
                <a:spcPct val="145000"/>
              </a:lnSpc>
              <a:buClr>
                <a:srgbClr val="AB0334"/>
              </a:buClr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  <a:cs typeface="Arial" charset="0"/>
              </a:rPr>
              <a:t>Evidence </a:t>
            </a:r>
            <a:r>
              <a:rPr lang="en-US" sz="2000" dirty="0">
                <a:latin typeface="Arial" charset="0"/>
                <a:cs typeface="Arial" charset="0"/>
              </a:rPr>
              <a:t>of age - original or legible certified copy of the member's birth cert or </a:t>
            </a:r>
            <a:r>
              <a:rPr lang="en-US" sz="2000" dirty="0" smtClean="0">
                <a:latin typeface="Arial" charset="0"/>
                <a:cs typeface="Arial" charset="0"/>
              </a:rPr>
              <a:t>passport</a:t>
            </a:r>
          </a:p>
          <a:p>
            <a:pPr>
              <a:lnSpc>
                <a:spcPct val="145000"/>
              </a:lnSpc>
              <a:buClr>
                <a:srgbClr val="AB0334"/>
              </a:buClr>
              <a:buFont typeface="Wingdings" pitchFamily="2" charset="2"/>
              <a:buChar char="n"/>
            </a:pPr>
            <a:r>
              <a:rPr lang="en-US" sz="2400" dirty="0" smtClean="0">
                <a:latin typeface="Arial" charset="0"/>
                <a:cs typeface="Arial" charset="0"/>
                <a:hlinkClick r:id="rId2"/>
              </a:rPr>
              <a:t>WWW.bline.ie/pensions/retirement-claims-information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>
              <a:lnSpc>
                <a:spcPct val="145000"/>
              </a:lnSpc>
              <a:buClr>
                <a:srgbClr val="AB0334"/>
              </a:buClr>
              <a:buFont typeface="Wingdings" pitchFamily="2" charset="2"/>
              <a:buChar char="n"/>
            </a:pPr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42240"/>
            <a:ext cx="4775200" cy="1198880"/>
          </a:xfrm>
        </p:spPr>
        <p:txBody>
          <a:bodyPr/>
          <a:lstStyle/>
          <a:p>
            <a:r>
              <a:rPr lang="en-IE" dirty="0" smtClean="0"/>
              <a:t>Claim Form</a:t>
            </a:r>
            <a:r>
              <a:rPr lang="en-IE" dirty="0"/>
              <a:t/>
            </a:r>
            <a:br>
              <a:rPr lang="en-IE" dirty="0"/>
            </a:br>
            <a:r>
              <a:rPr lang="en-IE" sz="3200" dirty="0" smtClean="0"/>
              <a:t>(Key requirements)</a:t>
            </a:r>
            <a:endParaRPr lang="en-IE" dirty="0"/>
          </a:p>
        </p:txBody>
      </p:sp>
      <p:sp>
        <p:nvSpPr>
          <p:cNvPr id="6" name="AutoShape 45"/>
          <p:cNvSpPr>
            <a:spLocks noChangeArrowheads="1"/>
          </p:cNvSpPr>
          <p:nvPr/>
        </p:nvSpPr>
        <p:spPr bwMode="auto">
          <a:xfrm rot="10800000">
            <a:off x="6466699" y="1497540"/>
            <a:ext cx="2287093" cy="504825"/>
          </a:xfrm>
          <a:prstGeom prst="homePlate">
            <a:avLst>
              <a:gd name="adj" fmla="val 9984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IE" sz="1000" b="1" dirty="0" smtClean="0">
                <a:solidFill>
                  <a:schemeClr val="bg1"/>
                </a:solidFill>
              </a:rPr>
              <a:t>Use 1 claim form per </a:t>
            </a:r>
          </a:p>
          <a:p>
            <a:pPr algn="ctr"/>
            <a:r>
              <a:rPr lang="en-IE" sz="1000" b="1" dirty="0" smtClean="0">
                <a:solidFill>
                  <a:schemeClr val="bg1"/>
                </a:solidFill>
              </a:rPr>
              <a:t>employment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7" name="AutoShape 45"/>
          <p:cNvSpPr>
            <a:spLocks noChangeArrowheads="1"/>
          </p:cNvSpPr>
          <p:nvPr/>
        </p:nvSpPr>
        <p:spPr bwMode="auto">
          <a:xfrm rot="10800000">
            <a:off x="6466701" y="2135503"/>
            <a:ext cx="2297249" cy="504825"/>
          </a:xfrm>
          <a:prstGeom prst="homePlate">
            <a:avLst>
              <a:gd name="adj" fmla="val 9984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Evidence of Age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8" name="AutoShape 45"/>
          <p:cNvSpPr>
            <a:spLocks noChangeArrowheads="1"/>
          </p:cNvSpPr>
          <p:nvPr/>
        </p:nvSpPr>
        <p:spPr bwMode="auto">
          <a:xfrm rot="10800000">
            <a:off x="6466700" y="2766466"/>
            <a:ext cx="2287091" cy="504825"/>
          </a:xfrm>
          <a:prstGeom prst="homePlate">
            <a:avLst>
              <a:gd name="adj" fmla="val 9984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IE" sz="1000" b="1" dirty="0" smtClean="0">
                <a:solidFill>
                  <a:schemeClr val="bg1"/>
                </a:solidFill>
              </a:rPr>
              <a:t>Marriage Cert if applicable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9" name="AutoShape 45"/>
          <p:cNvSpPr>
            <a:spLocks noChangeArrowheads="1"/>
          </p:cNvSpPr>
          <p:nvPr/>
        </p:nvSpPr>
        <p:spPr bwMode="auto">
          <a:xfrm rot="10800000">
            <a:off x="6466701" y="3365946"/>
            <a:ext cx="2297249" cy="747032"/>
          </a:xfrm>
          <a:prstGeom prst="homePlate">
            <a:avLst>
              <a:gd name="adj" fmla="val 9984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IE" sz="950" b="1" dirty="0" smtClean="0">
                <a:solidFill>
                  <a:schemeClr val="bg1"/>
                </a:solidFill>
              </a:rPr>
              <a:t>Salary &amp; Service details </a:t>
            </a:r>
            <a:r>
              <a:rPr lang="en-IE" sz="950" b="1" dirty="0" err="1" smtClean="0">
                <a:solidFill>
                  <a:schemeClr val="bg1"/>
                </a:solidFill>
              </a:rPr>
              <a:t>iro</a:t>
            </a:r>
            <a:r>
              <a:rPr lang="en-IE" sz="95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IE" sz="950" b="1" dirty="0" smtClean="0">
                <a:solidFill>
                  <a:schemeClr val="bg1"/>
                </a:solidFill>
              </a:rPr>
              <a:t>Employment being drawn down</a:t>
            </a:r>
          </a:p>
          <a:p>
            <a:pPr algn="ctr"/>
            <a:r>
              <a:rPr lang="en-IE" sz="950" b="1" dirty="0" smtClean="0">
                <a:solidFill>
                  <a:schemeClr val="bg1"/>
                </a:solidFill>
              </a:rPr>
              <a:t>- Not current </a:t>
            </a:r>
            <a:r>
              <a:rPr lang="en-IE" sz="950" b="1" dirty="0" err="1" smtClean="0">
                <a:solidFill>
                  <a:schemeClr val="bg1"/>
                </a:solidFill>
              </a:rPr>
              <a:t>empl</a:t>
            </a:r>
            <a:r>
              <a:rPr lang="en-IE" sz="950" b="1" dirty="0" smtClean="0">
                <a:solidFill>
                  <a:schemeClr val="bg1"/>
                </a:solidFill>
              </a:rPr>
              <a:t>.</a:t>
            </a:r>
            <a:endParaRPr lang="en-GB" sz="950" b="1" dirty="0">
              <a:solidFill>
                <a:schemeClr val="bg1"/>
              </a:solidFill>
            </a:endParaRPr>
          </a:p>
        </p:txBody>
      </p:sp>
      <p:sp>
        <p:nvSpPr>
          <p:cNvPr id="10" name="AutoShape 45"/>
          <p:cNvSpPr>
            <a:spLocks noChangeArrowheads="1"/>
          </p:cNvSpPr>
          <p:nvPr/>
        </p:nvSpPr>
        <p:spPr bwMode="auto">
          <a:xfrm rot="10800000">
            <a:off x="6466702" y="4190907"/>
            <a:ext cx="2297248" cy="504825"/>
          </a:xfrm>
          <a:prstGeom prst="homePlate">
            <a:avLst>
              <a:gd name="adj" fmla="val 9984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IE" sz="1000" b="1" dirty="0" smtClean="0">
                <a:solidFill>
                  <a:schemeClr val="bg1"/>
                </a:solidFill>
              </a:rPr>
              <a:t>P60’s for Directors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1" name="AutoShape 45"/>
          <p:cNvSpPr>
            <a:spLocks noChangeArrowheads="1"/>
          </p:cNvSpPr>
          <p:nvPr/>
        </p:nvSpPr>
        <p:spPr bwMode="auto">
          <a:xfrm rot="10800000">
            <a:off x="6466702" y="4789170"/>
            <a:ext cx="2297251" cy="797967"/>
          </a:xfrm>
          <a:prstGeom prst="homePlate">
            <a:avLst>
              <a:gd name="adj" fmla="val 9984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IE" sz="950" b="1" dirty="0" smtClean="0">
                <a:solidFill>
                  <a:schemeClr val="bg1"/>
                </a:solidFill>
              </a:rPr>
              <a:t>Full details of all other  pension</a:t>
            </a:r>
          </a:p>
          <a:p>
            <a:pPr algn="ctr"/>
            <a:r>
              <a:rPr lang="en-IE" sz="950" b="1" dirty="0" smtClean="0">
                <a:solidFill>
                  <a:schemeClr val="bg1"/>
                </a:solidFill>
              </a:rPr>
              <a:t>Benefits both </a:t>
            </a:r>
            <a:r>
              <a:rPr lang="en-IE" sz="950" b="1" dirty="0" smtClean="0">
                <a:solidFill>
                  <a:schemeClr val="bg1"/>
                </a:solidFill>
              </a:rPr>
              <a:t>in-force</a:t>
            </a:r>
            <a:endParaRPr lang="en-IE" sz="950" b="1" dirty="0" smtClean="0">
              <a:solidFill>
                <a:schemeClr val="bg1"/>
              </a:solidFill>
            </a:endParaRPr>
          </a:p>
          <a:p>
            <a:pPr algn="ctr"/>
            <a:r>
              <a:rPr lang="en-IE" sz="950" b="1" dirty="0" smtClean="0">
                <a:solidFill>
                  <a:schemeClr val="bg1"/>
                </a:solidFill>
              </a:rPr>
              <a:t>&amp; previously drawn down</a:t>
            </a:r>
            <a:endParaRPr lang="en-GB" sz="950" b="1" dirty="0">
              <a:solidFill>
                <a:schemeClr val="bg1"/>
              </a:solidFill>
            </a:endParaRPr>
          </a:p>
        </p:txBody>
      </p:sp>
      <p:sp>
        <p:nvSpPr>
          <p:cNvPr id="12" name="AutoShape 45"/>
          <p:cNvSpPr>
            <a:spLocks noChangeArrowheads="1"/>
          </p:cNvSpPr>
          <p:nvPr/>
        </p:nvSpPr>
        <p:spPr bwMode="auto">
          <a:xfrm rot="10800000">
            <a:off x="6563720" y="5628956"/>
            <a:ext cx="2200233" cy="586786"/>
          </a:xfrm>
          <a:prstGeom prst="homePlate">
            <a:avLst>
              <a:gd name="adj" fmla="val 9984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IE" sz="1000" b="1" dirty="0" smtClean="0">
                <a:solidFill>
                  <a:schemeClr val="bg1"/>
                </a:solidFill>
              </a:rPr>
              <a:t>Trustee &amp; </a:t>
            </a:r>
            <a:r>
              <a:rPr lang="en-IE" sz="1000" b="1" dirty="0" err="1" smtClean="0">
                <a:solidFill>
                  <a:schemeClr val="bg1"/>
                </a:solidFill>
              </a:rPr>
              <a:t>Mbr</a:t>
            </a:r>
            <a:r>
              <a:rPr lang="en-IE" sz="1000" b="1" dirty="0" smtClean="0">
                <a:solidFill>
                  <a:schemeClr val="bg1"/>
                </a:solidFill>
              </a:rPr>
              <a:t> Signature </a:t>
            </a:r>
          </a:p>
          <a:p>
            <a:pPr algn="ctr"/>
            <a:r>
              <a:rPr lang="en-IE" sz="1000" b="1" dirty="0" smtClean="0">
                <a:solidFill>
                  <a:schemeClr val="bg1"/>
                </a:solidFill>
              </a:rPr>
              <a:t>(or person acting on behalf of</a:t>
            </a:r>
          </a:p>
          <a:p>
            <a:pPr algn="ctr"/>
            <a:r>
              <a:rPr lang="en-IE" sz="1000" b="1" dirty="0" smtClean="0">
                <a:solidFill>
                  <a:schemeClr val="bg1"/>
                </a:solidFill>
              </a:rPr>
              <a:t>Trustee – </a:t>
            </a:r>
            <a:r>
              <a:rPr lang="en-IE" sz="1000" b="1" dirty="0" err="1" smtClean="0">
                <a:solidFill>
                  <a:schemeClr val="bg1"/>
                </a:solidFill>
              </a:rPr>
              <a:t>eg</a:t>
            </a:r>
            <a:r>
              <a:rPr lang="en-IE" sz="1000" b="1" dirty="0" smtClean="0">
                <a:solidFill>
                  <a:schemeClr val="bg1"/>
                </a:solidFill>
              </a:rPr>
              <a:t> liquidator)</a:t>
            </a:r>
            <a:endParaRPr lang="en-GB" sz="10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563" y="1497541"/>
            <a:ext cx="3313611" cy="463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21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42240"/>
            <a:ext cx="4775200" cy="1198880"/>
          </a:xfrm>
        </p:spPr>
        <p:txBody>
          <a:bodyPr/>
          <a:lstStyle/>
          <a:p>
            <a:r>
              <a:rPr lang="en-IE" dirty="0" smtClean="0"/>
              <a:t>Annuity App Form</a:t>
            </a:r>
            <a:r>
              <a:rPr lang="en-IE" dirty="0"/>
              <a:t/>
            </a:r>
            <a:br>
              <a:rPr lang="en-IE" dirty="0"/>
            </a:br>
            <a:r>
              <a:rPr lang="en-IE" sz="3200" dirty="0" smtClean="0"/>
              <a:t>(Key requirements)</a:t>
            </a:r>
            <a:endParaRPr lang="en-IE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5760" y="142240"/>
            <a:ext cx="4775200" cy="1198880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IE" smtClean="0"/>
              <a:t>Annuity App Form</a:t>
            </a:r>
            <a:br>
              <a:rPr lang="en-IE" smtClean="0"/>
            </a:br>
            <a:r>
              <a:rPr lang="en-IE" sz="3200" smtClean="0"/>
              <a:t>(Key requirements)</a:t>
            </a:r>
            <a:endParaRPr lang="en-IE" dirty="0"/>
          </a:p>
        </p:txBody>
      </p:sp>
      <p:sp>
        <p:nvSpPr>
          <p:cNvPr id="21" name="AutoShape 45"/>
          <p:cNvSpPr>
            <a:spLocks noChangeArrowheads="1"/>
          </p:cNvSpPr>
          <p:nvPr/>
        </p:nvSpPr>
        <p:spPr bwMode="auto">
          <a:xfrm rot="10800000">
            <a:off x="6584767" y="1737676"/>
            <a:ext cx="2169025" cy="504825"/>
          </a:xfrm>
          <a:prstGeom prst="homePlate">
            <a:avLst>
              <a:gd name="adj" fmla="val 9984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IE" sz="1000" b="1" dirty="0" smtClean="0">
                <a:solidFill>
                  <a:schemeClr val="bg1"/>
                </a:solidFill>
              </a:rPr>
              <a:t>Evidence of Age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22" name="AutoShape 45"/>
          <p:cNvSpPr>
            <a:spLocks noChangeArrowheads="1"/>
          </p:cNvSpPr>
          <p:nvPr/>
        </p:nvSpPr>
        <p:spPr bwMode="auto">
          <a:xfrm rot="10800000">
            <a:off x="6584767" y="2387916"/>
            <a:ext cx="2189345" cy="504825"/>
          </a:xfrm>
          <a:prstGeom prst="homePlate">
            <a:avLst>
              <a:gd name="adj" fmla="val 9984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IE" sz="1000" b="1" dirty="0" smtClean="0">
                <a:solidFill>
                  <a:schemeClr val="bg1"/>
                </a:solidFill>
              </a:rPr>
              <a:t>Marriage Cert if applicable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23" name="AutoShape 45"/>
          <p:cNvSpPr>
            <a:spLocks noChangeArrowheads="1"/>
          </p:cNvSpPr>
          <p:nvPr/>
        </p:nvSpPr>
        <p:spPr bwMode="auto">
          <a:xfrm rot="10800000">
            <a:off x="6584768" y="3027994"/>
            <a:ext cx="2189345" cy="807033"/>
          </a:xfrm>
          <a:prstGeom prst="homePlate">
            <a:avLst>
              <a:gd name="adj" fmla="val 9984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IE" sz="1000" b="1" dirty="0" smtClean="0">
                <a:solidFill>
                  <a:schemeClr val="bg1"/>
                </a:solidFill>
              </a:rPr>
              <a:t>Quote if applicable (rates </a:t>
            </a:r>
          </a:p>
          <a:p>
            <a:pPr algn="ctr"/>
            <a:r>
              <a:rPr lang="en-IE" sz="1000" b="1" dirty="0" smtClean="0">
                <a:solidFill>
                  <a:schemeClr val="bg1"/>
                </a:solidFill>
              </a:rPr>
              <a:t>Are guaranteed for 14 days –</a:t>
            </a:r>
          </a:p>
          <a:p>
            <a:pPr algn="ctr"/>
            <a:r>
              <a:rPr lang="en-IE" sz="1000" b="1" dirty="0" smtClean="0">
                <a:solidFill>
                  <a:schemeClr val="bg1"/>
                </a:solidFill>
              </a:rPr>
              <a:t>Copy of the quote required)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24" name="AutoShape 45"/>
          <p:cNvSpPr>
            <a:spLocks noChangeArrowheads="1"/>
          </p:cNvSpPr>
          <p:nvPr/>
        </p:nvSpPr>
        <p:spPr bwMode="auto">
          <a:xfrm rot="10800000">
            <a:off x="6584767" y="3987428"/>
            <a:ext cx="2179185" cy="504825"/>
          </a:xfrm>
          <a:prstGeom prst="homePlate">
            <a:avLst>
              <a:gd name="adj" fmla="val 9984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IE" sz="1000" b="1" dirty="0" smtClean="0">
                <a:solidFill>
                  <a:schemeClr val="bg1"/>
                </a:solidFill>
              </a:rPr>
              <a:t>Signed &amp; Dated – Trustee</a:t>
            </a:r>
          </a:p>
          <a:p>
            <a:pPr algn="ctr"/>
            <a:r>
              <a:rPr lang="en-IE" sz="1000" b="1" dirty="0" smtClean="0">
                <a:solidFill>
                  <a:schemeClr val="bg1"/>
                </a:solidFill>
              </a:rPr>
              <a:t>Signature required also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25" name="AutoShape 45"/>
          <p:cNvSpPr>
            <a:spLocks noChangeArrowheads="1"/>
          </p:cNvSpPr>
          <p:nvPr/>
        </p:nvSpPr>
        <p:spPr bwMode="auto">
          <a:xfrm rot="10800000">
            <a:off x="6662057" y="4601209"/>
            <a:ext cx="2112056" cy="504825"/>
          </a:xfrm>
          <a:prstGeom prst="homePlate">
            <a:avLst>
              <a:gd name="adj" fmla="val 9984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IE" sz="1000" b="1" dirty="0" smtClean="0">
                <a:solidFill>
                  <a:schemeClr val="bg1"/>
                </a:solidFill>
              </a:rPr>
              <a:t>Commission – if non</a:t>
            </a:r>
          </a:p>
          <a:p>
            <a:pPr algn="ctr"/>
            <a:r>
              <a:rPr lang="en-IE" sz="1000" b="1" dirty="0" smtClean="0">
                <a:solidFill>
                  <a:schemeClr val="bg1"/>
                </a:solidFill>
              </a:rPr>
              <a:t>Standard. Default is 2%.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103" y="1628533"/>
            <a:ext cx="3182983" cy="45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03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9213"/>
            <a:ext cx="5802086" cy="714376"/>
          </a:xfrm>
        </p:spPr>
        <p:txBody>
          <a:bodyPr/>
          <a:lstStyle/>
          <a:p>
            <a:r>
              <a:rPr lang="en-IE" dirty="0" smtClean="0"/>
              <a:t>A(M)RF Route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63" y="969283"/>
            <a:ext cx="8370887" cy="4854575"/>
          </a:xfrm>
        </p:spPr>
        <p:txBody>
          <a:bodyPr/>
          <a:lstStyle/>
          <a:p>
            <a:pPr>
              <a:lnSpc>
                <a:spcPct val="145000"/>
              </a:lnSpc>
              <a:buClr>
                <a:srgbClr val="AB0334"/>
              </a:buClr>
              <a:buFont typeface="Wingdings" pitchFamily="2" charset="2"/>
              <a:buChar char="n"/>
            </a:pPr>
            <a:r>
              <a:rPr lang="en-GB" sz="2000" dirty="0" smtClean="0">
                <a:latin typeface="Arial" charset="0"/>
                <a:cs typeface="Arial" charset="0"/>
              </a:rPr>
              <a:t>Send to Pension </a:t>
            </a:r>
            <a:r>
              <a:rPr lang="en-GB" sz="2000" dirty="0">
                <a:latin typeface="Arial" charset="0"/>
                <a:cs typeface="Arial" charset="0"/>
              </a:rPr>
              <a:t>Claims </a:t>
            </a:r>
            <a:r>
              <a:rPr lang="en-GB" sz="2000" dirty="0" smtClean="0">
                <a:latin typeface="Arial" charset="0"/>
                <a:cs typeface="Arial" charset="0"/>
              </a:rPr>
              <a:t>if </a:t>
            </a:r>
            <a:r>
              <a:rPr lang="en-GB" sz="2000" dirty="0">
                <a:latin typeface="Arial" charset="0"/>
                <a:cs typeface="Arial" charset="0"/>
              </a:rPr>
              <a:t>funds are being claimed from an Irish Life Retail Plan</a:t>
            </a:r>
          </a:p>
          <a:p>
            <a:pPr lvl="1">
              <a:lnSpc>
                <a:spcPct val="145000"/>
              </a:lnSpc>
              <a:buClr>
                <a:srgbClr val="AB0334"/>
              </a:buClr>
              <a:buFont typeface="Wingdings" pitchFamily="2" charset="2"/>
              <a:buChar char="n"/>
            </a:pPr>
            <a:r>
              <a:rPr lang="en-GB" sz="1800" dirty="0" smtClean="0">
                <a:latin typeface="Arial" charset="0"/>
                <a:cs typeface="Arial" charset="0"/>
              </a:rPr>
              <a:t>Company Pension Retirement Claim form </a:t>
            </a:r>
          </a:p>
          <a:p>
            <a:pPr lvl="1">
              <a:lnSpc>
                <a:spcPct val="145000"/>
              </a:lnSpc>
              <a:buClr>
                <a:srgbClr val="AB0334"/>
              </a:buClr>
              <a:buFont typeface="Wingdings" pitchFamily="2" charset="2"/>
              <a:buChar char="n"/>
            </a:pPr>
            <a:r>
              <a:rPr lang="en-GB" sz="1800" dirty="0" smtClean="0">
                <a:latin typeface="Arial" charset="0"/>
                <a:cs typeface="Arial" charset="0"/>
              </a:rPr>
              <a:t>A(M)RF application form</a:t>
            </a:r>
          </a:p>
          <a:p>
            <a:pPr lvl="1">
              <a:lnSpc>
                <a:spcPct val="145000"/>
              </a:lnSpc>
              <a:buClr>
                <a:srgbClr val="AB0334"/>
              </a:buClr>
              <a:buFont typeface="Wingdings" pitchFamily="2" charset="2"/>
              <a:buChar char="n"/>
            </a:pPr>
            <a:r>
              <a:rPr lang="en-US" sz="1800" dirty="0" smtClean="0">
                <a:latin typeface="Arial" charset="0"/>
                <a:cs typeface="Arial" charset="0"/>
              </a:rPr>
              <a:t>A </a:t>
            </a:r>
            <a:r>
              <a:rPr lang="en-US" sz="1800" dirty="0">
                <a:latin typeface="Arial" charset="0"/>
                <a:cs typeface="Arial" charset="0"/>
              </a:rPr>
              <a:t>P60 or accountant's letter is required if the member is a proprietary </a:t>
            </a:r>
            <a:r>
              <a:rPr lang="en-US" sz="1800" dirty="0" smtClean="0">
                <a:latin typeface="Arial" charset="0"/>
                <a:cs typeface="Arial" charset="0"/>
              </a:rPr>
              <a:t>director</a:t>
            </a:r>
          </a:p>
          <a:p>
            <a:pPr lvl="1">
              <a:lnSpc>
                <a:spcPct val="145000"/>
              </a:lnSpc>
              <a:buClr>
                <a:srgbClr val="AB0334"/>
              </a:buClr>
              <a:buFont typeface="Wingdings" pitchFamily="2" charset="2"/>
              <a:buChar char="n"/>
            </a:pPr>
            <a:r>
              <a:rPr lang="en-US" sz="1800" dirty="0" smtClean="0">
                <a:latin typeface="Arial" charset="0"/>
                <a:cs typeface="Arial" charset="0"/>
              </a:rPr>
              <a:t>Evidence </a:t>
            </a:r>
            <a:r>
              <a:rPr lang="en-US" sz="1800" dirty="0">
                <a:latin typeface="Arial" charset="0"/>
                <a:cs typeface="Arial" charset="0"/>
              </a:rPr>
              <a:t>of age - original or legible certified copy of the member's birth cert or </a:t>
            </a:r>
            <a:r>
              <a:rPr lang="en-US" sz="1800" dirty="0" smtClean="0">
                <a:latin typeface="Arial" charset="0"/>
                <a:cs typeface="Arial" charset="0"/>
              </a:rPr>
              <a:t>passport</a:t>
            </a:r>
          </a:p>
          <a:p>
            <a:pPr lvl="1">
              <a:lnSpc>
                <a:spcPct val="145000"/>
              </a:lnSpc>
              <a:buClr>
                <a:srgbClr val="AB0334"/>
              </a:buClr>
              <a:buFont typeface="Wingdings" pitchFamily="2" charset="2"/>
              <a:buChar char="n"/>
            </a:pPr>
            <a:r>
              <a:rPr lang="en-US" sz="1800" dirty="0">
                <a:latin typeface="Arial" charset="0"/>
                <a:cs typeface="Arial" charset="0"/>
              </a:rPr>
              <a:t>Proof, by pay or remittance slip, of guaranteed pension income, where this income is greater than €</a:t>
            </a:r>
            <a:r>
              <a:rPr lang="en-US" sz="1800" dirty="0" smtClean="0">
                <a:latin typeface="Arial" charset="0"/>
                <a:cs typeface="Arial" charset="0"/>
              </a:rPr>
              <a:t>12,700 </a:t>
            </a:r>
            <a:r>
              <a:rPr lang="en-US" sz="1800" dirty="0" err="1">
                <a:latin typeface="Arial" charset="0"/>
                <a:cs typeface="Arial" charset="0"/>
              </a:rPr>
              <a:t>p.a</a:t>
            </a:r>
            <a:endParaRPr lang="en-US" sz="1800" dirty="0" smtClean="0">
              <a:latin typeface="Arial" charset="0"/>
              <a:cs typeface="Arial" charset="0"/>
            </a:endParaRPr>
          </a:p>
          <a:p>
            <a:pPr>
              <a:lnSpc>
                <a:spcPct val="145000"/>
              </a:lnSpc>
              <a:buClr>
                <a:srgbClr val="AB0334"/>
              </a:buClr>
              <a:buFont typeface="Wingdings" pitchFamily="2" charset="2"/>
              <a:buChar char="n"/>
            </a:pPr>
            <a:r>
              <a:rPr lang="en-US" sz="2400" dirty="0" smtClean="0">
                <a:latin typeface="Arial" charset="0"/>
                <a:cs typeface="Arial" charset="0"/>
                <a:hlinkClick r:id="rId2"/>
              </a:rPr>
              <a:t>WWW.bline.ie/pensions/retirement-claims-information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>
              <a:lnSpc>
                <a:spcPct val="145000"/>
              </a:lnSpc>
              <a:buClr>
                <a:srgbClr val="AB0334"/>
              </a:buClr>
              <a:buFont typeface="Wingdings" pitchFamily="2" charset="2"/>
              <a:buChar char="n"/>
            </a:pPr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1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42240"/>
            <a:ext cx="4775200" cy="1198880"/>
          </a:xfrm>
        </p:spPr>
        <p:txBody>
          <a:bodyPr/>
          <a:lstStyle/>
          <a:p>
            <a:r>
              <a:rPr lang="en-IE" dirty="0" smtClean="0"/>
              <a:t>Claim Form</a:t>
            </a:r>
            <a:r>
              <a:rPr lang="en-IE" dirty="0"/>
              <a:t/>
            </a:r>
            <a:br>
              <a:rPr lang="en-IE" dirty="0"/>
            </a:br>
            <a:r>
              <a:rPr lang="en-IE" sz="3200" dirty="0" smtClean="0"/>
              <a:t>(Key requirements)</a:t>
            </a:r>
            <a:endParaRPr lang="en-IE" dirty="0"/>
          </a:p>
        </p:txBody>
      </p:sp>
      <p:sp>
        <p:nvSpPr>
          <p:cNvPr id="6" name="AutoShape 45"/>
          <p:cNvSpPr>
            <a:spLocks noChangeArrowheads="1"/>
          </p:cNvSpPr>
          <p:nvPr/>
        </p:nvSpPr>
        <p:spPr bwMode="auto">
          <a:xfrm rot="10800000">
            <a:off x="6466699" y="1497540"/>
            <a:ext cx="2287093" cy="504825"/>
          </a:xfrm>
          <a:prstGeom prst="homePlate">
            <a:avLst>
              <a:gd name="adj" fmla="val 9984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IE" sz="1000" b="1" dirty="0" smtClean="0">
                <a:solidFill>
                  <a:schemeClr val="bg1"/>
                </a:solidFill>
              </a:rPr>
              <a:t>Use 1 claim form per </a:t>
            </a:r>
          </a:p>
          <a:p>
            <a:pPr algn="ctr"/>
            <a:r>
              <a:rPr lang="en-IE" sz="1000" b="1" dirty="0" smtClean="0">
                <a:solidFill>
                  <a:schemeClr val="bg1"/>
                </a:solidFill>
              </a:rPr>
              <a:t>employment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7" name="AutoShape 45"/>
          <p:cNvSpPr>
            <a:spLocks noChangeArrowheads="1"/>
          </p:cNvSpPr>
          <p:nvPr/>
        </p:nvSpPr>
        <p:spPr bwMode="auto">
          <a:xfrm rot="10800000">
            <a:off x="6466701" y="2135503"/>
            <a:ext cx="2297249" cy="504825"/>
          </a:xfrm>
          <a:prstGeom prst="homePlate">
            <a:avLst>
              <a:gd name="adj" fmla="val 9984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Evidence of Age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8" name="AutoShape 45"/>
          <p:cNvSpPr>
            <a:spLocks noChangeArrowheads="1"/>
          </p:cNvSpPr>
          <p:nvPr/>
        </p:nvSpPr>
        <p:spPr bwMode="auto">
          <a:xfrm rot="10800000">
            <a:off x="6466700" y="2766466"/>
            <a:ext cx="2287091" cy="504825"/>
          </a:xfrm>
          <a:prstGeom prst="homePlate">
            <a:avLst>
              <a:gd name="adj" fmla="val 9984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IE" sz="1000" b="1" dirty="0" smtClean="0">
                <a:solidFill>
                  <a:schemeClr val="bg1"/>
                </a:solidFill>
              </a:rPr>
              <a:t>Marriage Cert if applicable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9" name="AutoShape 45"/>
          <p:cNvSpPr>
            <a:spLocks noChangeArrowheads="1"/>
          </p:cNvSpPr>
          <p:nvPr/>
        </p:nvSpPr>
        <p:spPr bwMode="auto">
          <a:xfrm rot="10800000">
            <a:off x="6466701" y="3365946"/>
            <a:ext cx="2297249" cy="747032"/>
          </a:xfrm>
          <a:prstGeom prst="homePlate">
            <a:avLst>
              <a:gd name="adj" fmla="val 9984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IE" sz="950" b="1" dirty="0" smtClean="0">
                <a:solidFill>
                  <a:schemeClr val="bg1"/>
                </a:solidFill>
              </a:rPr>
              <a:t>Salary &amp; Service details </a:t>
            </a:r>
            <a:r>
              <a:rPr lang="en-IE" sz="950" b="1" dirty="0" err="1" smtClean="0">
                <a:solidFill>
                  <a:schemeClr val="bg1"/>
                </a:solidFill>
              </a:rPr>
              <a:t>iro</a:t>
            </a:r>
            <a:r>
              <a:rPr lang="en-IE" sz="95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IE" sz="950" b="1" dirty="0" smtClean="0">
                <a:solidFill>
                  <a:schemeClr val="bg1"/>
                </a:solidFill>
              </a:rPr>
              <a:t>Employment being drawn down</a:t>
            </a:r>
          </a:p>
          <a:p>
            <a:pPr algn="ctr"/>
            <a:r>
              <a:rPr lang="en-IE" sz="950" b="1" dirty="0" smtClean="0">
                <a:solidFill>
                  <a:schemeClr val="bg1"/>
                </a:solidFill>
              </a:rPr>
              <a:t>- Not current </a:t>
            </a:r>
            <a:r>
              <a:rPr lang="en-IE" sz="950" b="1" dirty="0" err="1" smtClean="0">
                <a:solidFill>
                  <a:schemeClr val="bg1"/>
                </a:solidFill>
              </a:rPr>
              <a:t>empl</a:t>
            </a:r>
            <a:r>
              <a:rPr lang="en-IE" sz="950" b="1" dirty="0" smtClean="0">
                <a:solidFill>
                  <a:schemeClr val="bg1"/>
                </a:solidFill>
              </a:rPr>
              <a:t>.</a:t>
            </a:r>
            <a:endParaRPr lang="en-GB" sz="950" b="1" dirty="0">
              <a:solidFill>
                <a:schemeClr val="bg1"/>
              </a:solidFill>
            </a:endParaRPr>
          </a:p>
        </p:txBody>
      </p:sp>
      <p:sp>
        <p:nvSpPr>
          <p:cNvPr id="10" name="AutoShape 45"/>
          <p:cNvSpPr>
            <a:spLocks noChangeArrowheads="1"/>
          </p:cNvSpPr>
          <p:nvPr/>
        </p:nvSpPr>
        <p:spPr bwMode="auto">
          <a:xfrm rot="10800000">
            <a:off x="6466702" y="4190907"/>
            <a:ext cx="2297248" cy="504825"/>
          </a:xfrm>
          <a:prstGeom prst="homePlate">
            <a:avLst>
              <a:gd name="adj" fmla="val 9984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IE" sz="1000" b="1" dirty="0" smtClean="0">
                <a:solidFill>
                  <a:schemeClr val="bg1"/>
                </a:solidFill>
              </a:rPr>
              <a:t>P60’s for Directors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1" name="AutoShape 45"/>
          <p:cNvSpPr>
            <a:spLocks noChangeArrowheads="1"/>
          </p:cNvSpPr>
          <p:nvPr/>
        </p:nvSpPr>
        <p:spPr bwMode="auto">
          <a:xfrm rot="10800000">
            <a:off x="6466702" y="4789170"/>
            <a:ext cx="2297251" cy="797967"/>
          </a:xfrm>
          <a:prstGeom prst="homePlate">
            <a:avLst>
              <a:gd name="adj" fmla="val 9984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IE" sz="950" b="1" dirty="0" smtClean="0">
                <a:solidFill>
                  <a:schemeClr val="bg1"/>
                </a:solidFill>
              </a:rPr>
              <a:t>Full details of all other  pension</a:t>
            </a:r>
          </a:p>
          <a:p>
            <a:pPr algn="ctr"/>
            <a:r>
              <a:rPr lang="en-IE" sz="950" b="1" dirty="0" smtClean="0">
                <a:solidFill>
                  <a:schemeClr val="bg1"/>
                </a:solidFill>
              </a:rPr>
              <a:t>Benefits both </a:t>
            </a:r>
            <a:r>
              <a:rPr lang="en-IE" sz="950" b="1" dirty="0" smtClean="0">
                <a:solidFill>
                  <a:schemeClr val="bg1"/>
                </a:solidFill>
              </a:rPr>
              <a:t>in-force</a:t>
            </a:r>
            <a:endParaRPr lang="en-IE" sz="950" b="1" dirty="0" smtClean="0">
              <a:solidFill>
                <a:schemeClr val="bg1"/>
              </a:solidFill>
            </a:endParaRPr>
          </a:p>
          <a:p>
            <a:pPr algn="ctr"/>
            <a:r>
              <a:rPr lang="en-IE" sz="950" b="1" dirty="0" smtClean="0">
                <a:solidFill>
                  <a:schemeClr val="bg1"/>
                </a:solidFill>
              </a:rPr>
              <a:t>&amp; previously drawn down</a:t>
            </a:r>
            <a:endParaRPr lang="en-GB" sz="950" b="1" dirty="0">
              <a:solidFill>
                <a:schemeClr val="bg1"/>
              </a:solidFill>
            </a:endParaRPr>
          </a:p>
        </p:txBody>
      </p:sp>
      <p:sp>
        <p:nvSpPr>
          <p:cNvPr id="12" name="AutoShape 45"/>
          <p:cNvSpPr>
            <a:spLocks noChangeArrowheads="1"/>
          </p:cNvSpPr>
          <p:nvPr/>
        </p:nvSpPr>
        <p:spPr bwMode="auto">
          <a:xfrm rot="10800000">
            <a:off x="6563720" y="5628956"/>
            <a:ext cx="2200233" cy="586786"/>
          </a:xfrm>
          <a:prstGeom prst="homePlate">
            <a:avLst>
              <a:gd name="adj" fmla="val 9984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IE" sz="1000" b="1" dirty="0" smtClean="0">
                <a:solidFill>
                  <a:schemeClr val="bg1"/>
                </a:solidFill>
              </a:rPr>
              <a:t>Trustee &amp; </a:t>
            </a:r>
            <a:r>
              <a:rPr lang="en-IE" sz="1000" b="1" dirty="0" err="1" smtClean="0">
                <a:solidFill>
                  <a:schemeClr val="bg1"/>
                </a:solidFill>
              </a:rPr>
              <a:t>Mbr</a:t>
            </a:r>
            <a:r>
              <a:rPr lang="en-IE" sz="1000" b="1" dirty="0" smtClean="0">
                <a:solidFill>
                  <a:schemeClr val="bg1"/>
                </a:solidFill>
              </a:rPr>
              <a:t> Signature </a:t>
            </a:r>
          </a:p>
          <a:p>
            <a:pPr algn="ctr"/>
            <a:r>
              <a:rPr lang="en-IE" sz="1000" b="1" dirty="0" smtClean="0">
                <a:solidFill>
                  <a:schemeClr val="bg1"/>
                </a:solidFill>
              </a:rPr>
              <a:t>(or person acting on behalf of</a:t>
            </a:r>
          </a:p>
          <a:p>
            <a:pPr algn="ctr"/>
            <a:r>
              <a:rPr lang="en-IE" sz="1000" b="1" dirty="0" smtClean="0">
                <a:solidFill>
                  <a:schemeClr val="bg1"/>
                </a:solidFill>
              </a:rPr>
              <a:t>Trustee – </a:t>
            </a:r>
            <a:r>
              <a:rPr lang="en-IE" sz="1000" b="1" dirty="0" err="1" smtClean="0">
                <a:solidFill>
                  <a:schemeClr val="bg1"/>
                </a:solidFill>
              </a:rPr>
              <a:t>eg</a:t>
            </a:r>
            <a:r>
              <a:rPr lang="en-IE" sz="1000" b="1" dirty="0" smtClean="0">
                <a:solidFill>
                  <a:schemeClr val="bg1"/>
                </a:solidFill>
              </a:rPr>
              <a:t> liquidator)</a:t>
            </a:r>
            <a:endParaRPr lang="en-GB" sz="10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306" y="2361689"/>
            <a:ext cx="2614752" cy="365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0744" y="1507781"/>
            <a:ext cx="54864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Salary &amp; service details are still required for the A(M)RF Route for funding calculation purposes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42240"/>
            <a:ext cx="4775200" cy="1198880"/>
          </a:xfrm>
        </p:spPr>
        <p:txBody>
          <a:bodyPr/>
          <a:lstStyle/>
          <a:p>
            <a:r>
              <a:rPr lang="en-IE" dirty="0" smtClean="0"/>
              <a:t>A(M)RF Form</a:t>
            </a:r>
            <a:r>
              <a:rPr lang="en-IE" dirty="0"/>
              <a:t/>
            </a:r>
            <a:br>
              <a:rPr lang="en-IE" dirty="0"/>
            </a:br>
            <a:r>
              <a:rPr lang="en-IE" sz="3200" dirty="0" smtClean="0"/>
              <a:t>(Key requirements)</a:t>
            </a:r>
            <a:endParaRPr lang="en-IE" dirty="0"/>
          </a:p>
        </p:txBody>
      </p:sp>
      <p:sp>
        <p:nvSpPr>
          <p:cNvPr id="13" name="AutoShape 45"/>
          <p:cNvSpPr>
            <a:spLocks noChangeArrowheads="1"/>
          </p:cNvSpPr>
          <p:nvPr/>
        </p:nvSpPr>
        <p:spPr bwMode="auto">
          <a:xfrm rot="10800000">
            <a:off x="6737668" y="1737677"/>
            <a:ext cx="2016125" cy="504825"/>
          </a:xfrm>
          <a:prstGeom prst="homePlate">
            <a:avLst>
              <a:gd name="adj" fmla="val 9984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IE" sz="1000" b="1" dirty="0" smtClean="0">
                <a:solidFill>
                  <a:schemeClr val="bg1"/>
                </a:solidFill>
              </a:rPr>
              <a:t>Commission Profile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4" name="AutoShape 45"/>
          <p:cNvSpPr>
            <a:spLocks noChangeArrowheads="1"/>
          </p:cNvSpPr>
          <p:nvPr/>
        </p:nvSpPr>
        <p:spPr bwMode="auto">
          <a:xfrm rot="10800000">
            <a:off x="6757988" y="2387917"/>
            <a:ext cx="2016125" cy="504825"/>
          </a:xfrm>
          <a:prstGeom prst="homePlate">
            <a:avLst>
              <a:gd name="adj" fmla="val 9984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IE" sz="1000" b="1" dirty="0" smtClean="0">
                <a:solidFill>
                  <a:schemeClr val="bg1"/>
                </a:solidFill>
              </a:rPr>
              <a:t>Product Choice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5" name="AutoShape 45"/>
          <p:cNvSpPr>
            <a:spLocks noChangeArrowheads="1"/>
          </p:cNvSpPr>
          <p:nvPr/>
        </p:nvSpPr>
        <p:spPr bwMode="auto">
          <a:xfrm rot="10800000">
            <a:off x="6747828" y="3027997"/>
            <a:ext cx="2016125" cy="504825"/>
          </a:xfrm>
          <a:prstGeom prst="homePlate">
            <a:avLst>
              <a:gd name="adj" fmla="val 9984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IE" sz="1000" b="1" dirty="0" smtClean="0">
                <a:solidFill>
                  <a:schemeClr val="bg1"/>
                </a:solidFill>
              </a:rPr>
              <a:t>Eligibility Evidence if ARF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6" name="AutoShape 45"/>
          <p:cNvSpPr>
            <a:spLocks noChangeArrowheads="1"/>
          </p:cNvSpPr>
          <p:nvPr/>
        </p:nvSpPr>
        <p:spPr bwMode="auto">
          <a:xfrm rot="10800000">
            <a:off x="6747828" y="3698557"/>
            <a:ext cx="2016125" cy="504825"/>
          </a:xfrm>
          <a:prstGeom prst="homePlate">
            <a:avLst>
              <a:gd name="adj" fmla="val 9984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IE" sz="1000" b="1" dirty="0" smtClean="0">
                <a:solidFill>
                  <a:schemeClr val="bg1"/>
                </a:solidFill>
              </a:rPr>
              <a:t>IIF if SIF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7" name="AutoShape 45"/>
          <p:cNvSpPr>
            <a:spLocks noChangeArrowheads="1"/>
          </p:cNvSpPr>
          <p:nvPr/>
        </p:nvSpPr>
        <p:spPr bwMode="auto">
          <a:xfrm rot="10800000">
            <a:off x="6757988" y="4348797"/>
            <a:ext cx="2016125" cy="504825"/>
          </a:xfrm>
          <a:prstGeom prst="homePlate">
            <a:avLst>
              <a:gd name="adj" fmla="val 9984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Signed &amp; Dated – by both</a:t>
            </a:r>
          </a:p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Trustee &amp; Member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8" name="AutoShape 45"/>
          <p:cNvSpPr>
            <a:spLocks noChangeArrowheads="1"/>
          </p:cNvSpPr>
          <p:nvPr/>
        </p:nvSpPr>
        <p:spPr bwMode="auto">
          <a:xfrm rot="10800000">
            <a:off x="6757987" y="4988876"/>
            <a:ext cx="2016125" cy="504825"/>
          </a:xfrm>
          <a:prstGeom prst="homePlate">
            <a:avLst>
              <a:gd name="adj" fmla="val 9984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IE" sz="950" b="1" dirty="0" smtClean="0">
                <a:solidFill>
                  <a:schemeClr val="bg1"/>
                </a:solidFill>
              </a:rPr>
              <a:t>Source of </a:t>
            </a:r>
            <a:r>
              <a:rPr lang="en-IE" sz="950" b="1" dirty="0" err="1" smtClean="0">
                <a:solidFill>
                  <a:schemeClr val="bg1"/>
                </a:solidFill>
              </a:rPr>
              <a:t>Inv</a:t>
            </a:r>
            <a:r>
              <a:rPr lang="en-IE" sz="950" b="1" dirty="0" smtClean="0">
                <a:solidFill>
                  <a:schemeClr val="bg1"/>
                </a:solidFill>
              </a:rPr>
              <a:t> Cert if funds </a:t>
            </a:r>
          </a:p>
          <a:p>
            <a:pPr algn="ctr"/>
            <a:r>
              <a:rPr lang="en-IE" sz="950" b="1" dirty="0" smtClean="0">
                <a:solidFill>
                  <a:schemeClr val="bg1"/>
                </a:solidFill>
              </a:rPr>
              <a:t>coming from  a non IL Retail </a:t>
            </a:r>
          </a:p>
          <a:p>
            <a:pPr algn="ctr"/>
            <a:r>
              <a:rPr lang="en-IE" sz="950" b="1" dirty="0" smtClean="0">
                <a:solidFill>
                  <a:schemeClr val="bg1"/>
                </a:solidFill>
              </a:rPr>
              <a:t>Plan. 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892" y="1718033"/>
            <a:ext cx="3124068" cy="441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78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4" descr="77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113" y="-9525"/>
            <a:ext cx="9166226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361</Words>
  <Application>Microsoft Office PowerPoint</Application>
  <PresentationFormat>On-screen Show (4:3)</PresentationFormat>
  <Paragraphs>69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Annuity Route</vt:lpstr>
      <vt:lpstr>Claim Form (Key requirements)</vt:lpstr>
      <vt:lpstr>Annuity App Form (Key requirements)</vt:lpstr>
      <vt:lpstr>A(M)RF Route</vt:lpstr>
      <vt:lpstr>Claim Form (Key requirements)</vt:lpstr>
      <vt:lpstr>A(M)RF Form (Key requirements)</vt:lpstr>
      <vt:lpstr>PowerPoint Presentation</vt:lpstr>
    </vt:vector>
  </TitlesOfParts>
  <Company>MBD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MBD 9</dc:creator>
  <cp:lastModifiedBy>Mellor, Kenny</cp:lastModifiedBy>
  <cp:revision>71</cp:revision>
  <dcterms:created xsi:type="dcterms:W3CDTF">2012-08-15T13:29:14Z</dcterms:created>
  <dcterms:modified xsi:type="dcterms:W3CDTF">2013-06-21T11:15:39Z</dcterms:modified>
</cp:coreProperties>
</file>