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8"/>
  </p:notesMasterIdLst>
  <p:sldIdLst>
    <p:sldId id="256" r:id="rId2"/>
    <p:sldId id="257" r:id="rId3"/>
    <p:sldId id="260"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FF"/>
    <a:srgbClr val="B63844"/>
    <a:srgbClr val="FAA2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94660"/>
  </p:normalViewPr>
  <p:slideViewPr>
    <p:cSldViewPr snapToGrid="0">
      <p:cViewPr varScale="1">
        <p:scale>
          <a:sx n="78" d="100"/>
          <a:sy n="78"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FE78CE-FBE5-4DDE-9090-1B1E992EAA87}"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F1B05-8716-43BF-B70D-626009E3AF90}" type="slidenum">
              <a:rPr lang="en-US" smtClean="0"/>
              <a:t>‹#›</a:t>
            </a:fld>
            <a:endParaRPr lang="en-US"/>
          </a:p>
        </p:txBody>
      </p:sp>
    </p:spTree>
    <p:extLst>
      <p:ext uri="{BB962C8B-B14F-4D97-AF65-F5344CB8AC3E}">
        <p14:creationId xmlns:p14="http://schemas.microsoft.com/office/powerpoint/2010/main" val="2099165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F1B05-8716-43BF-B70D-626009E3AF90}" type="slidenum">
              <a:rPr lang="en-US" smtClean="0"/>
              <a:t>2</a:t>
            </a:fld>
            <a:endParaRPr lang="en-US"/>
          </a:p>
        </p:txBody>
      </p:sp>
    </p:spTree>
    <p:extLst>
      <p:ext uri="{BB962C8B-B14F-4D97-AF65-F5344CB8AC3E}">
        <p14:creationId xmlns:p14="http://schemas.microsoft.com/office/powerpoint/2010/main" val="1430493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F1B05-8716-43BF-B70D-626009E3AF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416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F1B05-8716-43BF-B70D-626009E3AF90}" type="slidenum">
              <a:rPr lang="en-US" smtClean="0"/>
              <a:t>4</a:t>
            </a:fld>
            <a:endParaRPr lang="en-US"/>
          </a:p>
        </p:txBody>
      </p:sp>
    </p:spTree>
    <p:extLst>
      <p:ext uri="{BB962C8B-B14F-4D97-AF65-F5344CB8AC3E}">
        <p14:creationId xmlns:p14="http://schemas.microsoft.com/office/powerpoint/2010/main" val="21754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F1B05-8716-43BF-B70D-626009E3AF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914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F1B05-8716-43BF-B70D-626009E3AF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211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7D9F-7A0F-4F7B-8089-2848AA467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F07D7C-6469-46AB-BB00-3C02A2544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23FE9E-30C5-406C-BF50-B824D86A614F}"/>
              </a:ext>
            </a:extLst>
          </p:cNvPr>
          <p:cNvSpPr>
            <a:spLocks noGrp="1"/>
          </p:cNvSpPr>
          <p:nvPr>
            <p:ph type="dt" sz="half" idx="10"/>
          </p:nvPr>
        </p:nvSpPr>
        <p:spPr/>
        <p:txBody>
          <a:bodyPr/>
          <a:lstStyle/>
          <a:p>
            <a:fld id="{E2984A30-EB0D-4709-B026-9F14EF00423B}" type="datetimeFigureOut">
              <a:rPr lang="en-US" smtClean="0"/>
              <a:t>5/22/2023</a:t>
            </a:fld>
            <a:endParaRPr lang="en-US"/>
          </a:p>
        </p:txBody>
      </p:sp>
      <p:sp>
        <p:nvSpPr>
          <p:cNvPr id="5" name="Footer Placeholder 4">
            <a:extLst>
              <a:ext uri="{FF2B5EF4-FFF2-40B4-BE49-F238E27FC236}">
                <a16:creationId xmlns:a16="http://schemas.microsoft.com/office/drawing/2014/main" id="{0210C3FD-0CA2-4D84-83AF-966FF4678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AC95D-5124-4202-9130-B989BEE6340E}"/>
              </a:ext>
            </a:extLst>
          </p:cNvPr>
          <p:cNvSpPr>
            <a:spLocks noGrp="1"/>
          </p:cNvSpPr>
          <p:nvPr>
            <p:ph type="sldNum" sz="quarter" idx="12"/>
          </p:nvPr>
        </p:nvSpPr>
        <p:spPr/>
        <p:txBody>
          <a:bodyPr/>
          <a:lstStyle/>
          <a:p>
            <a:fld id="{4DB546A8-8B2F-4629-B9E3-4FBD341B0E83}" type="slidenum">
              <a:rPr lang="en-US" smtClean="0"/>
              <a:t>‹#›</a:t>
            </a:fld>
            <a:endParaRPr lang="en-US"/>
          </a:p>
        </p:txBody>
      </p:sp>
    </p:spTree>
    <p:extLst>
      <p:ext uri="{BB962C8B-B14F-4D97-AF65-F5344CB8AC3E}">
        <p14:creationId xmlns:p14="http://schemas.microsoft.com/office/powerpoint/2010/main" val="326207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FD39-4D2A-497D-9887-4940861A22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F58633-8F8F-4B0C-B074-C8401F5E34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93804-993E-49B7-BF45-40F00812F31D}"/>
              </a:ext>
            </a:extLst>
          </p:cNvPr>
          <p:cNvSpPr>
            <a:spLocks noGrp="1"/>
          </p:cNvSpPr>
          <p:nvPr>
            <p:ph type="dt" sz="half" idx="10"/>
          </p:nvPr>
        </p:nvSpPr>
        <p:spPr/>
        <p:txBody>
          <a:bodyPr/>
          <a:lstStyle/>
          <a:p>
            <a:fld id="{E2984A30-EB0D-4709-B026-9F14EF00423B}" type="datetimeFigureOut">
              <a:rPr lang="en-US" smtClean="0"/>
              <a:t>5/22/2023</a:t>
            </a:fld>
            <a:endParaRPr lang="en-US"/>
          </a:p>
        </p:txBody>
      </p:sp>
      <p:sp>
        <p:nvSpPr>
          <p:cNvPr id="5" name="Footer Placeholder 4">
            <a:extLst>
              <a:ext uri="{FF2B5EF4-FFF2-40B4-BE49-F238E27FC236}">
                <a16:creationId xmlns:a16="http://schemas.microsoft.com/office/drawing/2014/main" id="{9B893AB0-F9D3-4393-952A-113997722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30505-2434-4B83-8B9C-3EB679A9D4CA}"/>
              </a:ext>
            </a:extLst>
          </p:cNvPr>
          <p:cNvSpPr>
            <a:spLocks noGrp="1"/>
          </p:cNvSpPr>
          <p:nvPr>
            <p:ph type="sldNum" sz="quarter" idx="12"/>
          </p:nvPr>
        </p:nvSpPr>
        <p:spPr/>
        <p:txBody>
          <a:bodyPr/>
          <a:lstStyle/>
          <a:p>
            <a:fld id="{4DB546A8-8B2F-4629-B9E3-4FBD341B0E83}" type="slidenum">
              <a:rPr lang="en-US" smtClean="0"/>
              <a:t>‹#›</a:t>
            </a:fld>
            <a:endParaRPr lang="en-US"/>
          </a:p>
        </p:txBody>
      </p:sp>
    </p:spTree>
    <p:extLst>
      <p:ext uri="{BB962C8B-B14F-4D97-AF65-F5344CB8AC3E}">
        <p14:creationId xmlns:p14="http://schemas.microsoft.com/office/powerpoint/2010/main" val="43538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0F932-426A-4E5F-B9BA-6AE2F99B09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E3041-5037-4468-A4D8-17D193768F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90F09-A7FB-4815-8793-11C8AAA83A51}"/>
              </a:ext>
            </a:extLst>
          </p:cNvPr>
          <p:cNvSpPr>
            <a:spLocks noGrp="1"/>
          </p:cNvSpPr>
          <p:nvPr>
            <p:ph type="dt" sz="half" idx="10"/>
          </p:nvPr>
        </p:nvSpPr>
        <p:spPr/>
        <p:txBody>
          <a:bodyPr/>
          <a:lstStyle/>
          <a:p>
            <a:fld id="{E2984A30-EB0D-4709-B026-9F14EF00423B}" type="datetimeFigureOut">
              <a:rPr lang="en-US" smtClean="0"/>
              <a:t>5/22/2023</a:t>
            </a:fld>
            <a:endParaRPr lang="en-US"/>
          </a:p>
        </p:txBody>
      </p:sp>
      <p:sp>
        <p:nvSpPr>
          <p:cNvPr id="5" name="Footer Placeholder 4">
            <a:extLst>
              <a:ext uri="{FF2B5EF4-FFF2-40B4-BE49-F238E27FC236}">
                <a16:creationId xmlns:a16="http://schemas.microsoft.com/office/drawing/2014/main" id="{FB8DBEF7-2F6B-4DB7-9CCD-12A762E7E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39426-4AA4-4DB6-9758-62FFBBEB6796}"/>
              </a:ext>
            </a:extLst>
          </p:cNvPr>
          <p:cNvSpPr>
            <a:spLocks noGrp="1"/>
          </p:cNvSpPr>
          <p:nvPr>
            <p:ph type="sldNum" sz="quarter" idx="12"/>
          </p:nvPr>
        </p:nvSpPr>
        <p:spPr/>
        <p:txBody>
          <a:bodyPr/>
          <a:lstStyle/>
          <a:p>
            <a:fld id="{4DB546A8-8B2F-4629-B9E3-4FBD341B0E83}" type="slidenum">
              <a:rPr lang="en-US" smtClean="0"/>
              <a:t>‹#›</a:t>
            </a:fld>
            <a:endParaRPr lang="en-US"/>
          </a:p>
        </p:txBody>
      </p:sp>
    </p:spTree>
    <p:extLst>
      <p:ext uri="{BB962C8B-B14F-4D97-AF65-F5344CB8AC3E}">
        <p14:creationId xmlns:p14="http://schemas.microsoft.com/office/powerpoint/2010/main" val="213078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CEFD-35CB-450B-A5FE-76C4083DBD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96B3E-7CE3-4228-9EF6-41F117172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B7AA6-C6EC-4BE5-9D0A-06A0D30E4C87}"/>
              </a:ext>
            </a:extLst>
          </p:cNvPr>
          <p:cNvSpPr>
            <a:spLocks noGrp="1"/>
          </p:cNvSpPr>
          <p:nvPr>
            <p:ph type="dt" sz="half" idx="10"/>
          </p:nvPr>
        </p:nvSpPr>
        <p:spPr/>
        <p:txBody>
          <a:bodyPr/>
          <a:lstStyle/>
          <a:p>
            <a:fld id="{E2984A30-EB0D-4709-B026-9F14EF00423B}" type="datetimeFigureOut">
              <a:rPr lang="en-US" smtClean="0"/>
              <a:t>5/22/2023</a:t>
            </a:fld>
            <a:endParaRPr lang="en-US"/>
          </a:p>
        </p:txBody>
      </p:sp>
      <p:sp>
        <p:nvSpPr>
          <p:cNvPr id="5" name="Footer Placeholder 4">
            <a:extLst>
              <a:ext uri="{FF2B5EF4-FFF2-40B4-BE49-F238E27FC236}">
                <a16:creationId xmlns:a16="http://schemas.microsoft.com/office/drawing/2014/main" id="{367F0540-AB0E-4747-BB65-143C4C0E6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14FA9-1408-4D89-AC7E-DD869B06CE66}"/>
              </a:ext>
            </a:extLst>
          </p:cNvPr>
          <p:cNvSpPr>
            <a:spLocks noGrp="1"/>
          </p:cNvSpPr>
          <p:nvPr>
            <p:ph type="sldNum" sz="quarter" idx="12"/>
          </p:nvPr>
        </p:nvSpPr>
        <p:spPr/>
        <p:txBody>
          <a:bodyPr/>
          <a:lstStyle/>
          <a:p>
            <a:fld id="{4DB546A8-8B2F-4629-B9E3-4FBD341B0E83}" type="slidenum">
              <a:rPr lang="en-US" smtClean="0"/>
              <a:t>‹#›</a:t>
            </a:fld>
            <a:endParaRPr lang="en-US"/>
          </a:p>
        </p:txBody>
      </p:sp>
    </p:spTree>
    <p:extLst>
      <p:ext uri="{BB962C8B-B14F-4D97-AF65-F5344CB8AC3E}">
        <p14:creationId xmlns:p14="http://schemas.microsoft.com/office/powerpoint/2010/main" val="171180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BB7C-02F0-4B20-8E46-D883E78B2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39D281-685A-4A05-B880-C806577C2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057F6D-D127-4964-907B-D3BE6C2C777C}"/>
              </a:ext>
            </a:extLst>
          </p:cNvPr>
          <p:cNvSpPr>
            <a:spLocks noGrp="1"/>
          </p:cNvSpPr>
          <p:nvPr>
            <p:ph type="dt" sz="half" idx="10"/>
          </p:nvPr>
        </p:nvSpPr>
        <p:spPr/>
        <p:txBody>
          <a:bodyPr/>
          <a:lstStyle/>
          <a:p>
            <a:fld id="{E2984A30-EB0D-4709-B026-9F14EF00423B}" type="datetimeFigureOut">
              <a:rPr lang="en-US" smtClean="0"/>
              <a:t>5/22/2023</a:t>
            </a:fld>
            <a:endParaRPr lang="en-US"/>
          </a:p>
        </p:txBody>
      </p:sp>
      <p:sp>
        <p:nvSpPr>
          <p:cNvPr id="5" name="Footer Placeholder 4">
            <a:extLst>
              <a:ext uri="{FF2B5EF4-FFF2-40B4-BE49-F238E27FC236}">
                <a16:creationId xmlns:a16="http://schemas.microsoft.com/office/drawing/2014/main" id="{FA3E3D21-4943-4140-9BB1-C3ADF18E8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91CBC-252F-4816-B643-3E6C986DEFB6}"/>
              </a:ext>
            </a:extLst>
          </p:cNvPr>
          <p:cNvSpPr>
            <a:spLocks noGrp="1"/>
          </p:cNvSpPr>
          <p:nvPr>
            <p:ph type="sldNum" sz="quarter" idx="12"/>
          </p:nvPr>
        </p:nvSpPr>
        <p:spPr/>
        <p:txBody>
          <a:bodyPr/>
          <a:lstStyle/>
          <a:p>
            <a:fld id="{4DB546A8-8B2F-4629-B9E3-4FBD341B0E83}" type="slidenum">
              <a:rPr lang="en-US" smtClean="0"/>
              <a:t>‹#›</a:t>
            </a:fld>
            <a:endParaRPr lang="en-US"/>
          </a:p>
        </p:txBody>
      </p:sp>
    </p:spTree>
    <p:extLst>
      <p:ext uri="{BB962C8B-B14F-4D97-AF65-F5344CB8AC3E}">
        <p14:creationId xmlns:p14="http://schemas.microsoft.com/office/powerpoint/2010/main" val="381571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B7ED-088B-41B9-BC90-4D488CF5A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578EC-1FB1-4417-9E22-A1BC1198A3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095CB-85A8-4B1E-9AA6-A07FF94828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C09779-5A03-4E3F-B0FD-BABC9D799FBC}"/>
              </a:ext>
            </a:extLst>
          </p:cNvPr>
          <p:cNvSpPr>
            <a:spLocks noGrp="1"/>
          </p:cNvSpPr>
          <p:nvPr>
            <p:ph type="dt" sz="half" idx="10"/>
          </p:nvPr>
        </p:nvSpPr>
        <p:spPr/>
        <p:txBody>
          <a:bodyPr/>
          <a:lstStyle/>
          <a:p>
            <a:fld id="{E2984A30-EB0D-4709-B026-9F14EF00423B}" type="datetimeFigureOut">
              <a:rPr lang="en-US" smtClean="0"/>
              <a:t>5/22/2023</a:t>
            </a:fld>
            <a:endParaRPr lang="en-US"/>
          </a:p>
        </p:txBody>
      </p:sp>
      <p:sp>
        <p:nvSpPr>
          <p:cNvPr id="6" name="Footer Placeholder 5">
            <a:extLst>
              <a:ext uri="{FF2B5EF4-FFF2-40B4-BE49-F238E27FC236}">
                <a16:creationId xmlns:a16="http://schemas.microsoft.com/office/drawing/2014/main" id="{89483B25-16FD-438D-964B-FF487D67A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5A193-0CAB-457E-9A8A-510DD39925EF}"/>
              </a:ext>
            </a:extLst>
          </p:cNvPr>
          <p:cNvSpPr>
            <a:spLocks noGrp="1"/>
          </p:cNvSpPr>
          <p:nvPr>
            <p:ph type="sldNum" sz="quarter" idx="12"/>
          </p:nvPr>
        </p:nvSpPr>
        <p:spPr/>
        <p:txBody>
          <a:bodyPr/>
          <a:lstStyle/>
          <a:p>
            <a:fld id="{4DB546A8-8B2F-4629-B9E3-4FBD341B0E83}" type="slidenum">
              <a:rPr lang="en-US" smtClean="0"/>
              <a:t>‹#›</a:t>
            </a:fld>
            <a:endParaRPr lang="en-US"/>
          </a:p>
        </p:txBody>
      </p:sp>
    </p:spTree>
    <p:extLst>
      <p:ext uri="{BB962C8B-B14F-4D97-AF65-F5344CB8AC3E}">
        <p14:creationId xmlns:p14="http://schemas.microsoft.com/office/powerpoint/2010/main" val="125414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2234-6733-448A-B99D-8866164A0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38443F-9FA0-45DA-A8FE-B5028626B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1D922C-3809-4B2F-A3A8-DB2D87573A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3E20BC-33CB-4A68-B8A4-DCAD028087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09F14C-37B0-4A84-9FA7-0D9FA8CE2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7773E0-964C-4CD4-B949-02B8E73D294F}"/>
              </a:ext>
            </a:extLst>
          </p:cNvPr>
          <p:cNvSpPr>
            <a:spLocks noGrp="1"/>
          </p:cNvSpPr>
          <p:nvPr>
            <p:ph type="dt" sz="half" idx="10"/>
          </p:nvPr>
        </p:nvSpPr>
        <p:spPr/>
        <p:txBody>
          <a:bodyPr/>
          <a:lstStyle/>
          <a:p>
            <a:fld id="{E2984A30-EB0D-4709-B026-9F14EF00423B}" type="datetimeFigureOut">
              <a:rPr lang="en-US" smtClean="0"/>
              <a:t>5/22/2023</a:t>
            </a:fld>
            <a:endParaRPr lang="en-US"/>
          </a:p>
        </p:txBody>
      </p:sp>
      <p:sp>
        <p:nvSpPr>
          <p:cNvPr id="8" name="Footer Placeholder 7">
            <a:extLst>
              <a:ext uri="{FF2B5EF4-FFF2-40B4-BE49-F238E27FC236}">
                <a16:creationId xmlns:a16="http://schemas.microsoft.com/office/drawing/2014/main" id="{7C5C8A95-D230-45B7-8C4E-09478CEDE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B8446D-4EDF-4BC6-AD1A-E4AC9A79F424}"/>
              </a:ext>
            </a:extLst>
          </p:cNvPr>
          <p:cNvSpPr>
            <a:spLocks noGrp="1"/>
          </p:cNvSpPr>
          <p:nvPr>
            <p:ph type="sldNum" sz="quarter" idx="12"/>
          </p:nvPr>
        </p:nvSpPr>
        <p:spPr/>
        <p:txBody>
          <a:bodyPr/>
          <a:lstStyle/>
          <a:p>
            <a:fld id="{4DB546A8-8B2F-4629-B9E3-4FBD341B0E83}" type="slidenum">
              <a:rPr lang="en-US" smtClean="0"/>
              <a:t>‹#›</a:t>
            </a:fld>
            <a:endParaRPr lang="en-US"/>
          </a:p>
        </p:txBody>
      </p:sp>
    </p:spTree>
    <p:extLst>
      <p:ext uri="{BB962C8B-B14F-4D97-AF65-F5344CB8AC3E}">
        <p14:creationId xmlns:p14="http://schemas.microsoft.com/office/powerpoint/2010/main" val="73591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CB29-6AC9-47F5-91F1-B5B4F0EF2F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8EC786-5AC1-41B2-B4C1-8611AE3B43EC}"/>
              </a:ext>
            </a:extLst>
          </p:cNvPr>
          <p:cNvSpPr>
            <a:spLocks noGrp="1"/>
          </p:cNvSpPr>
          <p:nvPr>
            <p:ph type="dt" sz="half" idx="10"/>
          </p:nvPr>
        </p:nvSpPr>
        <p:spPr/>
        <p:txBody>
          <a:bodyPr/>
          <a:lstStyle/>
          <a:p>
            <a:fld id="{E2984A30-EB0D-4709-B026-9F14EF00423B}" type="datetimeFigureOut">
              <a:rPr lang="en-US" smtClean="0"/>
              <a:t>5/22/2023</a:t>
            </a:fld>
            <a:endParaRPr lang="en-US"/>
          </a:p>
        </p:txBody>
      </p:sp>
      <p:sp>
        <p:nvSpPr>
          <p:cNvPr id="4" name="Footer Placeholder 3">
            <a:extLst>
              <a:ext uri="{FF2B5EF4-FFF2-40B4-BE49-F238E27FC236}">
                <a16:creationId xmlns:a16="http://schemas.microsoft.com/office/drawing/2014/main" id="{30B9DB89-2B79-4D02-AC90-B39F06079B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623AA7-25F0-4E9A-97FF-E33533D98F54}"/>
              </a:ext>
            </a:extLst>
          </p:cNvPr>
          <p:cNvSpPr>
            <a:spLocks noGrp="1"/>
          </p:cNvSpPr>
          <p:nvPr>
            <p:ph type="sldNum" sz="quarter" idx="12"/>
          </p:nvPr>
        </p:nvSpPr>
        <p:spPr/>
        <p:txBody>
          <a:bodyPr/>
          <a:lstStyle/>
          <a:p>
            <a:fld id="{4DB546A8-8B2F-4629-B9E3-4FBD341B0E83}" type="slidenum">
              <a:rPr lang="en-US" smtClean="0"/>
              <a:t>‹#›</a:t>
            </a:fld>
            <a:endParaRPr lang="en-US"/>
          </a:p>
        </p:txBody>
      </p:sp>
    </p:spTree>
    <p:extLst>
      <p:ext uri="{BB962C8B-B14F-4D97-AF65-F5344CB8AC3E}">
        <p14:creationId xmlns:p14="http://schemas.microsoft.com/office/powerpoint/2010/main" val="124622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EB430F-FB02-4EE7-B910-A9CF8C44A710}"/>
              </a:ext>
            </a:extLst>
          </p:cNvPr>
          <p:cNvSpPr>
            <a:spLocks noGrp="1"/>
          </p:cNvSpPr>
          <p:nvPr>
            <p:ph type="dt" sz="half" idx="10"/>
          </p:nvPr>
        </p:nvSpPr>
        <p:spPr/>
        <p:txBody>
          <a:bodyPr/>
          <a:lstStyle/>
          <a:p>
            <a:fld id="{E2984A30-EB0D-4709-B026-9F14EF00423B}" type="datetimeFigureOut">
              <a:rPr lang="en-US" smtClean="0"/>
              <a:t>5/22/2023</a:t>
            </a:fld>
            <a:endParaRPr lang="en-US"/>
          </a:p>
        </p:txBody>
      </p:sp>
      <p:sp>
        <p:nvSpPr>
          <p:cNvPr id="3" name="Footer Placeholder 2">
            <a:extLst>
              <a:ext uri="{FF2B5EF4-FFF2-40B4-BE49-F238E27FC236}">
                <a16:creationId xmlns:a16="http://schemas.microsoft.com/office/drawing/2014/main" id="{A7AF1880-19E5-4F3F-95A9-95A06C3AB5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5E46D0-C50A-44E8-8B83-003744BD97AC}"/>
              </a:ext>
            </a:extLst>
          </p:cNvPr>
          <p:cNvSpPr>
            <a:spLocks noGrp="1"/>
          </p:cNvSpPr>
          <p:nvPr>
            <p:ph type="sldNum" sz="quarter" idx="12"/>
          </p:nvPr>
        </p:nvSpPr>
        <p:spPr/>
        <p:txBody>
          <a:bodyPr/>
          <a:lstStyle/>
          <a:p>
            <a:fld id="{4DB546A8-8B2F-4629-B9E3-4FBD341B0E83}" type="slidenum">
              <a:rPr lang="en-US" smtClean="0"/>
              <a:t>‹#›</a:t>
            </a:fld>
            <a:endParaRPr lang="en-US"/>
          </a:p>
        </p:txBody>
      </p:sp>
    </p:spTree>
    <p:extLst>
      <p:ext uri="{BB962C8B-B14F-4D97-AF65-F5344CB8AC3E}">
        <p14:creationId xmlns:p14="http://schemas.microsoft.com/office/powerpoint/2010/main" val="268819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7E0D-7BBB-4DE3-B9D4-185FBF0B6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69EAF-9DB7-4B66-8652-BE514361D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1AFACC-436F-4573-9325-D59DB4C9B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54EC3-F845-4AE0-A4B1-D411B303F217}"/>
              </a:ext>
            </a:extLst>
          </p:cNvPr>
          <p:cNvSpPr>
            <a:spLocks noGrp="1"/>
          </p:cNvSpPr>
          <p:nvPr>
            <p:ph type="dt" sz="half" idx="10"/>
          </p:nvPr>
        </p:nvSpPr>
        <p:spPr/>
        <p:txBody>
          <a:bodyPr/>
          <a:lstStyle/>
          <a:p>
            <a:fld id="{E2984A30-EB0D-4709-B026-9F14EF00423B}" type="datetimeFigureOut">
              <a:rPr lang="en-US" smtClean="0"/>
              <a:t>5/22/2023</a:t>
            </a:fld>
            <a:endParaRPr lang="en-US"/>
          </a:p>
        </p:txBody>
      </p:sp>
      <p:sp>
        <p:nvSpPr>
          <p:cNvPr id="6" name="Footer Placeholder 5">
            <a:extLst>
              <a:ext uri="{FF2B5EF4-FFF2-40B4-BE49-F238E27FC236}">
                <a16:creationId xmlns:a16="http://schemas.microsoft.com/office/drawing/2014/main" id="{2305EA9A-7C9F-4AE5-95C2-8F64FD589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AE9B9-1823-45EE-9465-2D239311AA70}"/>
              </a:ext>
            </a:extLst>
          </p:cNvPr>
          <p:cNvSpPr>
            <a:spLocks noGrp="1"/>
          </p:cNvSpPr>
          <p:nvPr>
            <p:ph type="sldNum" sz="quarter" idx="12"/>
          </p:nvPr>
        </p:nvSpPr>
        <p:spPr/>
        <p:txBody>
          <a:bodyPr/>
          <a:lstStyle/>
          <a:p>
            <a:fld id="{4DB546A8-8B2F-4629-B9E3-4FBD341B0E83}" type="slidenum">
              <a:rPr lang="en-US" smtClean="0"/>
              <a:t>‹#›</a:t>
            </a:fld>
            <a:endParaRPr lang="en-US"/>
          </a:p>
        </p:txBody>
      </p:sp>
    </p:spTree>
    <p:extLst>
      <p:ext uri="{BB962C8B-B14F-4D97-AF65-F5344CB8AC3E}">
        <p14:creationId xmlns:p14="http://schemas.microsoft.com/office/powerpoint/2010/main" val="88222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2ECD-5218-4DFD-A0B9-B31B3F3DF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D97086-CF30-45BA-B50F-6A7738FE4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B320F2-DF2D-4260-8353-1A4F448CE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0562FE-CECB-4CF3-9E42-598E3A11C27B}"/>
              </a:ext>
            </a:extLst>
          </p:cNvPr>
          <p:cNvSpPr>
            <a:spLocks noGrp="1"/>
          </p:cNvSpPr>
          <p:nvPr>
            <p:ph type="dt" sz="half" idx="10"/>
          </p:nvPr>
        </p:nvSpPr>
        <p:spPr/>
        <p:txBody>
          <a:bodyPr/>
          <a:lstStyle/>
          <a:p>
            <a:fld id="{E2984A30-EB0D-4709-B026-9F14EF00423B}" type="datetimeFigureOut">
              <a:rPr lang="en-US" smtClean="0"/>
              <a:t>5/22/2023</a:t>
            </a:fld>
            <a:endParaRPr lang="en-US"/>
          </a:p>
        </p:txBody>
      </p:sp>
      <p:sp>
        <p:nvSpPr>
          <p:cNvPr id="6" name="Footer Placeholder 5">
            <a:extLst>
              <a:ext uri="{FF2B5EF4-FFF2-40B4-BE49-F238E27FC236}">
                <a16:creationId xmlns:a16="http://schemas.microsoft.com/office/drawing/2014/main" id="{8822735A-4A41-4E42-A0B8-CC3FD84D4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ABACBB-2BA7-4572-9EAD-D2C54427F020}"/>
              </a:ext>
            </a:extLst>
          </p:cNvPr>
          <p:cNvSpPr>
            <a:spLocks noGrp="1"/>
          </p:cNvSpPr>
          <p:nvPr>
            <p:ph type="sldNum" sz="quarter" idx="12"/>
          </p:nvPr>
        </p:nvSpPr>
        <p:spPr/>
        <p:txBody>
          <a:bodyPr/>
          <a:lstStyle/>
          <a:p>
            <a:fld id="{4DB546A8-8B2F-4629-B9E3-4FBD341B0E83}" type="slidenum">
              <a:rPr lang="en-US" smtClean="0"/>
              <a:t>‹#›</a:t>
            </a:fld>
            <a:endParaRPr lang="en-US"/>
          </a:p>
        </p:txBody>
      </p:sp>
    </p:spTree>
    <p:extLst>
      <p:ext uri="{BB962C8B-B14F-4D97-AF65-F5344CB8AC3E}">
        <p14:creationId xmlns:p14="http://schemas.microsoft.com/office/powerpoint/2010/main" val="198734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2F0EE-E150-4BC6-9759-A4DD93831A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918EC4-E5F2-4CE5-A6F1-065950477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6C5C6-A25D-4AC4-BAD0-0E86F282F1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84A30-EB0D-4709-B026-9F14EF00423B}" type="datetimeFigureOut">
              <a:rPr lang="en-US" smtClean="0"/>
              <a:t>5/22/2023</a:t>
            </a:fld>
            <a:endParaRPr lang="en-US"/>
          </a:p>
        </p:txBody>
      </p:sp>
      <p:sp>
        <p:nvSpPr>
          <p:cNvPr id="5" name="Footer Placeholder 4">
            <a:extLst>
              <a:ext uri="{FF2B5EF4-FFF2-40B4-BE49-F238E27FC236}">
                <a16:creationId xmlns:a16="http://schemas.microsoft.com/office/drawing/2014/main" id="{D487711C-CE69-47AF-8456-66136D294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E8B995-6CA8-4CCB-AE63-3E7559127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546A8-8B2F-4629-B9E3-4FBD341B0E83}" type="slidenum">
              <a:rPr lang="en-US" smtClean="0"/>
              <a:t>‹#›</a:t>
            </a:fld>
            <a:endParaRPr lang="en-US"/>
          </a:p>
        </p:txBody>
      </p:sp>
    </p:spTree>
    <p:extLst>
      <p:ext uri="{BB962C8B-B14F-4D97-AF65-F5344CB8AC3E}">
        <p14:creationId xmlns:p14="http://schemas.microsoft.com/office/powerpoint/2010/main" val="329931555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ti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tif"/><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6162139-C5BD-47B9-8348-A949E4B36DA8}"/>
              </a:ext>
            </a:extLst>
          </p:cNvPr>
          <p:cNvSpPr txBox="1"/>
          <p:nvPr/>
        </p:nvSpPr>
        <p:spPr>
          <a:xfrm>
            <a:off x="816430" y="1944350"/>
            <a:ext cx="1055914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dirty="0">
                <a:solidFill>
                  <a:schemeClr val="tx1"/>
                </a:solidFill>
                <a:latin typeface="Times New Roman" panose="02020603050405020304" pitchFamily="18" charset="0"/>
                <a:ea typeface="+mj-ea"/>
                <a:cs typeface="Times New Roman" panose="02020603050405020304" pitchFamily="18" charset="0"/>
              </a:rPr>
              <a:t>Co-cure Process </a:t>
            </a:r>
          </a:p>
          <a:p>
            <a:pPr algn="ctr">
              <a:lnSpc>
                <a:spcPct val="90000"/>
              </a:lnSpc>
              <a:spcBef>
                <a:spcPct val="0"/>
              </a:spcBef>
              <a:spcAft>
                <a:spcPts val="600"/>
              </a:spcAft>
            </a:pPr>
            <a:r>
              <a:rPr lang="en-US" sz="4800" kern="1200" dirty="0">
                <a:solidFill>
                  <a:schemeClr val="tx1"/>
                </a:solidFill>
                <a:latin typeface="Times New Roman" panose="02020603050405020304" pitchFamily="18" charset="0"/>
                <a:ea typeface="+mj-ea"/>
                <a:cs typeface="Times New Roman" panose="02020603050405020304" pitchFamily="18" charset="0"/>
              </a:rPr>
              <a:t>of </a:t>
            </a:r>
          </a:p>
          <a:p>
            <a:pPr algn="ctr">
              <a:lnSpc>
                <a:spcPct val="90000"/>
              </a:lnSpc>
              <a:spcBef>
                <a:spcPct val="0"/>
              </a:spcBef>
              <a:spcAft>
                <a:spcPts val="600"/>
              </a:spcAft>
            </a:pPr>
            <a:r>
              <a:rPr lang="en-US" sz="4800" kern="1200" dirty="0">
                <a:solidFill>
                  <a:schemeClr val="tx1"/>
                </a:solidFill>
                <a:latin typeface="Times New Roman" panose="02020603050405020304" pitchFamily="18" charset="0"/>
                <a:ea typeface="+mj-ea"/>
                <a:cs typeface="Times New Roman" panose="02020603050405020304" pitchFamily="18" charset="0"/>
              </a:rPr>
              <a:t>Honeycomb Sandwich Structures</a:t>
            </a:r>
          </a:p>
        </p:txBody>
      </p:sp>
      <p:sp>
        <p:nvSpPr>
          <p:cNvPr id="34"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9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3C63D0D9-6B9C-4719-8BE1-7FBD4CE192EF}"/>
              </a:ext>
            </a:extLst>
          </p:cNvPr>
          <p:cNvSpPr txBox="1"/>
          <p:nvPr/>
        </p:nvSpPr>
        <p:spPr>
          <a:xfrm>
            <a:off x="964760" y="804328"/>
            <a:ext cx="6091312" cy="12058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FEFFFF"/>
                </a:solidFill>
                <a:latin typeface="+mj-lt"/>
                <a:ea typeface="+mj-ea"/>
                <a:cs typeface="+mj-cs"/>
              </a:rPr>
              <a:t>Process Description </a:t>
            </a:r>
          </a:p>
        </p:txBody>
      </p:sp>
      <p:sp>
        <p:nvSpPr>
          <p:cNvPr id="7" name="TextBox 6">
            <a:extLst>
              <a:ext uri="{FF2B5EF4-FFF2-40B4-BE49-F238E27FC236}">
                <a16:creationId xmlns:a16="http://schemas.microsoft.com/office/drawing/2014/main" id="{7C4C06E0-C8C3-4589-92ED-8FCB78DC1731}"/>
              </a:ext>
            </a:extLst>
          </p:cNvPr>
          <p:cNvSpPr txBox="1"/>
          <p:nvPr/>
        </p:nvSpPr>
        <p:spPr>
          <a:xfrm>
            <a:off x="1119322" y="2159617"/>
            <a:ext cx="6229216" cy="4373850"/>
          </a:xfrm>
          <a:prstGeom prst="rect">
            <a:avLst/>
          </a:prstGeom>
        </p:spPr>
        <p:txBody>
          <a:bodyPr vert="horz" lIns="91440" tIns="45720" rIns="91440" bIns="45720" rtlCol="0">
            <a:noAutofit/>
          </a:bodyPr>
          <a:lstStyle/>
          <a:p>
            <a:pPr marL="285750" indent="-228600" algn="just">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Sandwich structures are light and stiff. Because of these characteristics, sandwich structures are popular in aerospace structures (e.g., airplane fuselage). </a:t>
            </a:r>
          </a:p>
          <a:p>
            <a:pPr marL="57150" algn="just">
              <a:spcAft>
                <a:spcPts val="600"/>
              </a:spcAft>
            </a:pPr>
            <a:endParaRPr lang="en-US" sz="1400" dirty="0">
              <a:latin typeface="Times New Roman" panose="02020603050405020304" pitchFamily="18" charset="0"/>
              <a:cs typeface="Times New Roman" panose="02020603050405020304" pitchFamily="18" charset="0"/>
            </a:endParaRPr>
          </a:p>
          <a:p>
            <a:pPr marL="285750" indent="-228600" algn="just">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the</a:t>
            </a:r>
            <a:r>
              <a:rPr lang="en-US" sz="1400" b="0" i="0" u="none" strike="noStrike" baseline="0" dirty="0">
                <a:latin typeface="Times New Roman" panose="02020603050405020304" pitchFamily="18" charset="0"/>
                <a:cs typeface="Times New Roman" panose="02020603050405020304" pitchFamily="18" charset="0"/>
              </a:rPr>
              <a:t> co-cure process, the honeycomb core sandwich structure consists of prepreg facesheets on both sides of honeycomb core and a layer of adhesive in between, is placed under a vacuum bag inside the autoclave where the facesheet consolidation and the bonding occur simultaneously in a single operation under a prescribed co-cure cycle.</a:t>
            </a:r>
          </a:p>
          <a:p>
            <a:pPr marL="285750" indent="-228600" algn="just">
              <a:spcAft>
                <a:spcPts val="600"/>
              </a:spcAft>
              <a:buFont typeface="Arial" panose="020B0604020202020204" pitchFamily="34" charset="0"/>
              <a:buChar char="•"/>
            </a:pPr>
            <a:endParaRPr lang="en-US" sz="1400" b="0" i="0" u="none" strike="noStrike" baseline="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cure of different materials adjacent to each other in the sandwich structure layup, makes the process susceptible to higher defect levels such as poor consolidation and a high level of porosity.</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this challenge, you are going to discover the relationship of different physical phenomena in the co-cure process and build a data-driven tool to predict the facesheet consolidation and bond-line porosity in a </a:t>
            </a:r>
            <a:r>
              <a:rPr lang="en-US" sz="1500" dirty="0">
                <a:latin typeface="Times New Roman" panose="02020603050405020304" pitchFamily="18" charset="0"/>
                <a:cs typeface="Times New Roman" panose="02020603050405020304" pitchFamily="18" charset="0"/>
              </a:rPr>
              <a:t>co-cure process, and </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implement an optimization model in the tool to find the best cure cycle for the objective function.</a:t>
            </a: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pPr>
            <a:endParaRPr lang="en-US" sz="1400" b="0" i="0" u="none" strike="noStrike" baseline="0" dirty="0">
              <a:latin typeface="Times New Roman" panose="02020603050405020304" pitchFamily="18" charset="0"/>
              <a:cs typeface="Times New Roman" panose="02020603050405020304" pitchFamily="18" charset="0"/>
            </a:endParaRPr>
          </a:p>
          <a:p>
            <a:pPr marL="57150" algn="just">
              <a:lnSpc>
                <a:spcPct val="90000"/>
              </a:lnSpc>
              <a:spcAft>
                <a:spcPts val="600"/>
              </a:spcAft>
            </a:pPr>
            <a:endParaRPr lang="en-US" sz="1400" b="0" i="0" u="none" strike="noStrike" baseline="0" dirty="0">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pic>
        <p:nvPicPr>
          <p:cNvPr id="78" name="Picture 77">
            <a:extLst>
              <a:ext uri="{FF2B5EF4-FFF2-40B4-BE49-F238E27FC236}">
                <a16:creationId xmlns:a16="http://schemas.microsoft.com/office/drawing/2014/main" id="{7C2E84F8-8E01-41B7-84FC-1761E034633C}"/>
              </a:ext>
            </a:extLst>
          </p:cNvPr>
          <p:cNvPicPr>
            <a:picLocks noChangeAspect="1"/>
          </p:cNvPicPr>
          <p:nvPr/>
        </p:nvPicPr>
        <p:blipFill>
          <a:blip r:embed="rId3"/>
          <a:stretch>
            <a:fillRect/>
          </a:stretch>
        </p:blipFill>
        <p:spPr>
          <a:xfrm>
            <a:off x="8054621" y="4571033"/>
            <a:ext cx="4135854" cy="2035262"/>
          </a:xfrm>
          <a:prstGeom prst="rect">
            <a:avLst/>
          </a:prstGeom>
        </p:spPr>
      </p:pic>
      <p:pic>
        <p:nvPicPr>
          <p:cNvPr id="2" name="Picture 1">
            <a:extLst>
              <a:ext uri="{FF2B5EF4-FFF2-40B4-BE49-F238E27FC236}">
                <a16:creationId xmlns:a16="http://schemas.microsoft.com/office/drawing/2014/main" id="{A2C12A17-B593-45BA-BBA4-5E9EA41A36C9}"/>
              </a:ext>
            </a:extLst>
          </p:cNvPr>
          <p:cNvPicPr>
            <a:picLocks noChangeAspect="1"/>
          </p:cNvPicPr>
          <p:nvPr/>
        </p:nvPicPr>
        <p:blipFill>
          <a:blip r:embed="rId4"/>
          <a:stretch>
            <a:fillRect/>
          </a:stretch>
        </p:blipFill>
        <p:spPr>
          <a:xfrm>
            <a:off x="8392570" y="58258"/>
            <a:ext cx="3459956" cy="2060657"/>
          </a:xfrm>
          <a:prstGeom prst="rect">
            <a:avLst/>
          </a:prstGeom>
        </p:spPr>
      </p:pic>
      <p:pic>
        <p:nvPicPr>
          <p:cNvPr id="6" name="Picture 5">
            <a:extLst>
              <a:ext uri="{FF2B5EF4-FFF2-40B4-BE49-F238E27FC236}">
                <a16:creationId xmlns:a16="http://schemas.microsoft.com/office/drawing/2014/main" id="{EC444D6E-1564-4F74-B4FC-C02F5657239F}"/>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8584293" y="2277188"/>
            <a:ext cx="3076511" cy="2132005"/>
          </a:xfrm>
          <a:prstGeom prst="rect">
            <a:avLst/>
          </a:prstGeom>
          <a:noFill/>
        </p:spPr>
      </p:pic>
    </p:spTree>
    <p:extLst>
      <p:ext uri="{BB962C8B-B14F-4D97-AF65-F5344CB8AC3E}">
        <p14:creationId xmlns:p14="http://schemas.microsoft.com/office/powerpoint/2010/main" val="45953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C63D0D9-6B9C-4719-8BE1-7FBD4CE192EF}"/>
              </a:ext>
            </a:extLst>
          </p:cNvPr>
          <p:cNvSpPr txBox="1"/>
          <p:nvPr/>
        </p:nvSpPr>
        <p:spPr>
          <a:xfrm>
            <a:off x="964760" y="804328"/>
            <a:ext cx="6091312" cy="120582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none" spc="0" normalizeH="0" baseline="0" noProof="0" dirty="0">
                <a:ln>
                  <a:noFill/>
                </a:ln>
                <a:solidFill>
                  <a:srgbClr val="FEFFFF"/>
                </a:solidFill>
                <a:effectLst/>
                <a:uLnTx/>
                <a:uFillTx/>
                <a:latin typeface="Calibri Light" panose="020F0302020204030204"/>
                <a:ea typeface="+mn-ea"/>
                <a:cs typeface="+mn-cs"/>
              </a:rPr>
              <a:t>Cure Cycle and Process Parameters</a:t>
            </a:r>
          </a:p>
        </p:txBody>
      </p:sp>
      <p:sp>
        <p:nvSpPr>
          <p:cNvPr id="7" name="TextBox 6">
            <a:extLst>
              <a:ext uri="{FF2B5EF4-FFF2-40B4-BE49-F238E27FC236}">
                <a16:creationId xmlns:a16="http://schemas.microsoft.com/office/drawing/2014/main" id="{7C4C06E0-C8C3-4589-92ED-8FCB78DC1731}"/>
              </a:ext>
            </a:extLst>
          </p:cNvPr>
          <p:cNvSpPr txBox="1"/>
          <p:nvPr/>
        </p:nvSpPr>
        <p:spPr>
          <a:xfrm>
            <a:off x="1327407" y="2259105"/>
            <a:ext cx="5773883" cy="2806509"/>
          </a:xfrm>
          <a:prstGeom prst="rect">
            <a:avLst/>
          </a:prstGeom>
        </p:spPr>
        <p:txBody>
          <a:bodyPr vert="horz" lIns="91440" tIns="45720" rIns="91440" bIns="45720" rtlCol="0">
            <a:noAutofit/>
          </a:bodyPr>
          <a:lstStyle/>
          <a:p>
            <a:pPr marL="285750" indent="-285750" algn="just">
              <a:buFont typeface="Arial" panose="020B0604020202020204" pitchFamily="34" charset="0"/>
              <a:buChar char="•"/>
            </a:pPr>
            <a:r>
              <a:rPr lang="en-US" sz="1400" b="0" i="0" u="none" strike="noStrike" baseline="0" dirty="0">
                <a:latin typeface="Times New Roman" panose="02020603050405020304" pitchFamily="18" charset="0"/>
                <a:cs typeface="Times New Roman" panose="02020603050405020304" pitchFamily="18" charset="0"/>
              </a:rPr>
              <a:t>The cure cycle in the co-cure process is represented by the pressure and temperature applied within the autoclave and the pressure inside the vacuum bag as a function of time.</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0" i="0" u="none" strike="noStrike" baseline="0" dirty="0">
                <a:latin typeface="Times New Roman" panose="02020603050405020304" pitchFamily="18" charset="0"/>
                <a:cs typeface="Times New Roman" panose="02020603050405020304" pitchFamily="18" charset="0"/>
              </a:rPr>
              <a:t>It is common that the cure cycles contain two temperature ramps and temperature dwells. However, cure cycles with only one temperature ramp can be used to cure the materials as well.</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the provided data set, the pressure cycles in the Autoclave and Vacuum bag are described by the pressure, the time we start applying the pressure and the duration of it.</a:t>
            </a:r>
            <a:endParaRPr lang="en-US" sz="1400" b="0" i="0" u="none" strike="noStrike" baseline="0" dirty="0">
              <a:latin typeface="Times New Roman" panose="02020603050405020304" pitchFamily="18" charset="0"/>
              <a:cs typeface="Times New Roman" panose="02020603050405020304" pitchFamily="18" charset="0"/>
            </a:endParaRPr>
          </a:p>
          <a:p>
            <a:pPr marL="28575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8575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400" dirty="0">
                <a:solidFill>
                  <a:prstClr val="black"/>
                </a:solidFill>
                <a:latin typeface="Calibri" panose="020F0502020204030204"/>
              </a:rPr>
              <a:t>Therefore, the cure cycles are defined as: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71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Chart, line chart&#10;&#10;Description automatically generated">
            <a:extLst>
              <a:ext uri="{FF2B5EF4-FFF2-40B4-BE49-F238E27FC236}">
                <a16:creationId xmlns:a16="http://schemas.microsoft.com/office/drawing/2014/main" id="{637FCB37-BEBA-4BFE-83C3-90600D6C5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013" y="127594"/>
            <a:ext cx="3657600" cy="2617237"/>
          </a:xfrm>
          <a:prstGeom prst="rect">
            <a:avLst/>
          </a:prstGeom>
        </p:spPr>
      </p:pic>
      <p:pic>
        <p:nvPicPr>
          <p:cNvPr id="9" name="Picture 8" descr="Chart, line chart&#10;&#10;Description automatically generated">
            <a:extLst>
              <a:ext uri="{FF2B5EF4-FFF2-40B4-BE49-F238E27FC236}">
                <a16:creationId xmlns:a16="http://schemas.microsoft.com/office/drawing/2014/main" id="{193538EE-719C-41B6-8F75-D325AF66E2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135" y="2720309"/>
            <a:ext cx="3657600" cy="2743200"/>
          </a:xfrm>
          <a:prstGeom prst="rect">
            <a:avLst/>
          </a:prstGeom>
        </p:spPr>
      </p:pic>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0FF75A9-BA51-42CB-A48B-9BC27BFF4DF5}"/>
                  </a:ext>
                </a:extLst>
              </p:cNvPr>
              <p:cNvSpPr txBox="1"/>
              <p:nvPr/>
            </p:nvSpPr>
            <p:spPr>
              <a:xfrm>
                <a:off x="9134299" y="1165323"/>
                <a:ext cx="63703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𝑇𝑒𝑚𝑝𝑒𝑟𝑎𝑡𝑢𝑟𝑒</m:t>
                      </m:r>
                    </m:oMath>
                  </m:oMathPara>
                </a14:m>
                <a:endParaRPr lang="en-US" sz="800" b="0" dirty="0"/>
              </a:p>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𝐷𝑤𝑒𝑙𝑙</m:t>
                      </m:r>
                      <m:r>
                        <a:rPr lang="en-US" sz="800" b="0" i="1" smtClean="0">
                          <a:latin typeface="Cambria Math" panose="02040503050406030204" pitchFamily="18" charset="0"/>
                        </a:rPr>
                        <m:t> 1</m:t>
                      </m:r>
                    </m:oMath>
                  </m:oMathPara>
                </a14:m>
                <a:endParaRPr lang="en-US" sz="800" b="0" i="1" dirty="0">
                  <a:latin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B0FF75A9-BA51-42CB-A48B-9BC27BFF4DF5}"/>
                  </a:ext>
                </a:extLst>
              </p:cNvPr>
              <p:cNvSpPr txBox="1">
                <a:spLocks noRot="1" noChangeAspect="1" noMove="1" noResize="1" noEditPoints="1" noAdjustHandles="1" noChangeArrowheads="1" noChangeShapeType="1" noTextEdit="1"/>
              </p:cNvSpPr>
              <p:nvPr/>
            </p:nvSpPr>
            <p:spPr>
              <a:xfrm>
                <a:off x="9134299" y="1165323"/>
                <a:ext cx="637034" cy="246221"/>
              </a:xfrm>
              <a:prstGeom prst="rect">
                <a:avLst/>
              </a:prstGeom>
              <a:blipFill>
                <a:blip r:embed="rId5"/>
                <a:stretch>
                  <a:fillRect l="-5714" r="-3810"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9CE28B7-E6BB-417D-8711-9796CC5C550F}"/>
                  </a:ext>
                </a:extLst>
              </p:cNvPr>
              <p:cNvSpPr txBox="1"/>
              <p:nvPr/>
            </p:nvSpPr>
            <p:spPr>
              <a:xfrm>
                <a:off x="10395711" y="538576"/>
                <a:ext cx="63703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𝑇𝑒𝑚𝑝𝑒𝑟𝑎𝑡𝑢𝑟𝑒</m:t>
                      </m:r>
                    </m:oMath>
                  </m:oMathPara>
                </a14:m>
                <a:endParaRPr lang="en-US" sz="800" b="0" dirty="0"/>
              </a:p>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𝐷𝑤𝑒𝑙𝑙</m:t>
                      </m:r>
                      <m:r>
                        <a:rPr lang="en-US" sz="800" b="0" i="1" smtClean="0">
                          <a:latin typeface="Cambria Math" panose="02040503050406030204" pitchFamily="18" charset="0"/>
                        </a:rPr>
                        <m:t> 2</m:t>
                      </m:r>
                    </m:oMath>
                  </m:oMathPara>
                </a14:m>
                <a:endParaRPr lang="en-US" sz="800" b="0" i="1" dirty="0">
                  <a:latin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C9CE28B7-E6BB-417D-8711-9796CC5C550F}"/>
                  </a:ext>
                </a:extLst>
              </p:cNvPr>
              <p:cNvSpPr txBox="1">
                <a:spLocks noRot="1" noChangeAspect="1" noMove="1" noResize="1" noEditPoints="1" noAdjustHandles="1" noChangeArrowheads="1" noChangeShapeType="1" noTextEdit="1"/>
              </p:cNvSpPr>
              <p:nvPr/>
            </p:nvSpPr>
            <p:spPr>
              <a:xfrm>
                <a:off x="10395711" y="538576"/>
                <a:ext cx="637033" cy="246221"/>
              </a:xfrm>
              <a:prstGeom prst="rect">
                <a:avLst/>
              </a:prstGeom>
              <a:blipFill>
                <a:blip r:embed="rId6"/>
                <a:stretch>
                  <a:fillRect l="-5714" r="-3810" b="-4878"/>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0B1373A1-F409-4CF0-B847-FF5557F6E51B}"/>
              </a:ext>
            </a:extLst>
          </p:cNvPr>
          <p:cNvGrpSpPr/>
          <p:nvPr/>
        </p:nvGrpSpPr>
        <p:grpSpPr>
          <a:xfrm>
            <a:off x="8945928" y="1541303"/>
            <a:ext cx="833303" cy="129503"/>
            <a:chOff x="8945928" y="1541303"/>
            <a:chExt cx="833303" cy="129503"/>
          </a:xfrm>
        </p:grpSpPr>
        <p:grpSp>
          <p:nvGrpSpPr>
            <p:cNvPr id="15" name="Group 14">
              <a:extLst>
                <a:ext uri="{FF2B5EF4-FFF2-40B4-BE49-F238E27FC236}">
                  <a16:creationId xmlns:a16="http://schemas.microsoft.com/office/drawing/2014/main" id="{9C86424D-475B-4CE2-AF49-267146CE26CB}"/>
                </a:ext>
              </a:extLst>
            </p:cNvPr>
            <p:cNvGrpSpPr/>
            <p:nvPr/>
          </p:nvGrpSpPr>
          <p:grpSpPr>
            <a:xfrm>
              <a:off x="8945928" y="1541303"/>
              <a:ext cx="230147" cy="99157"/>
              <a:chOff x="9883299" y="1790061"/>
              <a:chExt cx="230147" cy="99157"/>
            </a:xfrm>
          </p:grpSpPr>
          <p:cxnSp>
            <p:nvCxnSpPr>
              <p:cNvPr id="47" name="Straight Connector 46">
                <a:extLst>
                  <a:ext uri="{FF2B5EF4-FFF2-40B4-BE49-F238E27FC236}">
                    <a16:creationId xmlns:a16="http://schemas.microsoft.com/office/drawing/2014/main" id="{4A9F24FC-BB58-42CE-B383-E6CA30B6F684}"/>
                  </a:ext>
                </a:extLst>
              </p:cNvPr>
              <p:cNvCxnSpPr>
                <a:cxnSpLocks/>
              </p:cNvCxnSpPr>
              <p:nvPr/>
            </p:nvCxnSpPr>
            <p:spPr>
              <a:xfrm>
                <a:off x="9883299" y="1889218"/>
                <a:ext cx="23014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BAD0935D-DDDF-4630-A59E-6D7C87233B42}"/>
                  </a:ext>
                </a:extLst>
              </p:cNvPr>
              <p:cNvPicPr>
                <a:picLocks noChangeAspect="1"/>
              </p:cNvPicPr>
              <p:nvPr/>
            </p:nvPicPr>
            <p:blipFill>
              <a:blip r:embed="rId7"/>
              <a:stretch>
                <a:fillRect/>
              </a:stretch>
            </p:blipFill>
            <p:spPr>
              <a:xfrm>
                <a:off x="9947242" y="1790061"/>
                <a:ext cx="98084" cy="98084"/>
              </a:xfrm>
              <a:prstGeom prst="rect">
                <a:avLst/>
              </a:prstGeom>
            </p:spPr>
          </p:pic>
        </p:gr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2AF5B80-8F59-43E4-9285-40E4B350981B}"/>
                    </a:ext>
                  </a:extLst>
                </p:cNvPr>
                <p:cNvSpPr txBox="1"/>
                <p:nvPr/>
              </p:nvSpPr>
              <p:spPr>
                <a:xfrm>
                  <a:off x="9211833" y="1547695"/>
                  <a:ext cx="567398"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𝐻𝑒𝑎𝑡</m:t>
                        </m:r>
                        <m:r>
                          <a:rPr lang="en-US" sz="800" b="0" i="1" smtClean="0">
                            <a:latin typeface="Cambria Math" panose="02040503050406030204" pitchFamily="18" charset="0"/>
                          </a:rPr>
                          <m:t> </m:t>
                        </m:r>
                        <m:r>
                          <a:rPr lang="en-US" sz="800" b="0" i="1" smtClean="0">
                            <a:latin typeface="Cambria Math" panose="02040503050406030204" pitchFamily="18" charset="0"/>
                          </a:rPr>
                          <m:t>𝑅𝑎𝑡𝑒</m:t>
                        </m:r>
                        <m:r>
                          <a:rPr lang="en-US" sz="800" b="0" i="1" smtClean="0">
                            <a:latin typeface="Cambria Math" panose="02040503050406030204" pitchFamily="18" charset="0"/>
                          </a:rPr>
                          <m:t> 1</m:t>
                        </m:r>
                      </m:oMath>
                    </m:oMathPara>
                  </a14:m>
                  <a:endParaRPr lang="en-US" sz="800" b="0" i="1" dirty="0">
                    <a:latin typeface="Cambria Math" panose="02040503050406030204" pitchFamily="18" charset="0"/>
                  </a:endParaRPr>
                </a:p>
              </p:txBody>
            </p:sp>
          </mc:Choice>
          <mc:Fallback xmlns="">
            <p:sp>
              <p:nvSpPr>
                <p:cNvPr id="49" name="TextBox 48">
                  <a:extLst>
                    <a:ext uri="{FF2B5EF4-FFF2-40B4-BE49-F238E27FC236}">
                      <a16:creationId xmlns:a16="http://schemas.microsoft.com/office/drawing/2014/main" id="{F2AF5B80-8F59-43E4-9285-40E4B350981B}"/>
                    </a:ext>
                  </a:extLst>
                </p:cNvPr>
                <p:cNvSpPr txBox="1">
                  <a:spLocks noRot="1" noChangeAspect="1" noMove="1" noResize="1" noEditPoints="1" noAdjustHandles="1" noChangeArrowheads="1" noChangeShapeType="1" noTextEdit="1"/>
                </p:cNvSpPr>
                <p:nvPr/>
              </p:nvSpPr>
              <p:spPr>
                <a:xfrm>
                  <a:off x="9211833" y="1547695"/>
                  <a:ext cx="567398" cy="123111"/>
                </a:xfrm>
                <a:prstGeom prst="rect">
                  <a:avLst/>
                </a:prstGeom>
                <a:blipFill>
                  <a:blip r:embed="rId8"/>
                  <a:stretch>
                    <a:fillRect l="-4301" r="-4301" b="-10000"/>
                  </a:stretch>
                </a:blipFill>
              </p:spPr>
              <p:txBody>
                <a:bodyPr/>
                <a:lstStyle/>
                <a:p>
                  <a:r>
                    <a:rPr lang="en-US">
                      <a:noFill/>
                    </a:rPr>
                    <a:t> </a:t>
                  </a:r>
                </a:p>
              </p:txBody>
            </p:sp>
          </mc:Fallback>
        </mc:AlternateContent>
      </p:grpSp>
      <p:grpSp>
        <p:nvGrpSpPr>
          <p:cNvPr id="51" name="Group 50">
            <a:extLst>
              <a:ext uri="{FF2B5EF4-FFF2-40B4-BE49-F238E27FC236}">
                <a16:creationId xmlns:a16="http://schemas.microsoft.com/office/drawing/2014/main" id="{E4DAAB80-D159-4374-9A28-AF2D4D58D852}"/>
              </a:ext>
            </a:extLst>
          </p:cNvPr>
          <p:cNvGrpSpPr/>
          <p:nvPr/>
        </p:nvGrpSpPr>
        <p:grpSpPr>
          <a:xfrm>
            <a:off x="9996284" y="877396"/>
            <a:ext cx="861488" cy="123111"/>
            <a:chOff x="9996284" y="877396"/>
            <a:chExt cx="861488" cy="123111"/>
          </a:xfrm>
        </p:grpSpPr>
        <p:grpSp>
          <p:nvGrpSpPr>
            <p:cNvPr id="16" name="Group 15">
              <a:extLst>
                <a:ext uri="{FF2B5EF4-FFF2-40B4-BE49-F238E27FC236}">
                  <a16:creationId xmlns:a16="http://schemas.microsoft.com/office/drawing/2014/main" id="{5F8C45E4-CC97-4065-943F-FF68D4AE23C1}"/>
                </a:ext>
              </a:extLst>
            </p:cNvPr>
            <p:cNvGrpSpPr/>
            <p:nvPr/>
          </p:nvGrpSpPr>
          <p:grpSpPr>
            <a:xfrm>
              <a:off x="9996284" y="881072"/>
              <a:ext cx="230147" cy="99157"/>
              <a:chOff x="9996284" y="881072"/>
              <a:chExt cx="230147" cy="99157"/>
            </a:xfrm>
          </p:grpSpPr>
          <p:cxnSp>
            <p:nvCxnSpPr>
              <p:cNvPr id="45" name="Straight Connector 44">
                <a:extLst>
                  <a:ext uri="{FF2B5EF4-FFF2-40B4-BE49-F238E27FC236}">
                    <a16:creationId xmlns:a16="http://schemas.microsoft.com/office/drawing/2014/main" id="{D67A0F8F-1D5B-44E8-AF39-7B316FB6848D}"/>
                  </a:ext>
                </a:extLst>
              </p:cNvPr>
              <p:cNvCxnSpPr>
                <a:cxnSpLocks/>
              </p:cNvCxnSpPr>
              <p:nvPr/>
            </p:nvCxnSpPr>
            <p:spPr>
              <a:xfrm>
                <a:off x="9996284" y="980229"/>
                <a:ext cx="23014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1736301-E162-4848-96AF-E2FF26D5A6F2}"/>
                  </a:ext>
                </a:extLst>
              </p:cNvPr>
              <p:cNvPicPr>
                <a:picLocks noChangeAspect="1"/>
              </p:cNvPicPr>
              <p:nvPr/>
            </p:nvPicPr>
            <p:blipFill>
              <a:blip r:embed="rId7"/>
              <a:stretch>
                <a:fillRect/>
              </a:stretch>
            </p:blipFill>
            <p:spPr>
              <a:xfrm>
                <a:off x="10060227" y="881072"/>
                <a:ext cx="98084" cy="98084"/>
              </a:xfrm>
              <a:prstGeom prst="rect">
                <a:avLst/>
              </a:prstGeom>
            </p:spPr>
          </p:pic>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0E9FB951-B816-4A0E-959A-DEB36BB263B0}"/>
                    </a:ext>
                  </a:extLst>
                </p:cNvPr>
                <p:cNvSpPr txBox="1"/>
                <p:nvPr/>
              </p:nvSpPr>
              <p:spPr>
                <a:xfrm>
                  <a:off x="10290374" y="877396"/>
                  <a:ext cx="567398"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𝐻𝑒𝑎𝑡</m:t>
                        </m:r>
                        <m:r>
                          <a:rPr lang="en-US" sz="800" b="0" i="1" smtClean="0">
                            <a:latin typeface="Cambria Math" panose="02040503050406030204" pitchFamily="18" charset="0"/>
                          </a:rPr>
                          <m:t> </m:t>
                        </m:r>
                        <m:r>
                          <a:rPr lang="en-US" sz="800" b="0" i="1" smtClean="0">
                            <a:latin typeface="Cambria Math" panose="02040503050406030204" pitchFamily="18" charset="0"/>
                          </a:rPr>
                          <m:t>𝑅𝑎𝑡𝑒</m:t>
                        </m:r>
                        <m:r>
                          <a:rPr lang="en-US" sz="800" b="0" i="1" smtClean="0">
                            <a:latin typeface="Cambria Math" panose="02040503050406030204" pitchFamily="18" charset="0"/>
                          </a:rPr>
                          <m:t> 2</m:t>
                        </m:r>
                      </m:oMath>
                    </m:oMathPara>
                  </a14:m>
                  <a:endParaRPr lang="en-US" sz="800" b="0" i="1" dirty="0">
                    <a:latin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0E9FB951-B816-4A0E-959A-DEB36BB263B0}"/>
                    </a:ext>
                  </a:extLst>
                </p:cNvPr>
                <p:cNvSpPr txBox="1">
                  <a:spLocks noRot="1" noChangeAspect="1" noMove="1" noResize="1" noEditPoints="1" noAdjustHandles="1" noChangeArrowheads="1" noChangeShapeType="1" noTextEdit="1"/>
                </p:cNvSpPr>
                <p:nvPr/>
              </p:nvSpPr>
              <p:spPr>
                <a:xfrm>
                  <a:off x="10290374" y="877396"/>
                  <a:ext cx="567398" cy="123111"/>
                </a:xfrm>
                <a:prstGeom prst="rect">
                  <a:avLst/>
                </a:prstGeom>
                <a:blipFill>
                  <a:blip r:embed="rId9"/>
                  <a:stretch>
                    <a:fillRect l="-4301" r="-4301" b="-10000"/>
                  </a:stretch>
                </a:blipFill>
              </p:spPr>
              <p:txBody>
                <a:bodyPr/>
                <a:lstStyle/>
                <a:p>
                  <a:r>
                    <a:rPr lang="en-US">
                      <a:noFill/>
                    </a:rPr>
                    <a:t> </a:t>
                  </a:r>
                </a:p>
              </p:txBody>
            </p:sp>
          </mc:Fallback>
        </mc:AlternateContent>
      </p:grpSp>
      <p:grpSp>
        <p:nvGrpSpPr>
          <p:cNvPr id="20" name="Group 19">
            <a:extLst>
              <a:ext uri="{FF2B5EF4-FFF2-40B4-BE49-F238E27FC236}">
                <a16:creationId xmlns:a16="http://schemas.microsoft.com/office/drawing/2014/main" id="{D44F226D-D4E9-4AD4-BBB4-31901DF1C42D}"/>
              </a:ext>
            </a:extLst>
          </p:cNvPr>
          <p:cNvGrpSpPr/>
          <p:nvPr/>
        </p:nvGrpSpPr>
        <p:grpSpPr>
          <a:xfrm>
            <a:off x="8581292" y="415483"/>
            <a:ext cx="477621" cy="278548"/>
            <a:chOff x="8581292" y="415483"/>
            <a:chExt cx="477621" cy="278548"/>
          </a:xfrm>
        </p:grpSpPr>
        <p:cxnSp>
          <p:nvCxnSpPr>
            <p:cNvPr id="18" name="Straight Arrow Connector 17">
              <a:extLst>
                <a:ext uri="{FF2B5EF4-FFF2-40B4-BE49-F238E27FC236}">
                  <a16:creationId xmlns:a16="http://schemas.microsoft.com/office/drawing/2014/main" id="{0891F88E-A5BF-4F38-8108-07C11B06F0AD}"/>
                </a:ext>
              </a:extLst>
            </p:cNvPr>
            <p:cNvCxnSpPr>
              <a:cxnSpLocks/>
            </p:cNvCxnSpPr>
            <p:nvPr/>
          </p:nvCxnSpPr>
          <p:spPr>
            <a:xfrm flipH="1">
              <a:off x="8581292" y="694031"/>
              <a:ext cx="477621" cy="0"/>
            </a:xfrm>
            <a:prstGeom prst="straightConnector1">
              <a:avLst/>
            </a:prstGeom>
            <a:ln w="31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C98BD92-81C8-4010-8D30-B73241FCC716}"/>
                    </a:ext>
                  </a:extLst>
                </p:cNvPr>
                <p:cNvSpPr txBox="1"/>
                <p:nvPr/>
              </p:nvSpPr>
              <p:spPr>
                <a:xfrm>
                  <a:off x="8639898" y="415483"/>
                  <a:ext cx="380552" cy="246221"/>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𝑅𝑎𝑚𝑝</m:t>
                        </m:r>
                        <m:r>
                          <a:rPr lang="en-US" sz="800" b="0" i="1" smtClean="0">
                            <a:latin typeface="Cambria Math" panose="02040503050406030204" pitchFamily="18" charset="0"/>
                          </a:rPr>
                          <m:t> 1</m:t>
                        </m:r>
                      </m:oMath>
                    </m:oMathPara>
                  </a14:m>
                  <a:endParaRPr lang="en-US" sz="800" b="0" i="1" dirty="0">
                    <a:latin typeface="Cambria Math" panose="02040503050406030204" pitchFamily="18" charset="0"/>
                  </a:endParaRPr>
                </a:p>
                <a:p>
                  <a:pPr algn="ctr"/>
                  <a:r>
                    <a:rPr lang="en-US" sz="800" b="0" dirty="0"/>
                    <a:t>Duration</a:t>
                  </a:r>
                  <a:endParaRPr lang="en-US" sz="800" b="0" i="1" dirty="0">
                    <a:latin typeface="Cambria Math" panose="02040503050406030204" pitchFamily="18" charset="0"/>
                  </a:endParaRPr>
                </a:p>
              </p:txBody>
            </p:sp>
          </mc:Choice>
          <mc:Fallback xmlns="">
            <p:sp>
              <p:nvSpPr>
                <p:cNvPr id="55" name="TextBox 54">
                  <a:extLst>
                    <a:ext uri="{FF2B5EF4-FFF2-40B4-BE49-F238E27FC236}">
                      <a16:creationId xmlns:a16="http://schemas.microsoft.com/office/drawing/2014/main" id="{8C98BD92-81C8-4010-8D30-B73241FCC716}"/>
                    </a:ext>
                  </a:extLst>
                </p:cNvPr>
                <p:cNvSpPr txBox="1">
                  <a:spLocks noRot="1" noChangeAspect="1" noMove="1" noResize="1" noEditPoints="1" noAdjustHandles="1" noChangeArrowheads="1" noChangeShapeType="1" noTextEdit="1"/>
                </p:cNvSpPr>
                <p:nvPr/>
              </p:nvSpPr>
              <p:spPr>
                <a:xfrm>
                  <a:off x="8639898" y="415483"/>
                  <a:ext cx="380552" cy="246221"/>
                </a:xfrm>
                <a:prstGeom prst="rect">
                  <a:avLst/>
                </a:prstGeom>
                <a:blipFill>
                  <a:blip r:embed="rId10"/>
                  <a:stretch>
                    <a:fillRect l="-17460" r="-12698" b="-26829"/>
                  </a:stretch>
                </a:blipFill>
              </p:spPr>
              <p:txBody>
                <a:bodyPr/>
                <a:lstStyle/>
                <a:p>
                  <a:r>
                    <a:rPr lang="en-US">
                      <a:noFill/>
                    </a:rPr>
                    <a:t> </a:t>
                  </a:r>
                </a:p>
              </p:txBody>
            </p:sp>
          </mc:Fallback>
        </mc:AlternateContent>
      </p:grpSp>
      <p:grpSp>
        <p:nvGrpSpPr>
          <p:cNvPr id="23" name="Group 22">
            <a:extLst>
              <a:ext uri="{FF2B5EF4-FFF2-40B4-BE49-F238E27FC236}">
                <a16:creationId xmlns:a16="http://schemas.microsoft.com/office/drawing/2014/main" id="{DC63CA08-62AB-4A01-AE63-ABB1D88EF812}"/>
              </a:ext>
            </a:extLst>
          </p:cNvPr>
          <p:cNvGrpSpPr/>
          <p:nvPr/>
        </p:nvGrpSpPr>
        <p:grpSpPr>
          <a:xfrm>
            <a:off x="9770378" y="415483"/>
            <a:ext cx="408766" cy="278548"/>
            <a:chOff x="9770378" y="415483"/>
            <a:chExt cx="408766" cy="278548"/>
          </a:xfrm>
        </p:grpSpPr>
        <p:cxnSp>
          <p:nvCxnSpPr>
            <p:cNvPr id="53" name="Straight Arrow Connector 52">
              <a:extLst>
                <a:ext uri="{FF2B5EF4-FFF2-40B4-BE49-F238E27FC236}">
                  <a16:creationId xmlns:a16="http://schemas.microsoft.com/office/drawing/2014/main" id="{503AF6B2-17B5-4809-B18B-462D55666A2F}"/>
                </a:ext>
              </a:extLst>
            </p:cNvPr>
            <p:cNvCxnSpPr>
              <a:cxnSpLocks/>
            </p:cNvCxnSpPr>
            <p:nvPr/>
          </p:nvCxnSpPr>
          <p:spPr>
            <a:xfrm flipH="1">
              <a:off x="9770378" y="694031"/>
              <a:ext cx="326869" cy="0"/>
            </a:xfrm>
            <a:prstGeom prst="straightConnector1">
              <a:avLst/>
            </a:prstGeom>
            <a:ln w="31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0982ABBE-CAC7-4C09-8BC1-7529A278C53E}"/>
                    </a:ext>
                  </a:extLst>
                </p:cNvPr>
                <p:cNvSpPr txBox="1"/>
                <p:nvPr/>
              </p:nvSpPr>
              <p:spPr>
                <a:xfrm>
                  <a:off x="9770378" y="415483"/>
                  <a:ext cx="408766" cy="246221"/>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𝑅𝑎𝑚𝑝</m:t>
                        </m:r>
                        <m:r>
                          <a:rPr lang="en-US" sz="800" b="0" i="1" smtClean="0">
                            <a:latin typeface="Cambria Math" panose="02040503050406030204" pitchFamily="18" charset="0"/>
                          </a:rPr>
                          <m:t> 2</m:t>
                        </m:r>
                      </m:oMath>
                    </m:oMathPara>
                  </a14:m>
                  <a:endParaRPr lang="en-US" sz="800" b="0" dirty="0"/>
                </a:p>
                <a:p>
                  <a:pPr algn="ctr"/>
                  <a:r>
                    <a:rPr lang="en-US" sz="800" b="0" dirty="0"/>
                    <a:t>D</a:t>
                  </a:r>
                  <a14:m>
                    <m:oMath xmlns:m="http://schemas.openxmlformats.org/officeDocument/2006/math">
                      <m:r>
                        <m:rPr>
                          <m:sty m:val="p"/>
                        </m:rPr>
                        <a:rPr lang="en-US" sz="800" b="0" i="0" smtClean="0">
                          <a:latin typeface="Cambria Math" panose="02040503050406030204" pitchFamily="18" charset="0"/>
                        </a:rPr>
                        <m:t>uration</m:t>
                      </m:r>
                      <m:r>
                        <a:rPr lang="en-US" sz="800" b="0" i="1" smtClean="0">
                          <a:latin typeface="Cambria Math" panose="02040503050406030204" pitchFamily="18" charset="0"/>
                        </a:rPr>
                        <m:t> </m:t>
                      </m:r>
                    </m:oMath>
                  </a14:m>
                  <a:endParaRPr lang="en-US" sz="800" b="0" i="1" dirty="0">
                    <a:latin typeface="Cambria Math" panose="02040503050406030204" pitchFamily="18" charset="0"/>
                  </a:endParaRPr>
                </a:p>
              </p:txBody>
            </p:sp>
          </mc:Choice>
          <mc:Fallback xmlns="">
            <p:sp>
              <p:nvSpPr>
                <p:cNvPr id="56" name="TextBox 55">
                  <a:extLst>
                    <a:ext uri="{FF2B5EF4-FFF2-40B4-BE49-F238E27FC236}">
                      <a16:creationId xmlns:a16="http://schemas.microsoft.com/office/drawing/2014/main" id="{0982ABBE-CAC7-4C09-8BC1-7529A278C53E}"/>
                    </a:ext>
                  </a:extLst>
                </p:cNvPr>
                <p:cNvSpPr txBox="1">
                  <a:spLocks noRot="1" noChangeAspect="1" noMove="1" noResize="1" noEditPoints="1" noAdjustHandles="1" noChangeArrowheads="1" noChangeShapeType="1" noTextEdit="1"/>
                </p:cNvSpPr>
                <p:nvPr/>
              </p:nvSpPr>
              <p:spPr>
                <a:xfrm>
                  <a:off x="9770378" y="415483"/>
                  <a:ext cx="408766" cy="246221"/>
                </a:xfrm>
                <a:prstGeom prst="rect">
                  <a:avLst/>
                </a:prstGeom>
                <a:blipFill>
                  <a:blip r:embed="rId11"/>
                  <a:stretch>
                    <a:fillRect l="-16418" r="-2985" b="-26829"/>
                  </a:stretch>
                </a:blipFill>
              </p:spPr>
              <p:txBody>
                <a:bodyPr/>
                <a:lstStyle/>
                <a:p>
                  <a:r>
                    <a:rPr lang="en-US">
                      <a:noFill/>
                    </a:rPr>
                    <a:t> </a:t>
                  </a:r>
                </a:p>
              </p:txBody>
            </p:sp>
          </mc:Fallback>
        </mc:AlternateContent>
      </p:grpSp>
      <p:grpSp>
        <p:nvGrpSpPr>
          <p:cNvPr id="64" name="Group 63">
            <a:extLst>
              <a:ext uri="{FF2B5EF4-FFF2-40B4-BE49-F238E27FC236}">
                <a16:creationId xmlns:a16="http://schemas.microsoft.com/office/drawing/2014/main" id="{CE1BE5C9-C68F-4589-86CF-A885815AA890}"/>
              </a:ext>
            </a:extLst>
          </p:cNvPr>
          <p:cNvGrpSpPr/>
          <p:nvPr/>
        </p:nvGrpSpPr>
        <p:grpSpPr>
          <a:xfrm>
            <a:off x="8830174" y="4699039"/>
            <a:ext cx="1199893" cy="418483"/>
            <a:chOff x="8711900" y="2010149"/>
            <a:chExt cx="1199893" cy="418483"/>
          </a:xfrm>
        </p:grpSpPr>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5ED8B41-AFC9-45EB-91CE-7ECE40AA0491}"/>
                    </a:ext>
                  </a:extLst>
                </p:cNvPr>
                <p:cNvSpPr txBox="1"/>
                <p:nvPr/>
              </p:nvSpPr>
              <p:spPr>
                <a:xfrm>
                  <a:off x="8713927" y="2305521"/>
                  <a:ext cx="840743"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800" b="0" i="1" smtClean="0">
                            <a:solidFill>
                              <a:srgbClr val="FF0000"/>
                            </a:solidFill>
                            <a:latin typeface="Cambria Math" panose="02040503050406030204" pitchFamily="18" charset="0"/>
                          </a:rPr>
                          <m:t>𝑉𝑎𝑐𝑢𝑢𝑚</m:t>
                        </m:r>
                        <m:r>
                          <a:rPr lang="en-US" sz="800" b="0" i="1" smtClean="0">
                            <a:solidFill>
                              <a:srgbClr val="FF0000"/>
                            </a:solidFill>
                            <a:latin typeface="Cambria Math" panose="02040503050406030204" pitchFamily="18" charset="0"/>
                          </a:rPr>
                          <m:t> </m:t>
                        </m:r>
                        <m:r>
                          <a:rPr lang="en-US" sz="800" b="0" i="1" smtClean="0">
                            <a:solidFill>
                              <a:srgbClr val="FF0000"/>
                            </a:solidFill>
                            <a:latin typeface="Cambria Math" panose="02040503050406030204" pitchFamily="18" charset="0"/>
                          </a:rPr>
                          <m:t>𝑃𝑟𝑒𝑠𝑠𝑢𝑟𝑒</m:t>
                        </m:r>
                      </m:oMath>
                    </m:oMathPara>
                  </a14:m>
                  <a:endParaRPr lang="en-US" sz="800" b="0" i="1" dirty="0">
                    <a:solidFill>
                      <a:srgbClr val="FF0000"/>
                    </a:solidFill>
                    <a:latin typeface="Cambria Math" panose="02040503050406030204" pitchFamily="18" charset="0"/>
                  </a:endParaRPr>
                </a:p>
              </p:txBody>
            </p:sp>
          </mc:Choice>
          <mc:Fallback xmlns="">
            <p:sp>
              <p:nvSpPr>
                <p:cNvPr id="62" name="TextBox 61">
                  <a:extLst>
                    <a:ext uri="{FF2B5EF4-FFF2-40B4-BE49-F238E27FC236}">
                      <a16:creationId xmlns:a16="http://schemas.microsoft.com/office/drawing/2014/main" id="{55ED8B41-AFC9-45EB-91CE-7ECE40AA0491}"/>
                    </a:ext>
                  </a:extLst>
                </p:cNvPr>
                <p:cNvSpPr txBox="1">
                  <a:spLocks noRot="1" noChangeAspect="1" noMove="1" noResize="1" noEditPoints="1" noAdjustHandles="1" noChangeArrowheads="1" noChangeShapeType="1" noTextEdit="1"/>
                </p:cNvSpPr>
                <p:nvPr/>
              </p:nvSpPr>
              <p:spPr>
                <a:xfrm>
                  <a:off x="8713927" y="2305521"/>
                  <a:ext cx="840743" cy="123111"/>
                </a:xfrm>
                <a:prstGeom prst="rect">
                  <a:avLst/>
                </a:prstGeom>
                <a:blipFill>
                  <a:blip r:embed="rId12"/>
                  <a:stretch>
                    <a:fillRect l="-2899" r="-2899" b="-10000"/>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737E777D-E93F-4C0F-89CE-CD2C91B7D6C3}"/>
                </a:ext>
              </a:extLst>
            </p:cNvPr>
            <p:cNvGrpSpPr/>
            <p:nvPr/>
          </p:nvGrpSpPr>
          <p:grpSpPr>
            <a:xfrm>
              <a:off x="8711900" y="2010149"/>
              <a:ext cx="1199893" cy="218603"/>
              <a:chOff x="8711900" y="2010149"/>
              <a:chExt cx="1199893" cy="218603"/>
            </a:xfrm>
          </p:grpSpPr>
          <p:cxnSp>
            <p:nvCxnSpPr>
              <p:cNvPr id="57" name="Straight Arrow Connector 56">
                <a:extLst>
                  <a:ext uri="{FF2B5EF4-FFF2-40B4-BE49-F238E27FC236}">
                    <a16:creationId xmlns:a16="http://schemas.microsoft.com/office/drawing/2014/main" id="{92472450-D923-45C3-A67D-3434E396098F}"/>
                  </a:ext>
                </a:extLst>
              </p:cNvPr>
              <p:cNvCxnSpPr>
                <a:cxnSpLocks/>
              </p:cNvCxnSpPr>
              <p:nvPr/>
            </p:nvCxnSpPr>
            <p:spPr>
              <a:xfrm>
                <a:off x="8711900" y="2010149"/>
                <a:ext cx="244159" cy="1677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F521670-A3AA-456F-B7D1-FCC25C0382DA}"/>
                      </a:ext>
                    </a:extLst>
                  </p:cNvPr>
                  <p:cNvSpPr txBox="1"/>
                  <p:nvPr/>
                </p:nvSpPr>
                <p:spPr>
                  <a:xfrm>
                    <a:off x="8993208" y="2105641"/>
                    <a:ext cx="918585"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800" b="0" i="1" smtClean="0">
                              <a:solidFill>
                                <a:srgbClr val="FF0000"/>
                              </a:solidFill>
                              <a:latin typeface="Cambria Math" panose="02040503050406030204" pitchFamily="18" charset="0"/>
                            </a:rPr>
                            <m:t>𝑉𝑎𝑐𝑢𝑢𝑚</m:t>
                          </m:r>
                          <m:r>
                            <a:rPr lang="en-US" sz="800" b="0" i="1" smtClean="0">
                              <a:solidFill>
                                <a:srgbClr val="FF0000"/>
                              </a:solidFill>
                              <a:latin typeface="Cambria Math" panose="02040503050406030204" pitchFamily="18" charset="0"/>
                            </a:rPr>
                            <m:t> </m:t>
                          </m:r>
                          <m:r>
                            <a:rPr lang="en-US" sz="800" b="0" i="1" smtClean="0">
                              <a:solidFill>
                                <a:srgbClr val="FF0000"/>
                              </a:solidFill>
                              <a:latin typeface="Cambria Math" panose="02040503050406030204" pitchFamily="18" charset="0"/>
                            </a:rPr>
                            <m:t>𝑆𝑡𝑎𝑟𝑡</m:t>
                          </m:r>
                          <m:r>
                            <a:rPr lang="en-US" sz="800" b="0" i="1" smtClean="0">
                              <a:solidFill>
                                <a:srgbClr val="FF0000"/>
                              </a:solidFill>
                              <a:latin typeface="Cambria Math" panose="02040503050406030204" pitchFamily="18" charset="0"/>
                            </a:rPr>
                            <m:t> </m:t>
                          </m:r>
                          <m:r>
                            <a:rPr lang="en-US" sz="800" b="0" i="1" smtClean="0">
                              <a:solidFill>
                                <a:srgbClr val="FF0000"/>
                              </a:solidFill>
                              <a:latin typeface="Cambria Math" panose="02040503050406030204" pitchFamily="18" charset="0"/>
                            </a:rPr>
                            <m:t>𝑇𝑖𝑚𝑒</m:t>
                          </m:r>
                        </m:oMath>
                      </m:oMathPara>
                    </a14:m>
                    <a:endParaRPr lang="en-US" sz="800" b="0" i="1" dirty="0">
                      <a:solidFill>
                        <a:srgbClr val="FF0000"/>
                      </a:solidFill>
                      <a:latin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EF521670-A3AA-456F-B7D1-FCC25C0382DA}"/>
                      </a:ext>
                    </a:extLst>
                  </p:cNvPr>
                  <p:cNvSpPr txBox="1">
                    <a:spLocks noRot="1" noChangeAspect="1" noMove="1" noResize="1" noEditPoints="1" noAdjustHandles="1" noChangeArrowheads="1" noChangeShapeType="1" noTextEdit="1"/>
                  </p:cNvSpPr>
                  <p:nvPr/>
                </p:nvSpPr>
                <p:spPr>
                  <a:xfrm>
                    <a:off x="8993208" y="2105641"/>
                    <a:ext cx="918585" cy="123111"/>
                  </a:xfrm>
                  <a:prstGeom prst="rect">
                    <a:avLst/>
                  </a:prstGeom>
                  <a:blipFill>
                    <a:blip r:embed="rId13"/>
                    <a:stretch>
                      <a:fillRect l="-2667" r="-2667" b="-10000"/>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8778447-7BE4-4727-A42E-DF43839D4392}"/>
                  </a:ext>
                </a:extLst>
              </p:cNvPr>
              <p:cNvSpPr txBox="1"/>
              <p:nvPr/>
            </p:nvSpPr>
            <p:spPr>
              <a:xfrm>
                <a:off x="10327619" y="4192848"/>
                <a:ext cx="931024"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800" b="0" i="1" smtClean="0">
                          <a:solidFill>
                            <a:srgbClr val="0404FF"/>
                          </a:solidFill>
                          <a:latin typeface="Cambria Math" panose="02040503050406030204" pitchFamily="18" charset="0"/>
                        </a:rPr>
                        <m:t>𝐴𝑢𝑡𝑜𝑐𝑙𝑎𝑣𝑒</m:t>
                      </m:r>
                      <m:r>
                        <a:rPr lang="en-US" sz="800" b="0" i="1" smtClean="0">
                          <a:solidFill>
                            <a:srgbClr val="0404FF"/>
                          </a:solidFill>
                          <a:latin typeface="Cambria Math" panose="02040503050406030204" pitchFamily="18" charset="0"/>
                        </a:rPr>
                        <m:t> </m:t>
                      </m:r>
                      <m:r>
                        <a:rPr lang="en-US" sz="800" b="0" i="1" smtClean="0">
                          <a:solidFill>
                            <a:srgbClr val="0404FF"/>
                          </a:solidFill>
                          <a:latin typeface="Cambria Math" panose="02040503050406030204" pitchFamily="18" charset="0"/>
                        </a:rPr>
                        <m:t>𝑃𝑟𝑒𝑠𝑠𝑢𝑟𝑒</m:t>
                      </m:r>
                    </m:oMath>
                  </m:oMathPara>
                </a14:m>
                <a:endParaRPr lang="en-US" sz="800" b="0" i="1" dirty="0">
                  <a:solidFill>
                    <a:srgbClr val="0404FF"/>
                  </a:solidFill>
                  <a:latin typeface="Cambria Math" panose="02040503050406030204" pitchFamily="18" charset="0"/>
                </a:endParaRPr>
              </a:p>
            </p:txBody>
          </p:sp>
        </mc:Choice>
        <mc:Fallback xmlns="">
          <p:sp>
            <p:nvSpPr>
              <p:cNvPr id="67" name="TextBox 66">
                <a:extLst>
                  <a:ext uri="{FF2B5EF4-FFF2-40B4-BE49-F238E27FC236}">
                    <a16:creationId xmlns:a16="http://schemas.microsoft.com/office/drawing/2014/main" id="{78778447-7BE4-4727-A42E-DF43839D4392}"/>
                  </a:ext>
                </a:extLst>
              </p:cNvPr>
              <p:cNvSpPr txBox="1">
                <a:spLocks noRot="1" noChangeAspect="1" noMove="1" noResize="1" noEditPoints="1" noAdjustHandles="1" noChangeArrowheads="1" noChangeShapeType="1" noTextEdit="1"/>
              </p:cNvSpPr>
              <p:nvPr/>
            </p:nvSpPr>
            <p:spPr>
              <a:xfrm>
                <a:off x="10327619" y="4192848"/>
                <a:ext cx="931024" cy="123111"/>
              </a:xfrm>
              <a:prstGeom prst="rect">
                <a:avLst/>
              </a:prstGeom>
              <a:blipFill>
                <a:blip r:embed="rId14"/>
                <a:stretch>
                  <a:fillRect l="-1961" r="-1961" b="-10000"/>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E4641B1E-3B29-4A62-8655-05501797CB7D}"/>
              </a:ext>
            </a:extLst>
          </p:cNvPr>
          <p:cNvGrpSpPr/>
          <p:nvPr/>
        </p:nvGrpSpPr>
        <p:grpSpPr>
          <a:xfrm>
            <a:off x="9332250" y="3832702"/>
            <a:ext cx="995369" cy="259801"/>
            <a:chOff x="8916424" y="857368"/>
            <a:chExt cx="995369" cy="259801"/>
          </a:xfrm>
        </p:grpSpPr>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29984E7-2E76-4FC3-96F9-8F92076A4EB8}"/>
                    </a:ext>
                  </a:extLst>
                </p:cNvPr>
                <p:cNvSpPr txBox="1"/>
                <p:nvPr/>
              </p:nvSpPr>
              <p:spPr>
                <a:xfrm>
                  <a:off x="8927613" y="857368"/>
                  <a:ext cx="984180"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800" b="0" i="1" smtClean="0">
                            <a:solidFill>
                              <a:srgbClr val="0404FF"/>
                            </a:solidFill>
                            <a:latin typeface="Cambria Math" panose="02040503050406030204" pitchFamily="18" charset="0"/>
                          </a:rPr>
                          <m:t>𝐴𝑢𝑡𝑜𝑐𝑙𝑎𝑣𝑒𝑆𝑡𝑎𝑟𝑡</m:t>
                        </m:r>
                        <m:r>
                          <a:rPr lang="en-US" sz="800" b="0" i="1" smtClean="0">
                            <a:solidFill>
                              <a:srgbClr val="0404FF"/>
                            </a:solidFill>
                            <a:latin typeface="Cambria Math" panose="02040503050406030204" pitchFamily="18" charset="0"/>
                          </a:rPr>
                          <m:t> </m:t>
                        </m:r>
                        <m:r>
                          <a:rPr lang="en-US" sz="800" b="0" i="1" smtClean="0">
                            <a:solidFill>
                              <a:srgbClr val="0404FF"/>
                            </a:solidFill>
                            <a:latin typeface="Cambria Math" panose="02040503050406030204" pitchFamily="18" charset="0"/>
                          </a:rPr>
                          <m:t>𝑇𝑖𝑚𝑒</m:t>
                        </m:r>
                      </m:oMath>
                    </m:oMathPara>
                  </a14:m>
                  <a:endParaRPr lang="en-US" sz="800" b="0" i="1" dirty="0">
                    <a:solidFill>
                      <a:srgbClr val="0404FF"/>
                    </a:solidFill>
                    <a:latin typeface="Cambria Math" panose="02040503050406030204" pitchFamily="18" charset="0"/>
                  </a:endParaRPr>
                </a:p>
              </p:txBody>
            </p:sp>
          </mc:Choice>
          <mc:Fallback xmlns="">
            <p:sp>
              <p:nvSpPr>
                <p:cNvPr id="68" name="TextBox 67">
                  <a:extLst>
                    <a:ext uri="{FF2B5EF4-FFF2-40B4-BE49-F238E27FC236}">
                      <a16:creationId xmlns:a16="http://schemas.microsoft.com/office/drawing/2014/main" id="{629984E7-2E76-4FC3-96F9-8F92076A4EB8}"/>
                    </a:ext>
                  </a:extLst>
                </p:cNvPr>
                <p:cNvSpPr txBox="1">
                  <a:spLocks noRot="1" noChangeAspect="1" noMove="1" noResize="1" noEditPoints="1" noAdjustHandles="1" noChangeArrowheads="1" noChangeShapeType="1" noTextEdit="1"/>
                </p:cNvSpPr>
                <p:nvPr/>
              </p:nvSpPr>
              <p:spPr>
                <a:xfrm>
                  <a:off x="8927613" y="857368"/>
                  <a:ext cx="984180" cy="123111"/>
                </a:xfrm>
                <a:prstGeom prst="rect">
                  <a:avLst/>
                </a:prstGeom>
                <a:blipFill>
                  <a:blip r:embed="rId15"/>
                  <a:stretch>
                    <a:fillRect l="-3106" r="-2484" b="-10000"/>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8A9E7208-74B8-4E59-87F3-ACBAD63531A3}"/>
                </a:ext>
              </a:extLst>
            </p:cNvPr>
            <p:cNvCxnSpPr>
              <a:cxnSpLocks/>
            </p:cNvCxnSpPr>
            <p:nvPr/>
          </p:nvCxnSpPr>
          <p:spPr>
            <a:xfrm flipV="1">
              <a:off x="8916424" y="1000507"/>
              <a:ext cx="76784" cy="116662"/>
            </a:xfrm>
            <a:prstGeom prst="straightConnector1">
              <a:avLst/>
            </a:prstGeom>
            <a:ln>
              <a:solidFill>
                <a:srgbClr val="0404FF"/>
              </a:solidFill>
              <a:tailEnd type="triangl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A7FF2A26-ACAF-4E43-9373-595797714DD6}"/>
              </a:ext>
            </a:extLst>
          </p:cNvPr>
          <p:cNvPicPr>
            <a:picLocks noChangeAspect="1"/>
          </p:cNvPicPr>
          <p:nvPr/>
        </p:nvPicPr>
        <p:blipFill>
          <a:blip r:embed="rId16"/>
          <a:stretch>
            <a:fillRect/>
          </a:stretch>
        </p:blipFill>
        <p:spPr>
          <a:xfrm>
            <a:off x="764516" y="5923155"/>
            <a:ext cx="11154412" cy="650541"/>
          </a:xfrm>
          <a:prstGeom prst="rect">
            <a:avLst/>
          </a:prstGeom>
        </p:spPr>
      </p:pic>
    </p:spTree>
    <p:extLst>
      <p:ext uri="{BB962C8B-B14F-4D97-AF65-F5344CB8AC3E}">
        <p14:creationId xmlns:p14="http://schemas.microsoft.com/office/powerpoint/2010/main" val="122985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92">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3C63D0D9-6B9C-4719-8BE1-7FBD4CE192EF}"/>
              </a:ext>
            </a:extLst>
          </p:cNvPr>
          <p:cNvSpPr txBox="1"/>
          <p:nvPr/>
        </p:nvSpPr>
        <p:spPr>
          <a:xfrm>
            <a:off x="964760" y="804328"/>
            <a:ext cx="6091312" cy="12058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FEFFFF"/>
                </a:solidFill>
                <a:latin typeface="+mj-lt"/>
                <a:ea typeface="+mj-ea"/>
                <a:cs typeface="+mj-cs"/>
              </a:rPr>
              <a:t>Physical Processes</a:t>
            </a:r>
          </a:p>
        </p:txBody>
      </p:sp>
      <p:sp>
        <p:nvSpPr>
          <p:cNvPr id="7" name="TextBox 6">
            <a:extLst>
              <a:ext uri="{FF2B5EF4-FFF2-40B4-BE49-F238E27FC236}">
                <a16:creationId xmlns:a16="http://schemas.microsoft.com/office/drawing/2014/main" id="{7C4C06E0-C8C3-4589-92ED-8FCB78DC1731}"/>
              </a:ext>
            </a:extLst>
          </p:cNvPr>
          <p:cNvSpPr txBox="1"/>
          <p:nvPr/>
        </p:nvSpPr>
        <p:spPr>
          <a:xfrm>
            <a:off x="1327407" y="2259105"/>
            <a:ext cx="6113418" cy="3963180"/>
          </a:xfrm>
          <a:prstGeom prst="rect">
            <a:avLst/>
          </a:prstGeom>
        </p:spPr>
        <p:txBody>
          <a:bodyPr vert="horz" lIns="91440" tIns="45720" rIns="91440" bIns="45720" rtlCol="0">
            <a:no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During co-cure process of sandwich structures, different phenomena occur simultaneously:</a:t>
            </a:r>
          </a:p>
          <a:p>
            <a:pPr marL="285750" indent="-228600">
              <a:lnSpc>
                <a:spcPct val="90000"/>
              </a:lnSpc>
              <a:buFont typeface="Arial" panose="020B0604020202020204" pitchFamily="34" charset="0"/>
              <a:buChar char="•"/>
            </a:pPr>
            <a:endParaRPr lang="en-US" sz="1400" b="0" i="0" u="none" strike="noStrike" baseline="0" dirty="0">
              <a:latin typeface="Times New Roman" panose="02020603050405020304" pitchFamily="18" charset="0"/>
              <a:cs typeface="Times New Roman" panose="02020603050405020304" pitchFamily="18" charset="0"/>
            </a:endParaRPr>
          </a:p>
          <a:p>
            <a:pPr marL="57150">
              <a:lnSpc>
                <a:spcPct val="90000"/>
              </a:lnSpc>
            </a:pPr>
            <a:r>
              <a:rPr lang="en-US" sz="1400" dirty="0">
                <a:latin typeface="Times New Roman" panose="02020603050405020304" pitchFamily="18" charset="0"/>
                <a:cs typeface="Times New Roman" panose="02020603050405020304" pitchFamily="18" charset="0"/>
              </a:rPr>
              <a:t>	(A) Prepreg Facesheet Consolidation </a:t>
            </a:r>
          </a:p>
          <a:p>
            <a:pPr marL="57150">
              <a:lnSpc>
                <a:spcPct val="90000"/>
              </a:lnSpc>
            </a:pPr>
            <a:r>
              <a:rPr lang="en-US" sz="1400" dirty="0">
                <a:latin typeface="Times New Roman" panose="02020603050405020304" pitchFamily="18" charset="0"/>
                <a:cs typeface="Times New Roman" panose="02020603050405020304" pitchFamily="18" charset="0"/>
              </a:rPr>
              <a:t>	(B) Bond-line Fillet Formation</a:t>
            </a:r>
          </a:p>
          <a:p>
            <a:pPr marL="57150">
              <a:lnSpc>
                <a:spcPct val="90000"/>
              </a:lnSpc>
            </a:pPr>
            <a:r>
              <a:rPr lang="en-US" sz="1400" dirty="0">
                <a:latin typeface="Times New Roman" panose="02020603050405020304" pitchFamily="18" charset="0"/>
                <a:cs typeface="Times New Roman" panose="02020603050405020304" pitchFamily="18" charset="0"/>
              </a:rPr>
              <a:t>	(C) Bond-line Porosity Development</a:t>
            </a:r>
          </a:p>
          <a:p>
            <a:pPr marL="57150">
              <a:lnSpc>
                <a:spcPct val="90000"/>
              </a:lnSpc>
            </a:pPr>
            <a:r>
              <a:rPr lang="en-US" sz="1400" dirty="0">
                <a:latin typeface="Times New Roman" panose="02020603050405020304" pitchFamily="18" charset="0"/>
                <a:cs typeface="Times New Roman" panose="02020603050405020304" pitchFamily="18" charset="0"/>
              </a:rPr>
              <a:t>	(D) Core Pressure Evolution</a:t>
            </a:r>
          </a:p>
          <a:p>
            <a:pPr marL="57150">
              <a:lnSpc>
                <a:spcPct val="90000"/>
              </a:lnSpc>
            </a:pPr>
            <a:endParaRPr lang="en-US" sz="1400" dirty="0">
              <a:latin typeface="Times New Roman" panose="02020603050405020304" pitchFamily="18" charset="0"/>
              <a:cs typeface="Times New Roman" panose="02020603050405020304" pitchFamily="18" charset="0"/>
            </a:endParaRPr>
          </a:p>
          <a:p>
            <a:pPr marL="57150">
              <a:lnSpc>
                <a:spcPct val="90000"/>
              </a:lnSpc>
            </a:pPr>
            <a:endParaRPr lang="en-US" sz="1400" dirty="0">
              <a:latin typeface="Times New Roman" panose="02020603050405020304" pitchFamily="18" charset="0"/>
              <a:cs typeface="Times New Roman" panose="02020603050405020304" pitchFamily="18" charset="0"/>
            </a:endParaRPr>
          </a:p>
          <a:p>
            <a:pPr marL="34290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your final presentation, you must</a:t>
            </a:r>
          </a:p>
          <a:p>
            <a:pPr marL="342900" marR="0" lvl="0" indent="-342900" algn="just" rtl="0" fontAlgn="base">
              <a:spcBef>
                <a:spcPts val="225"/>
              </a:spcBef>
              <a:spcAft>
                <a:spcPts val="0"/>
              </a:spcAft>
              <a:buFont typeface="+mj-lt"/>
              <a:buAutoNum type="romanLcParenBoth"/>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find the governing process parameters for each phenomenon,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spcBef>
                <a:spcPts val="225"/>
              </a:spcBef>
              <a:spcAft>
                <a:spcPts val="0"/>
              </a:spcAft>
              <a:buFont typeface="+mj-lt"/>
              <a:buAutoNum type="romanLcParenBoth"/>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the interactions of different phenomena in the co-cure process,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0"/>
            <a:r>
              <a:rPr lang="en-US" sz="1400" dirty="0">
                <a:latin typeface="Times New Roman" panose="02020603050405020304" pitchFamily="18" charset="0"/>
                <a:cs typeface="Times New Roman" panose="02020603050405020304" pitchFamily="18" charset="0"/>
              </a:rPr>
              <a:t>             based on the data set and explain the reasoning for your claim.</a:t>
            </a:r>
          </a:p>
          <a:p>
            <a:pPr marL="57150">
              <a:lnSpc>
                <a:spcPct val="90000"/>
              </a:lnSpc>
            </a:pPr>
            <a:endParaRPr lang="en-US" sz="1400" dirty="0">
              <a:latin typeface="Times New Roman" panose="02020603050405020304" pitchFamily="18" charset="0"/>
              <a:cs typeface="Times New Roman" panose="02020603050405020304" pitchFamily="18" charset="0"/>
            </a:endParaRPr>
          </a:p>
          <a:p>
            <a:pPr marL="57150">
              <a:lnSpc>
                <a:spcPct val="90000"/>
              </a:lnSpc>
            </a:pPr>
            <a:endParaRPr lang="en-US" sz="1400" dirty="0">
              <a:latin typeface="Times New Roman" panose="02020603050405020304" pitchFamily="18" charset="0"/>
              <a:cs typeface="Times New Roman" panose="02020603050405020304" pitchFamily="18" charset="0"/>
            </a:endParaRPr>
          </a:p>
          <a:p>
            <a:pPr marL="342900" indent="-285750">
              <a:lnSpc>
                <a:spcPct val="9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You are suggested to read the provided papers in the reference for more information.</a:t>
            </a:r>
          </a:p>
          <a:p>
            <a:pPr marL="57150">
              <a:lnSpc>
                <a:spcPct val="90000"/>
              </a:lnSpc>
            </a:pPr>
            <a:endParaRPr lang="en-US" sz="1400" dirty="0">
              <a:latin typeface="Times New Roman" panose="02020603050405020304" pitchFamily="18" charset="0"/>
              <a:cs typeface="Times New Roman" panose="02020603050405020304" pitchFamily="18" charset="0"/>
            </a:endParaRPr>
          </a:p>
          <a:p>
            <a:pPr marL="457200" indent="-400050">
              <a:lnSpc>
                <a:spcPct val="90000"/>
              </a:lnSpc>
              <a:buFont typeface="+mj-lt"/>
              <a:buAutoNum type="alphaUcPeriod"/>
            </a:pPr>
            <a:endParaRPr lang="en-US" sz="1400" dirty="0">
              <a:latin typeface="Times New Roman" panose="02020603050405020304" pitchFamily="18" charset="0"/>
              <a:cs typeface="Times New Roman" panose="02020603050405020304" pitchFamily="18" charset="0"/>
            </a:endParaRPr>
          </a:p>
          <a:p>
            <a:pPr indent="-228600">
              <a:lnSpc>
                <a:spcPct val="9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endParaRPr lang="en-US" sz="1400" b="0" i="0" u="none" strike="noStrike" baseline="0" dirty="0">
              <a:latin typeface="Times New Roman" panose="02020603050405020304" pitchFamily="18" charset="0"/>
              <a:cs typeface="Times New Roman" panose="02020603050405020304" pitchFamily="18" charset="0"/>
            </a:endParaRPr>
          </a:p>
          <a:p>
            <a:pPr marL="57150" indent="-228600">
              <a:lnSpc>
                <a:spcPct val="90000"/>
              </a:lnSpc>
              <a:spcAft>
                <a:spcPts val="600"/>
              </a:spcAft>
              <a:buFont typeface="Arial" panose="020B0604020202020204" pitchFamily="34" charset="0"/>
              <a:buChar char="•"/>
            </a:pPr>
            <a:endParaRPr lang="en-US" sz="1400" b="0" i="0" u="none" strike="noStrike" baseline="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70938859-B11A-4CB3-A37E-332FAF814214}"/>
              </a:ext>
            </a:extLst>
          </p:cNvPr>
          <p:cNvPicPr>
            <a:picLocks noChangeAspect="1"/>
          </p:cNvPicPr>
          <p:nvPr/>
        </p:nvPicPr>
        <p:blipFill>
          <a:blip r:embed="rId3"/>
          <a:stretch>
            <a:fillRect/>
          </a:stretch>
        </p:blipFill>
        <p:spPr>
          <a:xfrm>
            <a:off x="9563358" y="23998"/>
            <a:ext cx="1520660" cy="1870811"/>
          </a:xfrm>
          <a:prstGeom prst="rect">
            <a:avLst/>
          </a:prstGeom>
        </p:spPr>
      </p:pic>
      <p:grpSp>
        <p:nvGrpSpPr>
          <p:cNvPr id="24" name="Group 23">
            <a:extLst>
              <a:ext uri="{FF2B5EF4-FFF2-40B4-BE49-F238E27FC236}">
                <a16:creationId xmlns:a16="http://schemas.microsoft.com/office/drawing/2014/main" id="{C19F23D2-C1D0-4B1F-B8A2-B4946A2AEBF7}"/>
              </a:ext>
            </a:extLst>
          </p:cNvPr>
          <p:cNvGrpSpPr/>
          <p:nvPr/>
        </p:nvGrpSpPr>
        <p:grpSpPr>
          <a:xfrm>
            <a:off x="7840017" y="2070100"/>
            <a:ext cx="2054824" cy="1982334"/>
            <a:chOff x="2576006" y="2265816"/>
            <a:chExt cx="2054824" cy="1982334"/>
          </a:xfrm>
        </p:grpSpPr>
        <p:pic>
          <p:nvPicPr>
            <p:cNvPr id="25" name="Picture 24">
              <a:extLst>
                <a:ext uri="{FF2B5EF4-FFF2-40B4-BE49-F238E27FC236}">
                  <a16:creationId xmlns:a16="http://schemas.microsoft.com/office/drawing/2014/main" id="{119444B8-1027-4609-A20E-B00E44D573A5}"/>
                </a:ext>
              </a:extLst>
            </p:cNvPr>
            <p:cNvPicPr>
              <a:picLocks noChangeAspect="1"/>
            </p:cNvPicPr>
            <p:nvPr/>
          </p:nvPicPr>
          <p:blipFill>
            <a:blip r:embed="rId4"/>
            <a:stretch>
              <a:fillRect/>
            </a:stretch>
          </p:blipFill>
          <p:spPr>
            <a:xfrm>
              <a:off x="3338701" y="2265816"/>
              <a:ext cx="1292129" cy="1982334"/>
            </a:xfrm>
            <a:prstGeom prst="rect">
              <a:avLst/>
            </a:prstGeom>
          </p:spPr>
        </p:pic>
        <p:grpSp>
          <p:nvGrpSpPr>
            <p:cNvPr id="26" name="Group 25">
              <a:extLst>
                <a:ext uri="{FF2B5EF4-FFF2-40B4-BE49-F238E27FC236}">
                  <a16:creationId xmlns:a16="http://schemas.microsoft.com/office/drawing/2014/main" id="{CF0FBF9E-6FD9-472D-B5B2-14EAAA5080B4}"/>
                </a:ext>
              </a:extLst>
            </p:cNvPr>
            <p:cNvGrpSpPr/>
            <p:nvPr/>
          </p:nvGrpSpPr>
          <p:grpSpPr>
            <a:xfrm>
              <a:off x="2576006" y="2610293"/>
              <a:ext cx="784189" cy="756166"/>
              <a:chOff x="2576006" y="2610293"/>
              <a:chExt cx="784189" cy="756166"/>
            </a:xfrm>
          </p:grpSpPr>
          <p:cxnSp>
            <p:nvCxnSpPr>
              <p:cNvPr id="27" name="Straight Arrow Connector 26">
                <a:extLst>
                  <a:ext uri="{FF2B5EF4-FFF2-40B4-BE49-F238E27FC236}">
                    <a16:creationId xmlns:a16="http://schemas.microsoft.com/office/drawing/2014/main" id="{FE18D96B-8C09-4F99-A912-1902999D02C5}"/>
                  </a:ext>
                </a:extLst>
              </p:cNvPr>
              <p:cNvCxnSpPr/>
              <p:nvPr/>
            </p:nvCxnSpPr>
            <p:spPr>
              <a:xfrm>
                <a:off x="3040184" y="3081782"/>
                <a:ext cx="304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F24E83EA-0DF1-45B5-BFBE-837ED26395BD}"/>
                  </a:ext>
                </a:extLst>
              </p:cNvPr>
              <p:cNvCxnSpPr/>
              <p:nvPr/>
            </p:nvCxnSpPr>
            <p:spPr>
              <a:xfrm>
                <a:off x="3040184" y="3344636"/>
                <a:ext cx="304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6484C02C-6D3E-4583-9E1E-28F77DE5DEBC}"/>
                  </a:ext>
                </a:extLst>
              </p:cNvPr>
              <p:cNvSpPr txBox="1"/>
              <p:nvPr/>
            </p:nvSpPr>
            <p:spPr>
              <a:xfrm>
                <a:off x="2605661" y="2917944"/>
                <a:ext cx="724878" cy="200055"/>
              </a:xfrm>
              <a:prstGeom prst="rect">
                <a:avLst/>
              </a:prstGeom>
              <a:noFill/>
            </p:spPr>
            <p:txBody>
              <a:bodyPr wrap="none" rtlCol="0">
                <a:spAutoFit/>
              </a:bodyPr>
              <a:lstStyle/>
              <a:p>
                <a:r>
                  <a:rPr lang="en-US" sz="700" dirty="0"/>
                  <a:t>Consolidation</a:t>
                </a:r>
              </a:p>
            </p:txBody>
          </p:sp>
          <p:sp>
            <p:nvSpPr>
              <p:cNvPr id="30" name="TextBox 29">
                <a:extLst>
                  <a:ext uri="{FF2B5EF4-FFF2-40B4-BE49-F238E27FC236}">
                    <a16:creationId xmlns:a16="http://schemas.microsoft.com/office/drawing/2014/main" id="{7FC92E37-F932-4D6D-84C0-CCCBB7853F9F}"/>
                  </a:ext>
                </a:extLst>
              </p:cNvPr>
              <p:cNvSpPr txBox="1"/>
              <p:nvPr/>
            </p:nvSpPr>
            <p:spPr>
              <a:xfrm>
                <a:off x="2576006" y="3166404"/>
                <a:ext cx="784189" cy="200055"/>
              </a:xfrm>
              <a:prstGeom prst="rect">
                <a:avLst/>
              </a:prstGeom>
              <a:noFill/>
            </p:spPr>
            <p:txBody>
              <a:bodyPr wrap="none" rtlCol="0">
                <a:spAutoFit/>
              </a:bodyPr>
              <a:lstStyle/>
              <a:p>
                <a:r>
                  <a:rPr lang="en-US" sz="700" dirty="0"/>
                  <a:t>Resin Bleeding</a:t>
                </a:r>
              </a:p>
            </p:txBody>
          </p:sp>
          <p:cxnSp>
            <p:nvCxnSpPr>
              <p:cNvPr id="31" name="Straight Arrow Connector 30">
                <a:extLst>
                  <a:ext uri="{FF2B5EF4-FFF2-40B4-BE49-F238E27FC236}">
                    <a16:creationId xmlns:a16="http://schemas.microsoft.com/office/drawing/2014/main" id="{0123FBCC-1D06-4D31-9517-B9BD227D350E}"/>
                  </a:ext>
                </a:extLst>
              </p:cNvPr>
              <p:cNvCxnSpPr/>
              <p:nvPr/>
            </p:nvCxnSpPr>
            <p:spPr>
              <a:xfrm>
                <a:off x="3040184" y="2788626"/>
                <a:ext cx="304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92B39BC4-9454-4997-8486-8548FB980B74}"/>
                  </a:ext>
                </a:extLst>
              </p:cNvPr>
              <p:cNvSpPr txBox="1"/>
              <p:nvPr/>
            </p:nvSpPr>
            <p:spPr>
              <a:xfrm>
                <a:off x="2576006" y="2610293"/>
                <a:ext cx="784189" cy="200055"/>
              </a:xfrm>
              <a:prstGeom prst="rect">
                <a:avLst/>
              </a:prstGeom>
              <a:noFill/>
            </p:spPr>
            <p:txBody>
              <a:bodyPr wrap="none" rtlCol="0">
                <a:spAutoFit/>
              </a:bodyPr>
              <a:lstStyle/>
              <a:p>
                <a:r>
                  <a:rPr lang="en-US" sz="700" dirty="0"/>
                  <a:t>Resin Bleeding</a:t>
                </a:r>
              </a:p>
            </p:txBody>
          </p:sp>
        </p:grpSp>
      </p:grpSp>
      <p:pic>
        <p:nvPicPr>
          <p:cNvPr id="33" name="Picture 32">
            <a:extLst>
              <a:ext uri="{FF2B5EF4-FFF2-40B4-BE49-F238E27FC236}">
                <a16:creationId xmlns:a16="http://schemas.microsoft.com/office/drawing/2014/main" id="{B0F61AA4-22E7-4A13-8299-348E57778A2B}"/>
              </a:ext>
            </a:extLst>
          </p:cNvPr>
          <p:cNvPicPr>
            <a:picLocks noChangeAspect="1"/>
          </p:cNvPicPr>
          <p:nvPr/>
        </p:nvPicPr>
        <p:blipFill>
          <a:blip r:embed="rId5"/>
          <a:stretch>
            <a:fillRect/>
          </a:stretch>
        </p:blipFill>
        <p:spPr>
          <a:xfrm>
            <a:off x="10644255" y="2324640"/>
            <a:ext cx="1292129" cy="1716045"/>
          </a:xfrm>
          <a:prstGeom prst="rect">
            <a:avLst/>
          </a:prstGeom>
        </p:spPr>
      </p:pic>
      <p:pic>
        <p:nvPicPr>
          <p:cNvPr id="34" name="Picture 33">
            <a:extLst>
              <a:ext uri="{FF2B5EF4-FFF2-40B4-BE49-F238E27FC236}">
                <a16:creationId xmlns:a16="http://schemas.microsoft.com/office/drawing/2014/main" id="{7EDC2B63-A065-4852-B0FF-79E64EDE03F3}"/>
              </a:ext>
            </a:extLst>
          </p:cNvPr>
          <p:cNvPicPr>
            <a:picLocks noChangeAspect="1"/>
          </p:cNvPicPr>
          <p:nvPr/>
        </p:nvPicPr>
        <p:blipFill>
          <a:blip r:embed="rId6"/>
          <a:stretch>
            <a:fillRect/>
          </a:stretch>
        </p:blipFill>
        <p:spPr>
          <a:xfrm>
            <a:off x="8594550" y="4601414"/>
            <a:ext cx="1285773" cy="1707605"/>
          </a:xfrm>
          <a:prstGeom prst="rect">
            <a:avLst/>
          </a:prstGeom>
        </p:spPr>
      </p:pic>
      <p:pic>
        <p:nvPicPr>
          <p:cNvPr id="35" name="Picture 34">
            <a:extLst>
              <a:ext uri="{FF2B5EF4-FFF2-40B4-BE49-F238E27FC236}">
                <a16:creationId xmlns:a16="http://schemas.microsoft.com/office/drawing/2014/main" id="{801AC390-A496-4B9F-8B94-81FBE02A2F10}"/>
              </a:ext>
            </a:extLst>
          </p:cNvPr>
          <p:cNvPicPr>
            <a:picLocks noChangeAspect="1"/>
          </p:cNvPicPr>
          <p:nvPr/>
        </p:nvPicPr>
        <p:blipFill>
          <a:blip r:embed="rId7"/>
          <a:stretch>
            <a:fillRect/>
          </a:stretch>
        </p:blipFill>
        <p:spPr>
          <a:xfrm>
            <a:off x="10466910" y="4455173"/>
            <a:ext cx="1507750" cy="1973558"/>
          </a:xfrm>
          <a:prstGeom prst="rect">
            <a:avLst/>
          </a:prstGeom>
        </p:spPr>
      </p:pic>
      <p:sp>
        <p:nvSpPr>
          <p:cNvPr id="36" name="TextBox 35">
            <a:extLst>
              <a:ext uri="{FF2B5EF4-FFF2-40B4-BE49-F238E27FC236}">
                <a16:creationId xmlns:a16="http://schemas.microsoft.com/office/drawing/2014/main" id="{7A40EA7D-C16D-4A02-A06B-0B97AA34E729}"/>
              </a:ext>
            </a:extLst>
          </p:cNvPr>
          <p:cNvSpPr txBox="1"/>
          <p:nvPr/>
        </p:nvSpPr>
        <p:spPr>
          <a:xfrm>
            <a:off x="8247458" y="1994453"/>
            <a:ext cx="418273" cy="276999"/>
          </a:xfrm>
          <a:prstGeom prst="rect">
            <a:avLst/>
          </a:prstGeom>
          <a:noFill/>
        </p:spPr>
        <p:txBody>
          <a:bodyPr wrap="square">
            <a:spAutoFit/>
          </a:bodyPr>
          <a:lstStyle/>
          <a:p>
            <a:r>
              <a:rPr lang="en-US" sz="1200" dirty="0"/>
              <a:t>(A)</a:t>
            </a:r>
          </a:p>
        </p:txBody>
      </p:sp>
      <p:sp>
        <p:nvSpPr>
          <p:cNvPr id="38" name="TextBox 37">
            <a:extLst>
              <a:ext uri="{FF2B5EF4-FFF2-40B4-BE49-F238E27FC236}">
                <a16:creationId xmlns:a16="http://schemas.microsoft.com/office/drawing/2014/main" id="{066FC95E-71DB-44E2-83CE-0501E36F7E4A}"/>
              </a:ext>
            </a:extLst>
          </p:cNvPr>
          <p:cNvSpPr txBox="1"/>
          <p:nvPr/>
        </p:nvSpPr>
        <p:spPr>
          <a:xfrm>
            <a:off x="10323688" y="1994453"/>
            <a:ext cx="418273" cy="276999"/>
          </a:xfrm>
          <a:prstGeom prst="rect">
            <a:avLst/>
          </a:prstGeom>
          <a:noFill/>
        </p:spPr>
        <p:txBody>
          <a:bodyPr wrap="square">
            <a:spAutoFit/>
          </a:bodyPr>
          <a:lstStyle/>
          <a:p>
            <a:r>
              <a:rPr lang="en-US" sz="1200" dirty="0"/>
              <a:t>(B)</a:t>
            </a:r>
          </a:p>
        </p:txBody>
      </p:sp>
      <p:sp>
        <p:nvSpPr>
          <p:cNvPr id="39" name="TextBox 38">
            <a:extLst>
              <a:ext uri="{FF2B5EF4-FFF2-40B4-BE49-F238E27FC236}">
                <a16:creationId xmlns:a16="http://schemas.microsoft.com/office/drawing/2014/main" id="{F3AD3EBC-42AC-4AD2-A43C-1BDB256A88AF}"/>
              </a:ext>
            </a:extLst>
          </p:cNvPr>
          <p:cNvSpPr txBox="1"/>
          <p:nvPr/>
        </p:nvSpPr>
        <p:spPr>
          <a:xfrm>
            <a:off x="8247458" y="4258241"/>
            <a:ext cx="418273" cy="276999"/>
          </a:xfrm>
          <a:prstGeom prst="rect">
            <a:avLst/>
          </a:prstGeom>
          <a:noFill/>
        </p:spPr>
        <p:txBody>
          <a:bodyPr wrap="square">
            <a:spAutoFit/>
          </a:bodyPr>
          <a:lstStyle/>
          <a:p>
            <a:r>
              <a:rPr lang="en-US" sz="1200" dirty="0"/>
              <a:t>(C)</a:t>
            </a:r>
          </a:p>
        </p:txBody>
      </p:sp>
      <p:sp>
        <p:nvSpPr>
          <p:cNvPr id="40" name="TextBox 39">
            <a:extLst>
              <a:ext uri="{FF2B5EF4-FFF2-40B4-BE49-F238E27FC236}">
                <a16:creationId xmlns:a16="http://schemas.microsoft.com/office/drawing/2014/main" id="{BB334917-1D3B-4C8B-9FF1-CD3C0AD33A78}"/>
              </a:ext>
            </a:extLst>
          </p:cNvPr>
          <p:cNvSpPr txBox="1"/>
          <p:nvPr/>
        </p:nvSpPr>
        <p:spPr>
          <a:xfrm>
            <a:off x="10323688" y="4258241"/>
            <a:ext cx="418273" cy="276999"/>
          </a:xfrm>
          <a:prstGeom prst="rect">
            <a:avLst/>
          </a:prstGeom>
          <a:noFill/>
        </p:spPr>
        <p:txBody>
          <a:bodyPr wrap="square">
            <a:spAutoFit/>
          </a:bodyPr>
          <a:lstStyle/>
          <a:p>
            <a:r>
              <a:rPr lang="en-US" sz="1200" dirty="0"/>
              <a:t>(D)</a:t>
            </a:r>
          </a:p>
        </p:txBody>
      </p:sp>
    </p:spTree>
    <p:extLst>
      <p:ext uri="{BB962C8B-B14F-4D97-AF65-F5344CB8AC3E}">
        <p14:creationId xmlns:p14="http://schemas.microsoft.com/office/powerpoint/2010/main" val="295848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C63D0D9-6B9C-4719-8BE1-7FBD4CE192EF}"/>
              </a:ext>
            </a:extLst>
          </p:cNvPr>
          <p:cNvSpPr txBox="1"/>
          <p:nvPr/>
        </p:nvSpPr>
        <p:spPr>
          <a:xfrm>
            <a:off x="964760" y="804328"/>
            <a:ext cx="6091312" cy="120582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3200" dirty="0">
                <a:solidFill>
                  <a:srgbClr val="FEFFFF"/>
                </a:solidFill>
                <a:latin typeface="Calibri Light" panose="020F0302020204030204"/>
              </a:rPr>
              <a:t>Data Set and Output Parameters</a:t>
            </a:r>
            <a:endParaRPr kumimoji="0" lang="en-US" sz="3200" b="0" i="0" u="none" strike="noStrike" kern="1200" cap="none" spc="0" normalizeH="0" baseline="0" noProof="0" dirty="0">
              <a:ln>
                <a:noFill/>
              </a:ln>
              <a:solidFill>
                <a:srgbClr val="FEFFFF"/>
              </a:solidFill>
              <a:effectLst/>
              <a:uLnTx/>
              <a:uFillTx/>
              <a:latin typeface="Calibri Light" panose="020F0302020204030204"/>
              <a:ea typeface="+mn-ea"/>
              <a:cs typeface="+mn-cs"/>
            </a:endParaRPr>
          </a:p>
        </p:txBody>
      </p:sp>
      <p:grpSp>
        <p:nvGrpSpPr>
          <p:cNvPr id="28" name="Group 27">
            <a:extLst>
              <a:ext uri="{FF2B5EF4-FFF2-40B4-BE49-F238E27FC236}">
                <a16:creationId xmlns:a16="http://schemas.microsoft.com/office/drawing/2014/main" id="{FBCA9FF3-F5E1-48CC-A7A9-B266C353B899}"/>
              </a:ext>
            </a:extLst>
          </p:cNvPr>
          <p:cNvGrpSpPr/>
          <p:nvPr/>
        </p:nvGrpSpPr>
        <p:grpSpPr>
          <a:xfrm>
            <a:off x="8408215" y="261161"/>
            <a:ext cx="1577515" cy="2018425"/>
            <a:chOff x="8260984" y="287909"/>
            <a:chExt cx="1577515" cy="2018425"/>
          </a:xfrm>
        </p:grpSpPr>
        <p:pic>
          <p:nvPicPr>
            <p:cNvPr id="17" name="Picture 16">
              <a:extLst>
                <a:ext uri="{FF2B5EF4-FFF2-40B4-BE49-F238E27FC236}">
                  <a16:creationId xmlns:a16="http://schemas.microsoft.com/office/drawing/2014/main" id="{960997FA-D8D2-49F3-B370-ED47E901E273}"/>
                </a:ext>
              </a:extLst>
            </p:cNvPr>
            <p:cNvPicPr>
              <a:picLocks noChangeAspect="1"/>
            </p:cNvPicPr>
            <p:nvPr/>
          </p:nvPicPr>
          <p:blipFill rotWithShape="1">
            <a:blip r:embed="rId3">
              <a:extLst>
                <a:ext uri="{28A0092B-C50C-407E-A947-70E740481C1C}">
                  <a14:useLocalDpi xmlns:a14="http://schemas.microsoft.com/office/drawing/2010/main" val="0"/>
                </a:ext>
              </a:extLst>
            </a:blip>
            <a:srcRect l="15799" r="17376"/>
            <a:stretch/>
          </p:blipFill>
          <p:spPr>
            <a:xfrm>
              <a:off x="8260984" y="287909"/>
              <a:ext cx="1547992" cy="1737360"/>
            </a:xfrm>
            <a:prstGeom prst="rect">
              <a:avLst/>
            </a:prstGeom>
          </p:spPr>
        </p:pic>
        <p:sp>
          <p:nvSpPr>
            <p:cNvPr id="20" name="TextBox 19">
              <a:extLst>
                <a:ext uri="{FF2B5EF4-FFF2-40B4-BE49-F238E27FC236}">
                  <a16:creationId xmlns:a16="http://schemas.microsoft.com/office/drawing/2014/main" id="{5E98979E-5ED1-4AB5-BBDA-7E614A87FADF}"/>
                </a:ext>
              </a:extLst>
            </p:cNvPr>
            <p:cNvSpPr txBox="1"/>
            <p:nvPr/>
          </p:nvSpPr>
          <p:spPr>
            <a:xfrm>
              <a:off x="8268004" y="2029335"/>
              <a:ext cx="1570495" cy="276999"/>
            </a:xfrm>
            <a:prstGeom prst="rect">
              <a:avLst/>
            </a:prstGeom>
            <a:noFill/>
          </p:spPr>
          <p:txBody>
            <a:bodyPr wrap="none" rtlCol="0">
              <a:spAutoFit/>
            </a:bodyPr>
            <a:lstStyle/>
            <a:p>
              <a:r>
                <a:rPr lang="en-US" sz="1200" dirty="0"/>
                <a:t>High Porous Bond-line</a:t>
              </a:r>
            </a:p>
          </p:txBody>
        </p:sp>
      </p:grpSp>
      <p:grpSp>
        <p:nvGrpSpPr>
          <p:cNvPr id="21" name="Group 20">
            <a:extLst>
              <a:ext uri="{FF2B5EF4-FFF2-40B4-BE49-F238E27FC236}">
                <a16:creationId xmlns:a16="http://schemas.microsoft.com/office/drawing/2014/main" id="{20A757AC-1338-4FC7-995A-BA6A6F19600F}"/>
              </a:ext>
            </a:extLst>
          </p:cNvPr>
          <p:cNvGrpSpPr/>
          <p:nvPr/>
        </p:nvGrpSpPr>
        <p:grpSpPr>
          <a:xfrm>
            <a:off x="10453923" y="287409"/>
            <a:ext cx="1562031" cy="2014359"/>
            <a:chOff x="10453923" y="287409"/>
            <a:chExt cx="1562031" cy="2014359"/>
          </a:xfrm>
        </p:grpSpPr>
        <p:pic>
          <p:nvPicPr>
            <p:cNvPr id="19" name="Picture 18">
              <a:extLst>
                <a:ext uri="{FF2B5EF4-FFF2-40B4-BE49-F238E27FC236}">
                  <a16:creationId xmlns:a16="http://schemas.microsoft.com/office/drawing/2014/main" id="{09539E1C-DD1B-4011-9E58-00860DA7E225}"/>
                </a:ext>
              </a:extLst>
            </p:cNvPr>
            <p:cNvPicPr>
              <a:picLocks noChangeAspect="1"/>
            </p:cNvPicPr>
            <p:nvPr/>
          </p:nvPicPr>
          <p:blipFill rotWithShape="1">
            <a:blip r:embed="rId4">
              <a:extLst>
                <a:ext uri="{28A0092B-C50C-407E-A947-70E740481C1C}">
                  <a14:useLocalDpi xmlns:a14="http://schemas.microsoft.com/office/drawing/2010/main" val="0"/>
                </a:ext>
              </a:extLst>
            </a:blip>
            <a:srcRect l="32854" t="25996" r="63363"/>
            <a:stretch/>
          </p:blipFill>
          <p:spPr>
            <a:xfrm>
              <a:off x="10460943" y="287409"/>
              <a:ext cx="1547991" cy="1737360"/>
            </a:xfrm>
            <a:prstGeom prst="rect">
              <a:avLst/>
            </a:prstGeom>
          </p:spPr>
        </p:pic>
        <p:sp>
          <p:nvSpPr>
            <p:cNvPr id="33" name="TextBox 32">
              <a:extLst>
                <a:ext uri="{FF2B5EF4-FFF2-40B4-BE49-F238E27FC236}">
                  <a16:creationId xmlns:a16="http://schemas.microsoft.com/office/drawing/2014/main" id="{DD25EC5A-5E87-490D-8114-8EFDDC126B02}"/>
                </a:ext>
              </a:extLst>
            </p:cNvPr>
            <p:cNvSpPr txBox="1"/>
            <p:nvPr/>
          </p:nvSpPr>
          <p:spPr>
            <a:xfrm>
              <a:off x="10453923" y="2024769"/>
              <a:ext cx="1562031" cy="276999"/>
            </a:xfrm>
            <a:prstGeom prst="rect">
              <a:avLst/>
            </a:prstGeom>
            <a:noFill/>
          </p:spPr>
          <p:txBody>
            <a:bodyPr wrap="none" rtlCol="0">
              <a:spAutoFit/>
            </a:bodyPr>
            <a:lstStyle/>
            <a:p>
              <a:r>
                <a:rPr lang="en-US" sz="1200" dirty="0"/>
                <a:t>Porous Free Bond-line</a:t>
              </a:r>
            </a:p>
          </p:txBody>
        </p:sp>
      </p:grpSp>
      <p:pic>
        <p:nvPicPr>
          <p:cNvPr id="8" name="Picture 7">
            <a:extLst>
              <a:ext uri="{FF2B5EF4-FFF2-40B4-BE49-F238E27FC236}">
                <a16:creationId xmlns:a16="http://schemas.microsoft.com/office/drawing/2014/main" id="{95940D6B-A115-457D-8805-BECF85CCFFC1}"/>
              </a:ext>
            </a:extLst>
          </p:cNvPr>
          <p:cNvPicPr>
            <a:picLocks noChangeAspect="1"/>
          </p:cNvPicPr>
          <p:nvPr/>
        </p:nvPicPr>
        <p:blipFill>
          <a:blip r:embed="rId5"/>
          <a:stretch>
            <a:fillRect/>
          </a:stretch>
        </p:blipFill>
        <p:spPr>
          <a:xfrm>
            <a:off x="1540367" y="2718423"/>
            <a:ext cx="10241280" cy="961104"/>
          </a:xfrm>
          <a:prstGeom prst="rect">
            <a:avLst/>
          </a:prstGeom>
        </p:spPr>
      </p:pic>
      <p:grpSp>
        <p:nvGrpSpPr>
          <p:cNvPr id="2" name="Group 1">
            <a:extLst>
              <a:ext uri="{FF2B5EF4-FFF2-40B4-BE49-F238E27FC236}">
                <a16:creationId xmlns:a16="http://schemas.microsoft.com/office/drawing/2014/main" id="{F19E1BDD-6E49-46E8-B19C-B8B84ED8D483}"/>
              </a:ext>
            </a:extLst>
          </p:cNvPr>
          <p:cNvGrpSpPr/>
          <p:nvPr/>
        </p:nvGrpSpPr>
        <p:grpSpPr>
          <a:xfrm>
            <a:off x="1112038" y="2140162"/>
            <a:ext cx="10435302" cy="4575371"/>
            <a:chOff x="1112038" y="2140162"/>
            <a:chExt cx="10435302" cy="4575371"/>
          </a:xfrm>
        </p:grpSpPr>
        <p:sp>
          <p:nvSpPr>
            <p:cNvPr id="7" name="TextBox 6">
              <a:extLst>
                <a:ext uri="{FF2B5EF4-FFF2-40B4-BE49-F238E27FC236}">
                  <a16:creationId xmlns:a16="http://schemas.microsoft.com/office/drawing/2014/main" id="{7C4C06E0-C8C3-4589-92ED-8FCB78DC1731}"/>
                </a:ext>
              </a:extLst>
            </p:cNvPr>
            <p:cNvSpPr txBox="1"/>
            <p:nvPr/>
          </p:nvSpPr>
          <p:spPr>
            <a:xfrm>
              <a:off x="1112038" y="2140162"/>
              <a:ext cx="10435302" cy="4575371"/>
            </a:xfrm>
            <a:prstGeom prst="rect">
              <a:avLst/>
            </a:prstGeom>
          </p:spPr>
          <p:txBody>
            <a:bodyPr vert="horz" lIns="91440" tIns="45720" rIns="91440" bIns="45720" rtlCol="0">
              <a:noAutofit/>
            </a:bodyPr>
            <a:lstStyle/>
            <a:p>
              <a:pPr marL="28575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Times New Roman" panose="02020603050405020304" pitchFamily="18" charset="0"/>
                <a:cs typeface="Times New Roman" panose="02020603050405020304" pitchFamily="18" charset="0"/>
              </a:endParaRPr>
            </a:p>
            <a:p>
              <a:pPr marL="28575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Times New Roman" panose="02020603050405020304" pitchFamily="18" charset="0"/>
                <a:cs typeface="Times New Roman" panose="02020603050405020304" pitchFamily="18" charset="0"/>
              </a:endParaRPr>
            </a:p>
            <a:p>
              <a:pPr marL="28575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Times New Roman" panose="02020603050405020304" pitchFamily="18" charset="0"/>
                <a:cs typeface="Times New Roman" panose="02020603050405020304" pitchFamily="18" charset="0"/>
              </a:endParaRPr>
            </a:p>
            <a:p>
              <a:pPr marL="28575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Times New Roman" panose="02020603050405020304" pitchFamily="18" charset="0"/>
                <a:cs typeface="Times New Roman" panose="02020603050405020304" pitchFamily="18" charset="0"/>
              </a:endParaRPr>
            </a:p>
            <a:p>
              <a:pPr marL="28575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Times New Roman" panose="02020603050405020304" pitchFamily="18" charset="0"/>
                <a:cs typeface="Times New Roman" panose="02020603050405020304" pitchFamily="18" charset="0"/>
              </a:endParaRPr>
            </a:p>
            <a:p>
              <a:pPr marL="28575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Times New Roman" panose="02020603050405020304" pitchFamily="18" charset="0"/>
                <a:cs typeface="Times New Roman" panose="02020603050405020304" pitchFamily="18" charset="0"/>
              </a:endParaRPr>
            </a:p>
            <a:p>
              <a:pPr marL="28575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Times New Roman" panose="02020603050405020304" pitchFamily="18" charset="0"/>
                <a:cs typeface="Times New Roman" panose="02020603050405020304" pitchFamily="18" charset="0"/>
              </a:endParaRPr>
            </a:p>
            <a:p>
              <a:pPr marL="285750" marR="0" lvl="0" indent="-228600" algn="just"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400" dirty="0">
                  <a:solidFill>
                    <a:prstClr val="black"/>
                  </a:solidFill>
                  <a:latin typeface="Times New Roman" panose="02020603050405020304" pitchFamily="18" charset="0"/>
                  <a:cs typeface="Times New Roman" panose="02020603050405020304" pitchFamily="18" charset="0"/>
                </a:rPr>
                <a:t>As the bond-line consists of both adhesive and prepreg facesheets squeezed out resin, porosity has been reported in different parameters as</a:t>
              </a:r>
            </a:p>
            <a:p>
              <a:pPr marL="914400" lvl="1" indent="-400050" algn="just">
                <a:lnSpc>
                  <a:spcPct val="90000"/>
                </a:lnSpc>
                <a:buAutoNum type="romanLcParenBoth"/>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Adhesive (AD) Porosity (ii) </a:t>
              </a:r>
              <a:r>
                <a:rPr lang="en-US" sz="1400" dirty="0">
                  <a:solidFill>
                    <a:prstClr val="black"/>
                  </a:solidFill>
                  <a:latin typeface="Times New Roman" panose="02020603050405020304" pitchFamily="18" charset="0"/>
                  <a:cs typeface="Times New Roman" panose="02020603050405020304" pitchFamily="18" charset="0"/>
                </a:rPr>
                <a:t>Prepreg (PR) Porosity (iii) </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Effective</a:t>
              </a:r>
              <a:r>
                <a:rPr lang="en-US" sz="1400" dirty="0">
                  <a:solidFill>
                    <a:prstClr val="black"/>
                  </a:solidFill>
                  <a:latin typeface="Times New Roman" panose="02020603050405020304" pitchFamily="18" charset="0"/>
                  <a:cs typeface="Times New Roman" panose="02020603050405020304" pitchFamily="18" charset="0"/>
                </a:rPr>
                <a:t>(Eff) Porosity.</a:t>
              </a:r>
            </a:p>
            <a:p>
              <a:pPr marL="514350" lvl="1" algn="just">
                <a:lnSpc>
                  <a:spcPct val="90000"/>
                </a:lnSpc>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Effective porosity that is the total porosity of the bond-line is the parameter which is known as the bond-line porosity.</a:t>
              </a:r>
            </a:p>
            <a:p>
              <a:pPr marL="514350" lvl="1" algn="just">
                <a:lnSpc>
                  <a:spcPct val="90000"/>
                </a:lnSpc>
              </a:pPr>
              <a:r>
                <a:rPr lang="en-US" sz="1400" dirty="0">
                  <a:solidFill>
                    <a:prstClr val="black"/>
                  </a:solidFill>
                  <a:latin typeface="Times New Roman" panose="02020603050405020304" pitchFamily="18" charset="0"/>
                  <a:cs typeface="Times New Roman" panose="02020603050405020304" pitchFamily="18" charset="0"/>
                </a:rPr>
                <a:t>In this process, under high temperature and low vacuum pressure, the adhesive and resin may turn into foam. Therefore, facing high porosity of more than 60%) within the bond-line is possible because in such cases, voids can get large and entrapped by highly viscous liquid (Look at the difference of the fabricated samples in the micrographs). The format of the porosity in the data set is percentage.</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defRPr/>
              </a:pPr>
              <a:endParaRPr lang="en-US" sz="1400" dirty="0">
                <a:solidFill>
                  <a:prstClr val="black"/>
                </a:solidFill>
                <a:latin typeface="Times New Roman" panose="02020603050405020304" pitchFamily="18" charset="0"/>
                <a:cs typeface="Times New Roman" panose="02020603050405020304" pitchFamily="18" charset="0"/>
              </a:endParaRPr>
            </a:p>
            <a:p>
              <a:pPr marL="285750" indent="-228600" algn="just">
                <a:lnSpc>
                  <a:spcPct val="90000"/>
                </a:lnSpc>
                <a:spcAft>
                  <a:spcPts val="600"/>
                </a:spcAft>
                <a:buFont typeface="Arial" panose="020B0604020202020204" pitchFamily="34" charset="0"/>
                <a:buChar char="•"/>
                <a:defRPr/>
              </a:pPr>
              <a:r>
                <a:rPr lang="en-US" sz="1400" dirty="0">
                  <a:solidFill>
                    <a:prstClr val="black"/>
                  </a:solidFill>
                  <a:latin typeface="Times New Roman" panose="02020603050405020304" pitchFamily="18" charset="0"/>
                  <a:cs typeface="Times New Roman" panose="02020603050405020304" pitchFamily="18" charset="0"/>
                </a:rPr>
                <a:t>The Fiber volume fraction shows the consolidation level of the facesheet. In reality, the fiber volume fraction changes across the facesheet. However, in the provided data set, the reported parameter for the consolidation level is the maximum of fiber volume fraction across the facesheet. The format of this parameter is percentage as well.</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2860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2860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Volume of Adhesive and the squeezed-out resin from prepreg helps you to understand the concept of effective porosity. </a:t>
              </a:r>
              <a:r>
                <a:rPr lang="en-US" sz="1400" dirty="0">
                  <a:solidFill>
                    <a:prstClr val="black"/>
                  </a:solidFill>
                  <a:latin typeface="Times New Roman" panose="02020603050405020304" pitchFamily="18" charset="0"/>
                  <a:cs typeface="Times New Roman" panose="02020603050405020304" pitchFamily="18" charset="0"/>
                </a:rPr>
                <a:t>These volumes may help you to predict the outputs of the process simulation.</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p:txBody>
        </p:sp>
        <p:sp>
          <p:nvSpPr>
            <p:cNvPr id="22" name="TextBox 21">
              <a:extLst>
                <a:ext uri="{FF2B5EF4-FFF2-40B4-BE49-F238E27FC236}">
                  <a16:creationId xmlns:a16="http://schemas.microsoft.com/office/drawing/2014/main" id="{ED28DF1A-CD6A-4699-8500-871EE54370D9}"/>
                </a:ext>
              </a:extLst>
            </p:cNvPr>
            <p:cNvSpPr txBox="1"/>
            <p:nvPr/>
          </p:nvSpPr>
          <p:spPr>
            <a:xfrm>
              <a:off x="1112038" y="2177967"/>
              <a:ext cx="6061978" cy="523220"/>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provided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1800</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data set in this challenge, that are generated based on [1,2,4,5],  are in the following format:</a:t>
              </a:r>
            </a:p>
          </p:txBody>
        </p:sp>
      </p:grpSp>
    </p:spTree>
    <p:extLst>
      <p:ext uri="{BB962C8B-B14F-4D97-AF65-F5344CB8AC3E}">
        <p14:creationId xmlns:p14="http://schemas.microsoft.com/office/powerpoint/2010/main" val="4102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C63D0D9-6B9C-4719-8BE1-7FBD4CE192EF}"/>
              </a:ext>
            </a:extLst>
          </p:cNvPr>
          <p:cNvSpPr txBox="1"/>
          <p:nvPr/>
        </p:nvSpPr>
        <p:spPr>
          <a:xfrm>
            <a:off x="964760" y="804328"/>
            <a:ext cx="6091312" cy="120582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none" spc="0" normalizeH="0" baseline="0" noProof="0">
                <a:ln>
                  <a:noFill/>
                </a:ln>
                <a:solidFill>
                  <a:srgbClr val="FEFFFF"/>
                </a:solidFill>
                <a:effectLst/>
                <a:uLnTx/>
                <a:uFillTx/>
                <a:latin typeface="Calibri Light" panose="020F0302020204030204"/>
                <a:ea typeface="+mn-ea"/>
                <a:cs typeface="+mn-cs"/>
              </a:rPr>
              <a:t>Student Challenge Objectives</a:t>
            </a:r>
            <a:endParaRPr kumimoji="0" lang="en-US" sz="3200" b="0" i="0" u="none" strike="noStrike" kern="1200" cap="none" spc="0" normalizeH="0" baseline="0" noProof="0" dirty="0">
              <a:ln>
                <a:noFill/>
              </a:ln>
              <a:solidFill>
                <a:srgbClr val="FEFFFF"/>
              </a:solidFill>
              <a:effectLst/>
              <a:uLnTx/>
              <a:uFillTx/>
              <a:latin typeface="Calibri Light" panose="020F0302020204030204"/>
              <a:ea typeface="+mn-ea"/>
              <a:cs typeface="+mn-cs"/>
            </a:endParaRPr>
          </a:p>
        </p:txBody>
      </p:sp>
      <p:sp>
        <p:nvSpPr>
          <p:cNvPr id="7" name="TextBox 6">
            <a:extLst>
              <a:ext uri="{FF2B5EF4-FFF2-40B4-BE49-F238E27FC236}">
                <a16:creationId xmlns:a16="http://schemas.microsoft.com/office/drawing/2014/main" id="{7C4C06E0-C8C3-4589-92ED-8FCB78DC1731}"/>
              </a:ext>
            </a:extLst>
          </p:cNvPr>
          <p:cNvSpPr txBox="1"/>
          <p:nvPr/>
        </p:nvSpPr>
        <p:spPr>
          <a:xfrm>
            <a:off x="1327407" y="2259105"/>
            <a:ext cx="5773883" cy="3563159"/>
          </a:xfrm>
          <a:prstGeom prst="rect">
            <a:avLst/>
          </a:prstGeom>
        </p:spPr>
        <p:txBody>
          <a:bodyPr vert="horz" lIns="91440" tIns="45720" rIns="91440" bIns="45720" rtlCol="0">
            <a:normAutofit/>
          </a:bodyPr>
          <a:lstStyle/>
          <a:p>
            <a:pPr marL="28575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FDCD8BCB-9743-49BD-B1DF-F69CD9F35CC6}"/>
              </a:ext>
            </a:extLst>
          </p:cNvPr>
          <p:cNvSpPr txBox="1"/>
          <p:nvPr/>
        </p:nvSpPr>
        <p:spPr>
          <a:xfrm>
            <a:off x="1327407" y="2170093"/>
            <a:ext cx="5773883" cy="4423797"/>
          </a:xfrm>
          <a:prstGeom prst="rect">
            <a:avLst/>
          </a:prstGeom>
        </p:spPr>
        <p:txBody>
          <a:bodyPr vert="horz" lIns="91440" tIns="45720" rIns="91440" bIns="45720" rtlCol="0">
            <a:noAutofit/>
          </a:bodyPr>
          <a:lstStyle/>
          <a:p>
            <a:pPr marL="285750" indent="-285750" algn="just">
              <a:buFont typeface="Arial" panose="020B0604020202020204" pitchFamily="34" charset="0"/>
              <a:buChar char="•"/>
            </a:pPr>
            <a:r>
              <a:rPr kumimoji="0" lang="en-US" sz="1400"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 described in the challenge </a:t>
            </a:r>
            <a:r>
              <a:rPr lang="en-US" sz="1400" dirty="0">
                <a:solidFill>
                  <a:prstClr val="black"/>
                </a:solidFill>
                <a:latin typeface="Times New Roman" panose="02020603050405020304" pitchFamily="18" charset="0"/>
                <a:cs typeface="Times New Roman" panose="02020603050405020304" pitchFamily="18" charset="0"/>
              </a:rPr>
              <a:t>description, you </a:t>
            </a:r>
            <a:r>
              <a:rPr lang="en-US" sz="1400" dirty="0">
                <a:solidFill>
                  <a:srgbClr val="000000"/>
                </a:solidFill>
                <a:effectLst/>
                <a:latin typeface="Times New Roman" panose="02020603050405020304" pitchFamily="18" charset="0"/>
                <a:ea typeface="Calibri" panose="020F0502020204030204" pitchFamily="34" charset="0"/>
              </a:rPr>
              <a:t>are expected to implement machine learning methods on the provided data set to </a:t>
            </a:r>
          </a:p>
          <a:p>
            <a:pPr marL="285750" indent="-285750" algn="just">
              <a:buFont typeface="Arial" panose="020B0604020202020204" pitchFamily="34" charset="0"/>
              <a:buChar char="•"/>
            </a:pPr>
            <a:endParaRPr lang="en-US" sz="1400" dirty="0">
              <a:solidFill>
                <a:srgbClr val="000000"/>
              </a:solidFill>
              <a:effectLst/>
              <a:latin typeface="Times New Roman" panose="02020603050405020304" pitchFamily="18" charset="0"/>
              <a:ea typeface="Calibri" panose="020F0502020204030204" pitchFamily="34" charset="0"/>
            </a:endParaRPr>
          </a:p>
          <a:p>
            <a:pPr marL="342900" marR="0" lvl="0" indent="-342900" algn="just" rtl="0" fontAlgn="base">
              <a:spcBef>
                <a:spcPts val="225"/>
              </a:spcBef>
              <a:spcAft>
                <a:spcPts val="0"/>
              </a:spcAft>
              <a:buFont typeface="+mj-lt"/>
              <a:buAutoNum type="romanLcParenBoth"/>
            </a:pPr>
            <a:r>
              <a:rPr lang="en-US" sz="1400" dirty="0">
                <a:solidFill>
                  <a:srgbClr val="000000"/>
                </a:solidFill>
                <a:effectLst/>
                <a:latin typeface="Times New Roman" panose="02020603050405020304" pitchFamily="18" charset="0"/>
                <a:ea typeface="Calibri" panose="020F0502020204030204" pitchFamily="34" charset="0"/>
              </a:rPr>
              <a:t>find the </a:t>
            </a:r>
            <a:r>
              <a:rPr lang="en-US" sz="1400" u="sng" dirty="0">
                <a:solidFill>
                  <a:srgbClr val="000000"/>
                </a:solidFill>
                <a:effectLst/>
                <a:latin typeface="Times New Roman" panose="02020603050405020304" pitchFamily="18" charset="0"/>
                <a:ea typeface="Calibri" panose="020F0502020204030204" pitchFamily="34" charset="0"/>
              </a:rPr>
              <a:t>governing process parameters</a:t>
            </a:r>
            <a:r>
              <a:rPr lang="en-US" sz="1400" dirty="0">
                <a:solidFill>
                  <a:srgbClr val="000000"/>
                </a:solidFill>
                <a:effectLst/>
                <a:latin typeface="Times New Roman" panose="02020603050405020304" pitchFamily="18" charset="0"/>
                <a:ea typeface="Calibri" panose="020F0502020204030204" pitchFamily="34" charset="0"/>
              </a:rPr>
              <a:t> in each phenomenon.</a:t>
            </a:r>
          </a:p>
          <a:p>
            <a:pPr marL="342900" marR="0" lvl="0" indent="-342900" algn="just" rtl="0" fontAlgn="base">
              <a:spcBef>
                <a:spcPts val="225"/>
              </a:spcBef>
              <a:spcAft>
                <a:spcPts val="0"/>
              </a:spcAft>
              <a:buFont typeface="+mj-lt"/>
              <a:buAutoNum type="romanLcParenBoth"/>
            </a:pPr>
            <a:endParaRPr lang="en-US" sz="1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225"/>
              </a:spcBef>
              <a:spcAft>
                <a:spcPts val="0"/>
              </a:spcAft>
              <a:buFont typeface="+mj-lt"/>
              <a:buAutoNum type="romanLcParenBoth"/>
            </a:pPr>
            <a:r>
              <a:rPr lang="en-US" sz="1400" u="sng" dirty="0">
                <a:solidFill>
                  <a:srgbClr val="000000"/>
                </a:solidFill>
                <a:effectLst/>
                <a:latin typeface="Times New Roman" panose="02020603050405020304" pitchFamily="18" charset="0"/>
                <a:ea typeface="Calibri" panose="020F0502020204030204" pitchFamily="34" charset="0"/>
              </a:rPr>
              <a:t>understand the interactions</a:t>
            </a:r>
            <a:r>
              <a:rPr lang="en-US" sz="1400" dirty="0">
                <a:solidFill>
                  <a:srgbClr val="000000"/>
                </a:solidFill>
                <a:effectLst/>
                <a:latin typeface="Times New Roman" panose="02020603050405020304" pitchFamily="18" charset="0"/>
                <a:ea typeface="Calibri" panose="020F0502020204030204" pitchFamily="34" charset="0"/>
              </a:rPr>
              <a:t> of different phenomena in the co-cure process. </a:t>
            </a:r>
          </a:p>
          <a:p>
            <a:pPr marL="342900" marR="0" lvl="0" indent="-342900" algn="just" fontAlgn="base">
              <a:spcBef>
                <a:spcPts val="225"/>
              </a:spcBef>
              <a:spcAft>
                <a:spcPts val="0"/>
              </a:spcAft>
              <a:buFont typeface="+mj-lt"/>
              <a:buAutoNum type="romanLcParenBoth"/>
            </a:pPr>
            <a:endParaRPr lang="en-US" sz="1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225"/>
              </a:spcBef>
              <a:spcAft>
                <a:spcPts val="0"/>
              </a:spcAft>
              <a:buFont typeface="+mj-lt"/>
              <a:buAutoNum type="romanLcParenBoth"/>
            </a:pPr>
            <a:r>
              <a:rPr lang="en-US" sz="1400" dirty="0">
                <a:solidFill>
                  <a:srgbClr val="000000"/>
                </a:solidFill>
                <a:effectLst/>
                <a:latin typeface="Times New Roman" panose="02020603050405020304" pitchFamily="18" charset="0"/>
                <a:ea typeface="Calibri" panose="020F0502020204030204" pitchFamily="34" charset="0"/>
              </a:rPr>
              <a:t>build a tool, based on the provided data, to </a:t>
            </a:r>
            <a:r>
              <a:rPr lang="en-US" sz="1400" u="sng" dirty="0">
                <a:solidFill>
                  <a:srgbClr val="000000"/>
                </a:solidFill>
                <a:effectLst/>
                <a:latin typeface="Times New Roman" panose="02020603050405020304" pitchFamily="18" charset="0"/>
                <a:ea typeface="Calibri" panose="020F0502020204030204" pitchFamily="34" charset="0"/>
              </a:rPr>
              <a:t>design new cure cycles</a:t>
            </a:r>
            <a:r>
              <a:rPr lang="en-US" sz="1400" dirty="0">
                <a:solidFill>
                  <a:srgbClr val="000000"/>
                </a:solidFill>
                <a:effectLst/>
                <a:latin typeface="Times New Roman" panose="02020603050405020304" pitchFamily="18" charset="0"/>
                <a:ea typeface="Calibri" panose="020F0502020204030204" pitchFamily="34" charset="0"/>
              </a:rPr>
              <a:t> and to </a:t>
            </a:r>
            <a:r>
              <a:rPr lang="en-US" sz="1400" u="sng" dirty="0">
                <a:solidFill>
                  <a:srgbClr val="000000"/>
                </a:solidFill>
                <a:effectLst/>
                <a:latin typeface="Times New Roman" panose="02020603050405020304" pitchFamily="18" charset="0"/>
                <a:ea typeface="Calibri" panose="020F0502020204030204" pitchFamily="34" charset="0"/>
              </a:rPr>
              <a:t>predict the facesheet consolidation level and bond-line porosity</a:t>
            </a:r>
            <a:r>
              <a:rPr lang="en-US" sz="1400" dirty="0">
                <a:solidFill>
                  <a:srgbClr val="000000"/>
                </a:solidFill>
                <a:effectLst/>
                <a:latin typeface="Times New Roman" panose="02020603050405020304" pitchFamily="18" charset="0"/>
                <a:ea typeface="Calibri" panose="020F0502020204030204" pitchFamily="34" charset="0"/>
              </a:rPr>
              <a:t> of the co-cured sandwich structure.</a:t>
            </a:r>
          </a:p>
          <a:p>
            <a:pPr marL="342900" marR="0" lvl="0" indent="-342900" algn="just" fontAlgn="base">
              <a:spcBef>
                <a:spcPts val="225"/>
              </a:spcBef>
              <a:spcAft>
                <a:spcPts val="0"/>
              </a:spcAft>
              <a:buFont typeface="+mj-lt"/>
              <a:buAutoNum type="romanLcParenBoth"/>
            </a:pPr>
            <a:endParaRPr lang="en-US" sz="1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225"/>
              </a:spcBef>
              <a:spcAft>
                <a:spcPts val="0"/>
              </a:spcAft>
              <a:buFont typeface="+mj-lt"/>
              <a:buAutoNum type="romanLcParenBoth"/>
            </a:pPr>
            <a:r>
              <a:rPr lang="en-US" sz="1400" dirty="0">
                <a:solidFill>
                  <a:srgbClr val="000000"/>
                </a:solidFill>
                <a:effectLst/>
                <a:latin typeface="Times New Roman" panose="02020603050405020304" pitchFamily="18" charset="0"/>
                <a:ea typeface="Calibri" panose="020F0502020204030204" pitchFamily="34" charset="0"/>
              </a:rPr>
              <a:t>implement an optimization model in the tool to find the best cure cycle for your assumed objective function. The objective function must include </a:t>
            </a:r>
            <a:r>
              <a:rPr lang="en-US" sz="1400" u="sng" dirty="0">
                <a:solidFill>
                  <a:srgbClr val="000000"/>
                </a:solidFill>
                <a:effectLst/>
                <a:latin typeface="Times New Roman" panose="02020603050405020304" pitchFamily="18" charset="0"/>
                <a:ea typeface="Calibri" panose="020F0502020204030204" pitchFamily="34" charset="0"/>
              </a:rPr>
              <a:t>at least two</a:t>
            </a:r>
            <a:r>
              <a:rPr lang="en-US" sz="1400" dirty="0">
                <a:solidFill>
                  <a:srgbClr val="000000"/>
                </a:solidFill>
                <a:effectLst/>
                <a:latin typeface="Times New Roman" panose="02020603050405020304" pitchFamily="18" charset="0"/>
                <a:ea typeface="Calibri" panose="020F0502020204030204" pitchFamily="34" charset="0"/>
              </a:rPr>
              <a:t> of the following parameters: (a) Facesheet consolidation level (b) Bond-line porosity (c) Total time of the cure cycle (Including more parameters in the objective function is a plus). In other words, you must introduce a cure cycle that contain the highest possible consolidation level and lowest bond-line porosity in the shortest cure cycle.  </a:t>
            </a:r>
            <a:endParaRPr lang="en-US" sz="1400" dirty="0">
              <a:effectLst/>
              <a:latin typeface="Times New Roman" panose="02020603050405020304" pitchFamily="18" charset="0"/>
              <a:ea typeface="Times New Roman" panose="02020603050405020304" pitchFamily="18" charset="0"/>
            </a:endParaRPr>
          </a:p>
          <a:p>
            <a:pPr marL="400050" indent="-400050" algn="just">
              <a:buFont typeface="+mj-lt"/>
              <a:buAutoNum type="romanUcPeriod"/>
            </a:pPr>
            <a:endParaRPr lang="en-US" sz="14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24374D3-94B4-4478-8B1F-23F4F39FE78E}"/>
              </a:ext>
            </a:extLst>
          </p:cNvPr>
          <p:cNvPicPr>
            <a:picLocks noChangeAspect="1"/>
          </p:cNvPicPr>
          <p:nvPr/>
        </p:nvPicPr>
        <p:blipFill>
          <a:blip r:embed="rId3"/>
          <a:stretch>
            <a:fillRect/>
          </a:stretch>
        </p:blipFill>
        <p:spPr>
          <a:xfrm>
            <a:off x="7512844" y="2722080"/>
            <a:ext cx="4572000" cy="2943225"/>
          </a:xfrm>
          <a:prstGeom prst="rect">
            <a:avLst/>
          </a:prstGeom>
        </p:spPr>
      </p:pic>
    </p:spTree>
    <p:extLst>
      <p:ext uri="{BB962C8B-B14F-4D97-AF65-F5344CB8AC3E}">
        <p14:creationId xmlns:p14="http://schemas.microsoft.com/office/powerpoint/2010/main" val="1817714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877</Words>
  <Application>Microsoft Office PowerPoint</Application>
  <PresentationFormat>Widescreen</PresentationFormat>
  <Paragraphs>102</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Niknafs Kermani, Navid</dc:creator>
  <cp:lastModifiedBy>Shiva Goutham Pattapu</cp:lastModifiedBy>
  <cp:revision>59</cp:revision>
  <dcterms:created xsi:type="dcterms:W3CDTF">2021-04-21T19:34:04Z</dcterms:created>
  <dcterms:modified xsi:type="dcterms:W3CDTF">2023-05-22T08:51:08Z</dcterms:modified>
</cp:coreProperties>
</file>