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3"/>
    <p:restoredTop sz="94759"/>
  </p:normalViewPr>
  <p:slideViewPr>
    <p:cSldViewPr snapToGrid="0" snapToObjects="1">
      <p:cViewPr varScale="1">
        <p:scale>
          <a:sx n="119" d="100"/>
          <a:sy n="119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5EDD-3100-7DF8-344E-1350DD09D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5BB2E-7E27-F0B0-DD46-CD24A89D8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A0215-8025-542C-DF34-B7CD4E9B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0A8-1BF7-9B4D-AD1F-24847A322DAA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1AEF2-180B-CF6C-0B9A-09F7EAED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C19CB-66C1-2969-FD1E-FD05B1E0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0718-C9A5-B06E-6A9A-A2C937B9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BAFB4-14AA-DFF3-5FCD-6C089E067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7E99C-13F1-5BFD-CECE-09CE17B2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0A8-1BF7-9B4D-AD1F-24847A322DAA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5D2E9-6280-11B4-F5F5-AE6F16D3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F6F17-1CD2-B9A0-4363-294C7E65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7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9FE72-E149-823F-D7ED-04797BF4C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5707B-1299-A725-8751-77C3A2D3C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1437E-C1CA-6F21-491A-7F116628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0A8-1BF7-9B4D-AD1F-24847A322DAA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EA7DA-F000-7054-B099-BEA35F8A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2A8B-9F64-03A5-E865-C5D194AF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5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92CE-C2F0-F9B2-8F5B-D1AD8846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9BB9-D28D-05DA-8E9D-6A370F9A0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05C86-4D28-19CE-2534-8BAAA94F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0A8-1BF7-9B4D-AD1F-24847A322DAA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F9DD5-6B88-1D98-45FF-128387F2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70F5-0D90-2655-AA30-832FE866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6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0903-66D5-F6D3-DA61-CAD34555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99FE4-1497-BE6D-027F-89E75D4FB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793A-D61B-0399-5B9E-A8B52368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0A8-1BF7-9B4D-AD1F-24847A322DAA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33F8-AA88-CD2B-6B57-F64C2E38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3ECB5-C167-B122-1B88-320A98D3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3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F4FE-B3FF-1168-8C81-939CEAF3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CADFC-C8DE-31B5-286C-3F1B5B82B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15BCD-C558-20A4-0BA4-789670FC3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2A5D2-293B-556B-A6D3-4EC3EBFE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0A8-1BF7-9B4D-AD1F-24847A322DAA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28673-CE10-3184-5319-220636B7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8A2CA-91BD-EEF2-252D-8DE20A65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6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477E-D610-3805-8B33-BFE734BE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990E0-D172-4356-DE6D-8042008C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73FAD-2169-CCD2-6FB6-9E1479B94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FC469-D197-8A11-EC52-3FB733B3C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A1574-D172-BC95-6D15-10AB9CFD9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30A69-97A0-41BF-2D9D-1F504555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0A8-1BF7-9B4D-AD1F-24847A322DAA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BC289-9E22-D1E5-A697-3D673E92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B611-5E6B-7D31-8409-7C581411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2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00B6-77BE-26E2-1549-CFA2C9CC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A5D50-EDB7-C8DE-8ECD-128C8E76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0A8-1BF7-9B4D-AD1F-24847A322DAA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11868-D664-09DA-7107-A6C92314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01F49-2901-5B3A-FFC0-514C8BF2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8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65F03-F4FA-9AF5-0231-A7C12AC4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0A8-1BF7-9B4D-AD1F-24847A322DAA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677F7-ED53-603C-87CB-6947856C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2C8B3-A51E-B99E-6012-DF8FD86E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6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E276-326B-8295-5ECB-E6B9A31B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0054-D394-C8CA-57ED-AC8F2021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70A16-A3E9-2458-925D-3A43AFD5F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ACA77-88EC-50E2-0B39-9B7858DA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0A8-1BF7-9B4D-AD1F-24847A322DAA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81AE6-7C3C-4948-F102-67251C00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D82C-58F2-9721-CEB3-35A9EE6A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3058-8AB0-DEE4-BF4F-F994EBC9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F7C71-B3D0-5DED-B9BC-BBCE5A57B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AF358-0314-1045-A16D-FDFC34B59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13590-993F-8297-8DA1-67C54FE1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0A8-1BF7-9B4D-AD1F-24847A322DAA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912C4-078F-F390-7BD3-E9B2BF4D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52565-0AA8-8E76-D098-F74FC885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9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85942-0922-46FF-A5D6-81392C8B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A614B-0855-B3AB-AF8C-D428BCB8A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90EFB-380B-8ADB-61EF-AD9BFAADA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570A8-1BF7-9B4D-AD1F-24847A322DAA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296D2-0505-7DB7-B0D1-972529712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BADD7-E68E-A5BB-7003-7836A6DA8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CAFB-E42E-D848-B42B-C11BAA327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3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CD24C7-5B9A-715B-A746-B2FA2A1A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A570-D39C-8E35-7860-8D7DE0479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1700" dirty="0"/>
              <a:t>1. A simple model to compare with </a:t>
            </a:r>
            <a:r>
              <a:rPr lang="en-US" sz="1700" dirty="0" err="1"/>
              <a:t>Unet</a:t>
            </a:r>
            <a:endParaRPr lang="en-US" sz="1700" dirty="0"/>
          </a:p>
          <a:p>
            <a:pPr lvl="1"/>
            <a:r>
              <a:rPr lang="en-US" sz="1700" dirty="0"/>
              <a:t>Train a simple model using Zn</a:t>
            </a:r>
            <a:r>
              <a:rPr lang="en-US" sz="1700" baseline="30000" dirty="0"/>
              <a:t>2+ </a:t>
            </a:r>
            <a:r>
              <a:rPr lang="en-US" sz="1700" dirty="0"/>
              <a:t>(large data, one atom)</a:t>
            </a:r>
          </a:p>
          <a:p>
            <a:pPr lvl="1"/>
            <a:r>
              <a:rPr lang="en-US" sz="1700" dirty="0"/>
              <a:t>Several axial self-attention layers </a:t>
            </a:r>
          </a:p>
          <a:p>
            <a:pPr lvl="1"/>
            <a:r>
              <a:rPr lang="en-US" sz="1700" dirty="0"/>
              <a:t>Heatmap and distribution for visualization</a:t>
            </a:r>
          </a:p>
          <a:p>
            <a:pPr lvl="1"/>
            <a:endParaRPr lang="en-US" sz="1700" dirty="0"/>
          </a:p>
          <a:p>
            <a:r>
              <a:rPr lang="en-US" sz="1700" dirty="0"/>
              <a:t>2. </a:t>
            </a:r>
            <a:r>
              <a:rPr lang="en-US" sz="1700" dirty="0" err="1"/>
              <a:t>Swin</a:t>
            </a:r>
            <a:r>
              <a:rPr lang="en-US" sz="1700" dirty="0"/>
              <a:t> transformer</a:t>
            </a:r>
          </a:p>
          <a:p>
            <a:pPr lvl="1"/>
            <a:r>
              <a:rPr lang="en-US" sz="1700" dirty="0"/>
              <a:t>Hierarchical feature maps</a:t>
            </a:r>
          </a:p>
          <a:p>
            <a:pPr lvl="1"/>
            <a:r>
              <a:rPr lang="en-US" sz="1700" dirty="0"/>
              <a:t>Shifted window allows cross-window connection</a:t>
            </a:r>
          </a:p>
          <a:p>
            <a:pPr lvl="1"/>
            <a:endParaRPr lang="en-US" sz="1700" dirty="0"/>
          </a:p>
          <a:p>
            <a:r>
              <a:rPr lang="en-US" sz="1700" dirty="0"/>
              <a:t>3. Imbalanced data</a:t>
            </a:r>
          </a:p>
          <a:p>
            <a:pPr lvl="1"/>
            <a:r>
              <a:rPr lang="en-US" sz="1700" dirty="0"/>
              <a:t>Loss function</a:t>
            </a:r>
          </a:p>
        </p:txBody>
      </p:sp>
      <p:pic>
        <p:nvPicPr>
          <p:cNvPr id="1025" name="Picture 1" descr="0">
            <a:extLst>
              <a:ext uri="{FF2B5EF4-FFF2-40B4-BE49-F238E27FC236}">
                <a16:creationId xmlns:a16="http://schemas.microsoft.com/office/drawing/2014/main" id="{88F98EF8-D546-E22F-2D72-FEB229B46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98"/>
          <a:stretch/>
        </p:blipFill>
        <p:spPr bwMode="auto">
          <a:xfrm>
            <a:off x="9125209" y="4975829"/>
            <a:ext cx="2617070" cy="92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83859174-FC0F-8989-3024-53D0F4FF1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464" y="3647553"/>
            <a:ext cx="2617070" cy="2445056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F0C759C5-888E-44FA-9101-1ED00E967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C51EF81-4916-42EE-B4B6-F0E4EF81E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361798A-E4B3-4C93-90E4-02D60CEB5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2453947-F26D-4657-8AA7-29F4E8DD13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1" t="2609" r="1138" b="1138"/>
          <a:stretch/>
        </p:blipFill>
        <p:spPr>
          <a:xfrm>
            <a:off x="5965773" y="1316616"/>
            <a:ext cx="2463725" cy="2163679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FEBBEFA-D3F3-E2B1-E6FB-CAE7BE0CE5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6648"/>
          <a:stretch/>
        </p:blipFill>
        <p:spPr>
          <a:xfrm>
            <a:off x="8934273" y="1497404"/>
            <a:ext cx="2617070" cy="1847689"/>
          </a:xfrm>
          <a:prstGeom prst="rect">
            <a:avLst/>
          </a:prstGeom>
        </p:spPr>
      </p:pic>
      <p:pic>
        <p:nvPicPr>
          <p:cNvPr id="12" name="Picture 11" descr="A picture containing text, shoji, window, tiled&#10;&#10;Description automatically generated">
            <a:extLst>
              <a:ext uri="{FF2B5EF4-FFF2-40B4-BE49-F238E27FC236}">
                <a16:creationId xmlns:a16="http://schemas.microsoft.com/office/drawing/2014/main" id="{8AFC5D10-A76E-E2CB-D589-77137FA2F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2308" y="3480295"/>
            <a:ext cx="2956650" cy="122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8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FA15-0B25-5735-F522-5D8A93AC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Graphical user interface, text, application, letter, email&#10;&#10;Description automatically generated">
            <a:extLst>
              <a:ext uri="{FF2B5EF4-FFF2-40B4-BE49-F238E27FC236}">
                <a16:creationId xmlns:a16="http://schemas.microsoft.com/office/drawing/2014/main" id="{FA2260A5-1E92-7668-11EA-4001C150A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43" y="506638"/>
            <a:ext cx="9506517" cy="5284561"/>
          </a:xfrm>
        </p:spPr>
      </p:pic>
    </p:spTree>
    <p:extLst>
      <p:ext uri="{BB962C8B-B14F-4D97-AF65-F5344CB8AC3E}">
        <p14:creationId xmlns:p14="http://schemas.microsoft.com/office/powerpoint/2010/main" val="133922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0A4D-0885-3BCB-106B-879DE741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4BB7405-C4F7-BB36-B402-0F1A4F6CB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324" y="2362198"/>
            <a:ext cx="2677652" cy="2686548"/>
          </a:xfr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491C854-59DC-9203-494E-3520FD1197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1" t="2609" r="1138" b="1138"/>
          <a:stretch/>
        </p:blipFill>
        <p:spPr>
          <a:xfrm>
            <a:off x="7807561" y="2362197"/>
            <a:ext cx="3126590" cy="2939145"/>
          </a:xfrm>
          <a:prstGeom prst="rect">
            <a:avLst/>
          </a:prstGeo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5F9590E9-A2E2-6DEF-563F-02BE062F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46" y="2344487"/>
            <a:ext cx="2598175" cy="268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1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1B09-7A0F-FBD4-CFB0-EB57482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network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0FFB-4390-3C12-74D7-ADD2F8CE0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B6A2220-7DEF-A008-91A5-EC1BBE8A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8944"/>
            <a:ext cx="95758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0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2F92-1FE1-2045-B3CC-53D853C8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0617 Task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83B5A-8629-1110-A351-58C98215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31732" cy="4351338"/>
          </a:xfrm>
        </p:spPr>
        <p:txBody>
          <a:bodyPr/>
          <a:lstStyle/>
          <a:p>
            <a:r>
              <a:rPr lang="en-US" dirty="0"/>
              <a:t>Data </a:t>
            </a:r>
          </a:p>
          <a:p>
            <a:pPr lvl="1"/>
            <a:r>
              <a:rPr lang="en-US" dirty="0"/>
              <a:t>Split ligands into groups by their charge</a:t>
            </a:r>
          </a:p>
          <a:p>
            <a:pPr lvl="1"/>
            <a:r>
              <a:rPr lang="en-US" dirty="0"/>
              <a:t>Padding</a:t>
            </a:r>
          </a:p>
          <a:p>
            <a:r>
              <a:rPr lang="en-US" dirty="0"/>
              <a:t>Model</a:t>
            </a:r>
          </a:p>
          <a:p>
            <a:pPr lvl="1"/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C71607A-2B1A-730B-3D7C-D43816666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451" y="4603514"/>
            <a:ext cx="1629743" cy="1635158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F4EB4BA6-3F45-FE1E-C914-938A51CF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249" y="4603514"/>
            <a:ext cx="1629743" cy="168517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849802-2AAD-8F55-78D7-E9728B603A73}"/>
              </a:ext>
            </a:extLst>
          </p:cNvPr>
          <p:cNvCxnSpPr/>
          <p:nvPr/>
        </p:nvCxnSpPr>
        <p:spPr>
          <a:xfrm>
            <a:off x="7607370" y="5411969"/>
            <a:ext cx="640080" cy="0"/>
          </a:xfrm>
          <a:prstGeom prst="straightConnector1">
            <a:avLst/>
          </a:prstGeom>
          <a:ln w="793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F9D0FBD-4016-56F7-1F4F-63F757591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13110"/>
              </p:ext>
            </p:extLst>
          </p:nvPr>
        </p:nvGraphicFramePr>
        <p:xfrm>
          <a:off x="5820476" y="2408780"/>
          <a:ext cx="41317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836">
                  <a:extLst>
                    <a:ext uri="{9D8B030D-6E8A-4147-A177-3AD203B41FA5}">
                      <a16:colId xmlns:a16="http://schemas.microsoft.com/office/drawing/2014/main" val="2183434330"/>
                    </a:ext>
                  </a:extLst>
                </a:gridCol>
                <a:gridCol w="1373652">
                  <a:extLst>
                    <a:ext uri="{9D8B030D-6E8A-4147-A177-3AD203B41FA5}">
                      <a16:colId xmlns:a16="http://schemas.microsoft.com/office/drawing/2014/main" val="2336455378"/>
                    </a:ext>
                  </a:extLst>
                </a:gridCol>
                <a:gridCol w="1377244">
                  <a:extLst>
                    <a:ext uri="{9D8B030D-6E8A-4147-A177-3AD203B41FA5}">
                      <a16:colId xmlns:a16="http://schemas.microsoft.com/office/drawing/2014/main" val="130552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38,826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0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36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17,863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8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56,696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658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3BD8E81-4624-F4C7-366F-CA2BF1764159}"/>
              </a:ext>
            </a:extLst>
          </p:cNvPr>
          <p:cNvSpPr txBox="1"/>
          <p:nvPr/>
        </p:nvSpPr>
        <p:spPr>
          <a:xfrm>
            <a:off x="5820476" y="1947115"/>
            <a:ext cx="1202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404904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63CE-1A85-EC7E-CA3C-885D2CEA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0617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57FECE-9AB5-4181-EEE7-23930C289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188519"/>
              </p:ext>
            </p:extLst>
          </p:nvPr>
        </p:nvGraphicFramePr>
        <p:xfrm>
          <a:off x="838200" y="4139847"/>
          <a:ext cx="1108286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573">
                  <a:extLst>
                    <a:ext uri="{9D8B030D-6E8A-4147-A177-3AD203B41FA5}">
                      <a16:colId xmlns:a16="http://schemas.microsoft.com/office/drawing/2014/main" val="3248201663"/>
                    </a:ext>
                  </a:extLst>
                </a:gridCol>
                <a:gridCol w="2216573">
                  <a:extLst>
                    <a:ext uri="{9D8B030D-6E8A-4147-A177-3AD203B41FA5}">
                      <a16:colId xmlns:a16="http://schemas.microsoft.com/office/drawing/2014/main" val="1154658447"/>
                    </a:ext>
                  </a:extLst>
                </a:gridCol>
                <a:gridCol w="2216573">
                  <a:extLst>
                    <a:ext uri="{9D8B030D-6E8A-4147-A177-3AD203B41FA5}">
                      <a16:colId xmlns:a16="http://schemas.microsoft.com/office/drawing/2014/main" val="2108062987"/>
                    </a:ext>
                  </a:extLst>
                </a:gridCol>
                <a:gridCol w="2216573">
                  <a:extLst>
                    <a:ext uri="{9D8B030D-6E8A-4147-A177-3AD203B41FA5}">
                      <a16:colId xmlns:a16="http://schemas.microsoft.com/office/drawing/2014/main" val="2963620336"/>
                    </a:ext>
                  </a:extLst>
                </a:gridCol>
                <a:gridCol w="2216573">
                  <a:extLst>
                    <a:ext uri="{9D8B030D-6E8A-4147-A177-3AD203B41FA5}">
                      <a16:colId xmlns:a16="http://schemas.microsoft.com/office/drawing/2014/main" val="3502630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Starting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Running time /epoch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1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Positively charged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~90min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4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Positively charged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simple_generator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(#G:268M)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~120min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293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631484-4AFE-9C82-7069-2B9DB4C19A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014856"/>
              </p:ext>
            </p:extLst>
          </p:nvPr>
        </p:nvGraphicFramePr>
        <p:xfrm>
          <a:off x="838199" y="1585816"/>
          <a:ext cx="1108286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573">
                  <a:extLst>
                    <a:ext uri="{9D8B030D-6E8A-4147-A177-3AD203B41FA5}">
                      <a16:colId xmlns:a16="http://schemas.microsoft.com/office/drawing/2014/main" val="3248201663"/>
                    </a:ext>
                  </a:extLst>
                </a:gridCol>
                <a:gridCol w="2216573">
                  <a:extLst>
                    <a:ext uri="{9D8B030D-6E8A-4147-A177-3AD203B41FA5}">
                      <a16:colId xmlns:a16="http://schemas.microsoft.com/office/drawing/2014/main" val="1154658447"/>
                    </a:ext>
                  </a:extLst>
                </a:gridCol>
                <a:gridCol w="2216573">
                  <a:extLst>
                    <a:ext uri="{9D8B030D-6E8A-4147-A177-3AD203B41FA5}">
                      <a16:colId xmlns:a16="http://schemas.microsoft.com/office/drawing/2014/main" val="2108062987"/>
                    </a:ext>
                  </a:extLst>
                </a:gridCol>
                <a:gridCol w="2216573">
                  <a:extLst>
                    <a:ext uri="{9D8B030D-6E8A-4147-A177-3AD203B41FA5}">
                      <a16:colId xmlns:a16="http://schemas.microsoft.com/office/drawing/2014/main" val="2963620336"/>
                    </a:ext>
                  </a:extLst>
                </a:gridCol>
                <a:gridCol w="2216573">
                  <a:extLst>
                    <a:ext uri="{9D8B030D-6E8A-4147-A177-3AD203B41FA5}">
                      <a16:colId xmlns:a16="http://schemas.microsoft.com/office/drawing/2014/main" val="3502630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Starting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performance (mean/median/std)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Running time /epoch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1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Zn-ligand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(9k+)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Simple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 M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1.9/1.1/1.8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~3min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4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Cu-ligand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(100+, </a:t>
                      </a:r>
                      <a:r>
                        <a:rPr lang="en-US" sz="1800" b="1" dirty="0" err="1"/>
                        <a:t>aug</a:t>
                      </a:r>
                      <a:r>
                        <a:rPr lang="en-US" sz="1800" b="1" dirty="0"/>
                        <a:t> 50k)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Pix2pix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altLang="zh-CN" dirty="0"/>
                        <a:t>#G:</a:t>
                      </a:r>
                      <a:r>
                        <a:rPr lang="en-US" dirty="0"/>
                        <a:t>268M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#D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1.2/1/0.97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~8+min</a:t>
                      </a:r>
                    </a:p>
                    <a:p>
                      <a:pPr algn="ctr"/>
                      <a:r>
                        <a:rPr lang="en-US" dirty="0"/>
                        <a:t>(Cu-ligand)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0497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D6FFD0-AF44-470A-E487-75DB22A50D89}"/>
              </a:ext>
            </a:extLst>
          </p:cNvPr>
          <p:cNvSpPr txBox="1"/>
          <p:nvPr/>
        </p:nvSpPr>
        <p:spPr>
          <a:xfrm>
            <a:off x="838199" y="3770515"/>
            <a:ext cx="3180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Ligands with positive charge</a:t>
            </a:r>
          </a:p>
        </p:txBody>
      </p:sp>
    </p:spTree>
    <p:extLst>
      <p:ext uri="{BB962C8B-B14F-4D97-AF65-F5344CB8AC3E}">
        <p14:creationId xmlns:p14="http://schemas.microsoft.com/office/powerpoint/2010/main" val="25118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6536-3296-9F58-6A4A-44022A7E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0617 Prob and To-do</a:t>
            </a:r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82376BC2-F949-01A6-7A94-5EAB65255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6596" y="1661939"/>
            <a:ext cx="2516491" cy="2020541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30B4F6-0C0B-305C-B001-28769D8F1A17}"/>
              </a:ext>
            </a:extLst>
          </p:cNvPr>
          <p:cNvSpPr txBox="1">
            <a:spLocks/>
          </p:cNvSpPr>
          <p:nvPr/>
        </p:nvSpPr>
        <p:spPr>
          <a:xfrm>
            <a:off x="838200" y="1717488"/>
            <a:ext cx="5257800" cy="5044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issue: training time</a:t>
            </a:r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strike="sngStrike" dirty="0"/>
              <a:t>If exploring potential initial positions is needed? </a:t>
            </a:r>
          </a:p>
          <a:p>
            <a:pPr lvl="1"/>
            <a:r>
              <a:rPr lang="en-US" dirty="0"/>
              <a:t>Model</a:t>
            </a:r>
          </a:p>
          <a:p>
            <a:pPr lvl="2"/>
            <a:r>
              <a:rPr lang="en-US" strike="sngStrike" dirty="0"/>
              <a:t>Analyze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memory usage</a:t>
            </a:r>
          </a:p>
          <a:p>
            <a:pPr lvl="2"/>
            <a:r>
              <a:rPr lang="en-US" altLang="zh-CN" strike="sngStrike" dirty="0"/>
              <a:t>Choose a suitable b</a:t>
            </a:r>
            <a:r>
              <a:rPr lang="en-US" strike="sngStrike" dirty="0"/>
              <a:t>atch size?</a:t>
            </a:r>
          </a:p>
          <a:p>
            <a:pPr lvl="2"/>
            <a:r>
              <a:rPr lang="en-US" strike="sngStrike" dirty="0" err="1"/>
              <a:t>OSError</a:t>
            </a:r>
            <a:r>
              <a:rPr lang="en-US" strike="sngStrike" dirty="0"/>
              <a:t> No space left on device</a:t>
            </a:r>
          </a:p>
          <a:p>
            <a:r>
              <a:rPr lang="en-US" dirty="0"/>
              <a:t>To-do</a:t>
            </a:r>
          </a:p>
          <a:p>
            <a:pPr lvl="1"/>
            <a:r>
              <a:rPr lang="en-US" sz="2000" strike="sngStrike" dirty="0"/>
              <a:t>Generate</a:t>
            </a:r>
            <a:r>
              <a:rPr lang="zh-CN" altLang="en-US" sz="2000" strike="sngStrike" dirty="0"/>
              <a:t> </a:t>
            </a:r>
            <a:r>
              <a:rPr lang="en-US" altLang="zh-CN" sz="2000" strike="sngStrike" dirty="0"/>
              <a:t>and</a:t>
            </a:r>
            <a:r>
              <a:rPr lang="zh-CN" altLang="en-US" sz="2000" strike="sngStrike" dirty="0"/>
              <a:t> </a:t>
            </a:r>
            <a:r>
              <a:rPr lang="en-US" altLang="zh-CN" sz="2000" strike="sngStrike" dirty="0"/>
              <a:t>save</a:t>
            </a:r>
            <a:endParaRPr lang="en-US" sz="2000" strike="sngStrike" dirty="0"/>
          </a:p>
          <a:p>
            <a:pPr lvl="1"/>
            <a:r>
              <a:rPr lang="en-US" sz="2000" dirty="0"/>
              <a:t>Fix model training issues</a:t>
            </a:r>
          </a:p>
          <a:p>
            <a:pPr lvl="1"/>
            <a:r>
              <a:rPr lang="en-US" sz="2000" dirty="0"/>
              <a:t>Fill out blanks in tables</a:t>
            </a:r>
          </a:p>
          <a:p>
            <a:pPr lvl="1"/>
            <a:r>
              <a:rPr lang="en-US" sz="2000" dirty="0"/>
              <a:t>Explore more model architectures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Mike Heavers | Pix 2 Pix Tensorflow Images with ImageMagick">
            <a:extLst>
              <a:ext uri="{FF2B5EF4-FFF2-40B4-BE49-F238E27FC236}">
                <a16:creationId xmlns:a16="http://schemas.microsoft.com/office/drawing/2014/main" id="{3076E554-8758-167F-D02C-B191B3E53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596" y="4021317"/>
            <a:ext cx="4131732" cy="209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79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226</Words>
  <Application>Microsoft Macintosh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Plans</vt:lpstr>
      <vt:lpstr>PowerPoint Presentation</vt:lpstr>
      <vt:lpstr>Input </vt:lpstr>
      <vt:lpstr>Simple network structure</vt:lpstr>
      <vt:lpstr>0617 Task done</vt:lpstr>
      <vt:lpstr>0617 Comparison</vt:lpstr>
      <vt:lpstr>0617 Prob and To-do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Menghan Lin</dc:creator>
  <cp:lastModifiedBy>Menghan Lin</cp:lastModifiedBy>
  <cp:revision>41</cp:revision>
  <dcterms:created xsi:type="dcterms:W3CDTF">2022-06-03T11:17:48Z</dcterms:created>
  <dcterms:modified xsi:type="dcterms:W3CDTF">2022-06-20T13:32:27Z</dcterms:modified>
</cp:coreProperties>
</file>