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78"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type="screen16x9"/>
  <p:notesSz cx="6858000" cy="9144000"/>
  <p:embeddedFontLst>
    <p:embeddedFont>
      <p:font typeface="Hind Guntur" panose="02000000000000000000" pitchFamily="2" charset="0"/>
      <p:regular r:id="rId27"/>
      <p:bold r:id="rId28"/>
    </p:embeddedFont>
    <p:embeddedFont>
      <p:font typeface="Hind Guntur Medium" panose="02000000000000000000" pitchFamily="2" charset="0"/>
      <p:regular r:id="rId29"/>
      <p:bold r:id="rId30"/>
    </p:embeddedFont>
    <p:embeddedFont>
      <p:font typeface="Hind Guntur SemiBold" panose="02000000000000000000"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nas Fawzi" initials="" lastIdx="1" clrIdx="0"/>
  <p:cmAuthor id="1" name="Fatoumata binta barry"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14" y="5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10-09T23:23:29.402" idx="1">
    <p:pos x="0" y="0"/>
    <p:text>someone fill this!!!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10-09T22:41:47.745" idx="1">
    <p:pos x="6000" y="0"/>
    <p:text>1. Optimizing how metal sheets are cut
this would be a project in and of itself
this issue is not the main source of their losses so focusing on their other problems is better</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10-09T22:42:17.677" idx="2">
    <p:pos x="6000" y="0"/>
    <p:text>2. Recognizing faulty parts
would need to be integrated into the existing software they are using for bending the parts, which may not be feasible
would require image recognition, which is costly, requires a lot of time for training the AI model, and may still fall short in the end since it could be susceptible to fail when there are changes in angle, positioning, and background.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85ee927fb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085ee927fb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09ff3addf7_1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309ff3addf7_13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d413b239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to automate when the cuttings department is done cutting sheets for a specific order, this would require that either the cutting machine somehow sends data when it has completed the expected tasks for an order, but even this would fail to account for the human beings moving the parts to different areas of the warehouse, or any other human performed task which is required to be done before a step is considered "completed"</a:t>
            </a:r>
            <a:br>
              <a:rPr lang="en"/>
            </a:br>
            <a:br>
              <a:rPr lang="en"/>
            </a:br>
            <a:r>
              <a:rPr lang="en"/>
              <a:t>to compensate for this we thought our software could potentially use progress tracking of daily goals which can be monitored in real time by management and incentivize workers to mark tasks completed. Marking a task completed would also be associated with specific workers, providing accountability.</a:t>
            </a:r>
            <a:endParaRPr/>
          </a:p>
        </p:txBody>
      </p:sp>
      <p:sp>
        <p:nvSpPr>
          <p:cNvPr id="214" name="Google Shape;214;g2d413b239e7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085ee927fb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3085ee927fb_1_1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d413b239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2d413b239e7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d413b239e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40014"/>
              </a:lnSpc>
              <a:spcBef>
                <a:spcPts val="0"/>
              </a:spcBef>
              <a:spcAft>
                <a:spcPts val="0"/>
              </a:spcAft>
              <a:buNone/>
            </a:pPr>
            <a:r>
              <a:rPr lang="en">
                <a:solidFill>
                  <a:schemeClr val="dk1"/>
                </a:solidFill>
                <a:latin typeface="Hind Guntur"/>
                <a:ea typeface="Hind Guntur"/>
                <a:cs typeface="Hind Guntur"/>
                <a:sym typeface="Hind Guntur"/>
              </a:rPr>
              <a:t>We can certainly create an efficient scheduling system to manage daily tasks across departments, but we would need more detailed information about the current processes, team structures, all sheets used during the process, and task requirements to create an effective solution. So we would really need to understand how departments currently manage their workloads, how tasks/orders are prioritized, and how dependencies between departments are handled. </a:t>
            </a:r>
            <a:endParaRPr>
              <a:solidFill>
                <a:schemeClr val="dk1"/>
              </a:solidFill>
              <a:latin typeface="Hind Guntur"/>
              <a:ea typeface="Hind Guntur"/>
              <a:cs typeface="Hind Guntur"/>
              <a:sym typeface="Hind Guntur"/>
            </a:endParaRPr>
          </a:p>
          <a:p>
            <a:pPr marL="0" lvl="0" indent="0" algn="l" rtl="0">
              <a:lnSpc>
                <a:spcPct val="140014"/>
              </a:lnSpc>
              <a:spcBef>
                <a:spcPts val="0"/>
              </a:spcBef>
              <a:spcAft>
                <a:spcPts val="0"/>
              </a:spcAft>
              <a:buNone/>
            </a:pPr>
            <a:endParaRPr>
              <a:solidFill>
                <a:schemeClr val="dk1"/>
              </a:solidFill>
              <a:latin typeface="Hind Guntur"/>
              <a:ea typeface="Hind Guntur"/>
              <a:cs typeface="Hind Guntur"/>
              <a:sym typeface="Hind Guntur"/>
            </a:endParaRPr>
          </a:p>
          <a:p>
            <a:pPr marL="0" lvl="0" indent="0" algn="l" rtl="0">
              <a:lnSpc>
                <a:spcPct val="140014"/>
              </a:lnSpc>
              <a:spcBef>
                <a:spcPts val="0"/>
              </a:spcBef>
              <a:spcAft>
                <a:spcPts val="0"/>
              </a:spcAft>
              <a:buNone/>
            </a:pPr>
            <a:r>
              <a:rPr lang="en">
                <a:solidFill>
                  <a:schemeClr val="dk1"/>
                </a:solidFill>
                <a:latin typeface="Hind Guntur"/>
                <a:ea typeface="Hind Guntur"/>
                <a:cs typeface="Hind Guntur"/>
                <a:sym typeface="Hind Guntur"/>
              </a:rPr>
              <a:t>We could implement a system that automatically assigns tasks based on priority and availability. That way, we can make sure that the right people are handling the most critical tasks and that they’re doing it correctly. We could also include in that real-time adjustments based on changing priorities, task completion status, and unexpected delays. Implementing a system like that would facilitate collaboration and handoff between teams. </a:t>
            </a:r>
            <a:endParaRPr>
              <a:solidFill>
                <a:schemeClr val="dk1"/>
              </a:solidFill>
              <a:latin typeface="Hind Guntur"/>
              <a:ea typeface="Hind Guntur"/>
              <a:cs typeface="Hind Guntur"/>
              <a:sym typeface="Hind Guntur"/>
            </a:endParaRPr>
          </a:p>
          <a:p>
            <a:pPr marL="0" lvl="0" indent="0" algn="l" rtl="0">
              <a:lnSpc>
                <a:spcPct val="140014"/>
              </a:lnSpc>
              <a:spcBef>
                <a:spcPts val="0"/>
              </a:spcBef>
              <a:spcAft>
                <a:spcPts val="0"/>
              </a:spcAft>
              <a:buNone/>
            </a:pPr>
            <a:endParaRPr>
              <a:solidFill>
                <a:schemeClr val="dk1"/>
              </a:solidFill>
              <a:latin typeface="Hind Guntur"/>
              <a:ea typeface="Hind Guntur"/>
              <a:cs typeface="Hind Guntur"/>
              <a:sym typeface="Hind Guntur"/>
            </a:endParaRPr>
          </a:p>
          <a:p>
            <a:pPr marL="0" lvl="0" indent="0" algn="l" rtl="0">
              <a:lnSpc>
                <a:spcPct val="140014"/>
              </a:lnSpc>
              <a:spcBef>
                <a:spcPts val="0"/>
              </a:spcBef>
              <a:spcAft>
                <a:spcPts val="0"/>
              </a:spcAft>
              <a:buNone/>
            </a:pPr>
            <a:r>
              <a:rPr lang="en">
                <a:solidFill>
                  <a:schemeClr val="dk1"/>
                </a:solidFill>
                <a:latin typeface="Hind Guntur"/>
                <a:ea typeface="Hind Guntur"/>
                <a:cs typeface="Hind Guntur"/>
                <a:sym typeface="Hind Guntur"/>
              </a:rPr>
              <a:t>Once we have more information about your current system and needs, we can develop a more concrete plan tailored to your organization.</a:t>
            </a:r>
            <a:endParaRPr>
              <a:solidFill>
                <a:schemeClr val="dk1"/>
              </a:solidFill>
              <a:latin typeface="Hind Guntur"/>
              <a:ea typeface="Hind Guntur"/>
              <a:cs typeface="Hind Guntur"/>
              <a:sym typeface="Hind Guntur"/>
            </a:endParaRPr>
          </a:p>
        </p:txBody>
      </p:sp>
      <p:sp>
        <p:nvSpPr>
          <p:cNvPr id="236" name="Google Shape;236;g2d413b239e7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09ff3addf7_2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09ff3addf7_2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085ee927fb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stakeholder:</a:t>
            </a:r>
            <a:br>
              <a:rPr lang="en"/>
            </a:br>
            <a:r>
              <a:rPr lang="en"/>
              <a:t>1. What is priority (given time constraints)?</a:t>
            </a:r>
            <a:endParaRPr/>
          </a:p>
        </p:txBody>
      </p:sp>
      <p:sp>
        <p:nvSpPr>
          <p:cNvPr id="249" name="Google Shape;249;g3085ee927fb_1_1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d413b239e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d413b239e7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09ff3addf7_1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309ff3addf7_1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09ff3addf7_1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309ff3addf7_1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413b239e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d413b239e7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09ff3addf7_1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309ff3addf7_1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9ff3addf7_1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309ff3addf7_1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09ff3addf7_1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309ff3addf7_1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09ff3addf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309ff3addf7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d413b239e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d413b239e7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85ee927fb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following slides, we will clarify the realistic capabilities and limitations of AI.</a:t>
            </a:r>
            <a:endParaRPr/>
          </a:p>
          <a:p>
            <a:pPr marL="0" lvl="0" indent="0" algn="l" rtl="0">
              <a:spcBef>
                <a:spcPts val="0"/>
              </a:spcBef>
              <a:spcAft>
                <a:spcPts val="0"/>
              </a:spcAft>
              <a:buNone/>
            </a:pPr>
            <a:r>
              <a:rPr lang="en"/>
              <a:t>While AI offers powerful tools and solutions, there are key areas where its functionality is often misunderstood. We should address these expectations since we may be expecting AI to perform tasks that go beyond its current technological capacity. </a:t>
            </a:r>
            <a:endParaRPr/>
          </a:p>
        </p:txBody>
      </p:sp>
      <p:sp>
        <p:nvSpPr>
          <p:cNvPr id="173" name="Google Shape;173;g3085ee927fb_1_9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85ee927f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3085ee927fb_1_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d413b239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AI systems may face challenges when confronted with unforeseen or complex scenarios that deviate from their training data.</a:t>
            </a:r>
            <a:endParaRPr/>
          </a:p>
          <a:p>
            <a:pPr marL="0" lvl="0" indent="0" algn="l" rtl="0">
              <a:spcBef>
                <a:spcPts val="0"/>
              </a:spcBef>
              <a:spcAft>
                <a:spcPts val="0"/>
              </a:spcAft>
              <a:buNone/>
            </a:pPr>
            <a:r>
              <a:rPr lang="en"/>
              <a:t>2- While AI can process vast amounts of data, it often lacks the ability to fully grasp nuanced human context or situational subtleties without explicit input</a:t>
            </a:r>
            <a:endParaRPr/>
          </a:p>
          <a:p>
            <a:pPr marL="0" lvl="0" indent="0" algn="l" rtl="0">
              <a:spcBef>
                <a:spcPts val="0"/>
              </a:spcBef>
              <a:spcAft>
                <a:spcPts val="0"/>
              </a:spcAft>
              <a:buNone/>
            </a:pPr>
            <a:r>
              <a:rPr lang="en"/>
              <a:t>3- AI relies heavily on data for learning and inference. It cannot "know" or derive insights without being trained on massive datasets, which demands extensive time and computational resources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We will nee dway more data than you will be able to give . It is possible but not feasible within our scope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8" name="Google Shape;188;g2d413b239e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413b239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2d413b239e7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85ee927fb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work on this it would need to be the only thing we work on)</a:t>
            </a:r>
            <a:endParaRPr/>
          </a:p>
        </p:txBody>
      </p:sp>
      <p:sp>
        <p:nvSpPr>
          <p:cNvPr id="200" name="Google Shape;200;g3085ee927fb_1_1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FCCA3C-CA6B-8AAD-3E0C-2E9E332710B1}"/>
              </a:ext>
            </a:extLst>
          </p:cNvPr>
          <p:cNvSpPr txBox="1"/>
          <p:nvPr/>
        </p:nvSpPr>
        <p:spPr>
          <a:xfrm>
            <a:off x="457200" y="381000"/>
            <a:ext cx="8524875" cy="2462213"/>
          </a:xfrm>
          <a:prstGeom prst="rect">
            <a:avLst/>
          </a:prstGeom>
          <a:noFill/>
        </p:spPr>
        <p:txBody>
          <a:bodyPr wrap="square" rtlCol="0">
            <a:spAutoFit/>
          </a:bodyPr>
          <a:lstStyle/>
          <a:p>
            <a:r>
              <a:rPr lang="en-CA" dirty="0"/>
              <a:t>This </a:t>
            </a:r>
            <a:r>
              <a:rPr lang="en-CA" dirty="0" err="1"/>
              <a:t>powerpoint</a:t>
            </a:r>
            <a:r>
              <a:rPr lang="en-CA" dirty="0"/>
              <a:t> document is a presentation done to the stakeholder on October 11</a:t>
            </a:r>
            <a:r>
              <a:rPr lang="en-CA" baseline="30000" dirty="0"/>
              <a:t>th</a:t>
            </a:r>
            <a:r>
              <a:rPr lang="en-CA" dirty="0"/>
              <a:t> communicating our input on the requirements analysis. </a:t>
            </a:r>
          </a:p>
          <a:p>
            <a:endParaRPr lang="en-CA" dirty="0"/>
          </a:p>
          <a:p>
            <a:r>
              <a:rPr lang="en-CA" dirty="0"/>
              <a:t>We start by identifying the problems the stakeholder presented. We then analyzed and explained why some of the proposed features by the stakeholder are not feasible in the context of a capstone project. The main reasons those features could not be implemented was due to a scope too large for a capstone project and due to a need of an amount of expertise we do not posses. Following this, we listed the requests we could fulfill and proposed solutions and features that would meet those requirements. </a:t>
            </a:r>
          </a:p>
          <a:p>
            <a:endParaRPr lang="en-CA" dirty="0"/>
          </a:p>
          <a:p>
            <a:r>
              <a:rPr lang="en-CA" dirty="0"/>
              <a:t>The meeting concluded with the stakeholder and us agreeing on features we will be working on for this capstone project, namely a warehouse dashboard with AI-driven predictions. </a:t>
            </a:r>
          </a:p>
        </p:txBody>
      </p:sp>
    </p:spTree>
    <p:extLst>
      <p:ext uri="{BB962C8B-B14F-4D97-AF65-F5344CB8AC3E}">
        <p14:creationId xmlns:p14="http://schemas.microsoft.com/office/powerpoint/2010/main" val="2915413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p:nvPr/>
        </p:nvSpPr>
        <p:spPr>
          <a:xfrm rot="684001">
            <a:off x="-1551582" y="-2622686"/>
            <a:ext cx="5929355" cy="5117593"/>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03" name="Google Shape;203;p33"/>
          <p:cNvSpPr/>
          <p:nvPr/>
        </p:nvSpPr>
        <p:spPr>
          <a:xfrm>
            <a:off x="-366991" y="-948433"/>
            <a:ext cx="3456934" cy="6360135"/>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04" name="Google Shape;204;p33"/>
          <p:cNvSpPr txBox="1"/>
          <p:nvPr/>
        </p:nvSpPr>
        <p:spPr>
          <a:xfrm>
            <a:off x="2905300" y="866188"/>
            <a:ext cx="5977800" cy="273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900" b="1">
                <a:solidFill>
                  <a:schemeClr val="dk1"/>
                </a:solidFill>
                <a:latin typeface="Hind Guntur"/>
                <a:ea typeface="Hind Guntur"/>
                <a:cs typeface="Hind Guntur"/>
                <a:sym typeface="Hind Guntur"/>
              </a:rPr>
              <a:t>1. </a:t>
            </a:r>
            <a:r>
              <a:rPr lang="en" sz="2000" b="1">
                <a:solidFill>
                  <a:schemeClr val="dk1"/>
                </a:solidFill>
                <a:latin typeface="Hind Guntur"/>
                <a:ea typeface="Hind Guntur"/>
                <a:cs typeface="Hind Guntur"/>
                <a:sym typeface="Hind Guntur"/>
              </a:rPr>
              <a:t>Optimizing Metal Sheet Cutting</a:t>
            </a:r>
            <a:endParaRPr sz="2000" b="1">
              <a:solidFill>
                <a:schemeClr val="dk1"/>
              </a:solidFill>
              <a:latin typeface="Hind Guntur"/>
              <a:ea typeface="Hind Guntur"/>
              <a:cs typeface="Hind Guntur"/>
              <a:sym typeface="Hind Guntur"/>
            </a:endParaRPr>
          </a:p>
          <a:p>
            <a:pPr marL="457200" lvl="0" indent="-349250" algn="l" rtl="0">
              <a:lnSpc>
                <a:spcPct val="115000"/>
              </a:lnSpc>
              <a:spcBef>
                <a:spcPts val="170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Optimizing how metal sheets are cut would require significant time and resources, making it a standalone project.</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This issue is not the main source of losses for the stakeholders. Focus on resolving other more pressing problems to improve overall efficiency.</a:t>
            </a:r>
            <a:endParaRPr sz="1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p:nvPr/>
        </p:nvSpPr>
        <p:spPr>
          <a:xfrm rot="685589">
            <a:off x="-1545884" y="-2685341"/>
            <a:ext cx="5284377"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10" name="Google Shape;210;p34"/>
          <p:cNvSpPr/>
          <p:nvPr/>
        </p:nvSpPr>
        <p:spPr>
          <a:xfrm>
            <a:off x="-366999" y="-948425"/>
            <a:ext cx="3259133"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11" name="Google Shape;211;p34"/>
          <p:cNvSpPr txBox="1"/>
          <p:nvPr/>
        </p:nvSpPr>
        <p:spPr>
          <a:xfrm>
            <a:off x="2593625" y="444050"/>
            <a:ext cx="6097500" cy="468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2000" b="1">
                <a:solidFill>
                  <a:schemeClr val="dk1"/>
                </a:solidFill>
                <a:latin typeface="Hind Guntur"/>
                <a:ea typeface="Hind Guntur"/>
                <a:cs typeface="Hind Guntur"/>
                <a:sym typeface="Hind Guntur"/>
              </a:rPr>
              <a:t>2. Recognizing Faulty Parts</a:t>
            </a:r>
            <a:endParaRPr sz="2000" b="1">
              <a:solidFill>
                <a:schemeClr val="dk1"/>
              </a:solidFill>
              <a:latin typeface="Hind Guntur"/>
              <a:ea typeface="Hind Guntur"/>
              <a:cs typeface="Hind Guntur"/>
              <a:sym typeface="Hind Guntur"/>
            </a:endParaRPr>
          </a:p>
          <a:p>
            <a:pPr marL="457200" lvl="0" indent="-330200" algn="l" rtl="0">
              <a:lnSpc>
                <a:spcPct val="115000"/>
              </a:lnSpc>
              <a:spcBef>
                <a:spcPts val="1100"/>
              </a:spcBef>
              <a:spcAft>
                <a:spcPts val="0"/>
              </a:spcAft>
              <a:buClr>
                <a:schemeClr val="dk1"/>
              </a:buClr>
              <a:buSzPts val="1600"/>
              <a:buChar char="●"/>
            </a:pPr>
            <a:r>
              <a:rPr lang="en" sz="1600" b="1">
                <a:solidFill>
                  <a:schemeClr val="dk1"/>
                </a:solidFill>
                <a:latin typeface="Calibri"/>
                <a:ea typeface="Calibri"/>
                <a:cs typeface="Calibri"/>
                <a:sym typeface="Calibri"/>
              </a:rPr>
              <a:t>Integration Requirements:</a:t>
            </a:r>
            <a:r>
              <a:rPr lang="en" sz="1600">
                <a:solidFill>
                  <a:schemeClr val="dk1"/>
                </a:solidFill>
                <a:latin typeface="Calibri"/>
                <a:ea typeface="Calibri"/>
                <a:cs typeface="Calibri"/>
                <a:sym typeface="Calibri"/>
              </a:rPr>
              <a:t> Any solution for recognizing faulty parts would need to be integrated into existing software used for bending parts which may not be feasible.</a:t>
            </a:r>
            <a:endParaRPr sz="16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latin typeface="Calibri"/>
                <a:ea typeface="Calibri"/>
                <a:cs typeface="Calibri"/>
                <a:sym typeface="Calibri"/>
              </a:rPr>
              <a:t>Cost Implications</a:t>
            </a:r>
            <a:r>
              <a:rPr lang="en" sz="1600">
                <a:solidFill>
                  <a:schemeClr val="dk1"/>
                </a:solidFill>
                <a:latin typeface="Calibri"/>
                <a:ea typeface="Calibri"/>
                <a:cs typeface="Calibri"/>
                <a:sym typeface="Calibri"/>
              </a:rPr>
              <a:t>: Would require advanced image recognition, which is very costly</a:t>
            </a:r>
            <a:endParaRPr sz="16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latin typeface="Calibri"/>
                <a:ea typeface="Calibri"/>
                <a:cs typeface="Calibri"/>
                <a:sym typeface="Calibri"/>
              </a:rPr>
              <a:t>Training Needs</a:t>
            </a:r>
            <a:r>
              <a:rPr lang="en" sz="1600">
                <a:solidFill>
                  <a:schemeClr val="dk1"/>
                </a:solidFill>
                <a:latin typeface="Calibri"/>
                <a:ea typeface="Calibri"/>
                <a:cs typeface="Calibri"/>
                <a:sym typeface="Calibri"/>
              </a:rPr>
              <a:t>: Requires a lot of time for training the AI model. Requires thousands of images of each part.</a:t>
            </a:r>
            <a:endParaRPr sz="16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latin typeface="Calibri"/>
                <a:ea typeface="Calibri"/>
                <a:cs typeface="Calibri"/>
                <a:sym typeface="Calibri"/>
              </a:rPr>
              <a:t>Reliability Concerns</a:t>
            </a:r>
            <a:r>
              <a:rPr lang="en" sz="1600">
                <a:solidFill>
                  <a:schemeClr val="dk1"/>
                </a:solidFill>
                <a:latin typeface="Calibri"/>
                <a:ea typeface="Calibri"/>
                <a:cs typeface="Calibri"/>
                <a:sym typeface="Calibri"/>
              </a:rPr>
              <a:t>: Even after training, the model may still be prone to failures due to variations in:</a:t>
            </a:r>
            <a:endParaRPr sz="1600">
              <a:solidFill>
                <a:schemeClr val="dk1"/>
              </a:solidFill>
              <a:latin typeface="Calibri"/>
              <a:ea typeface="Calibri"/>
              <a:cs typeface="Calibri"/>
              <a:sym typeface="Calibri"/>
            </a:endParaRPr>
          </a:p>
          <a:p>
            <a:pPr marL="914400" lvl="1" indent="-330200" algn="l" rtl="0">
              <a:lnSpc>
                <a:spcPct val="115000"/>
              </a:lnSpc>
              <a:spcBef>
                <a:spcPts val="0"/>
              </a:spcBef>
              <a:spcAft>
                <a:spcPts val="0"/>
              </a:spcAft>
              <a:buClr>
                <a:schemeClr val="dk1"/>
              </a:buClr>
              <a:buSzPts val="1600"/>
              <a:buFont typeface="Calibri"/>
              <a:buAutoNum type="alphaLcPeriod"/>
            </a:pPr>
            <a:r>
              <a:rPr lang="en" sz="1600">
                <a:solidFill>
                  <a:schemeClr val="dk1"/>
                </a:solidFill>
                <a:latin typeface="Calibri"/>
                <a:ea typeface="Calibri"/>
                <a:cs typeface="Calibri"/>
                <a:sym typeface="Calibri"/>
              </a:rPr>
              <a:t>Angle</a:t>
            </a:r>
            <a:endParaRPr sz="1600">
              <a:solidFill>
                <a:schemeClr val="dk1"/>
              </a:solidFill>
              <a:latin typeface="Calibri"/>
              <a:ea typeface="Calibri"/>
              <a:cs typeface="Calibri"/>
              <a:sym typeface="Calibri"/>
            </a:endParaRPr>
          </a:p>
          <a:p>
            <a:pPr marL="914400" lvl="1" indent="-330200" algn="l" rtl="0">
              <a:lnSpc>
                <a:spcPct val="115000"/>
              </a:lnSpc>
              <a:spcBef>
                <a:spcPts val="0"/>
              </a:spcBef>
              <a:spcAft>
                <a:spcPts val="0"/>
              </a:spcAft>
              <a:buClr>
                <a:schemeClr val="dk1"/>
              </a:buClr>
              <a:buSzPts val="1600"/>
              <a:buFont typeface="Calibri"/>
              <a:buAutoNum type="alphaLcPeriod"/>
            </a:pPr>
            <a:r>
              <a:rPr lang="en" sz="1600">
                <a:solidFill>
                  <a:schemeClr val="dk1"/>
                </a:solidFill>
                <a:latin typeface="Calibri"/>
                <a:ea typeface="Calibri"/>
                <a:cs typeface="Calibri"/>
                <a:sym typeface="Calibri"/>
              </a:rPr>
              <a:t>Positioning</a:t>
            </a:r>
            <a:endParaRPr sz="1600">
              <a:solidFill>
                <a:schemeClr val="dk1"/>
              </a:solidFill>
              <a:latin typeface="Calibri"/>
              <a:ea typeface="Calibri"/>
              <a:cs typeface="Calibri"/>
              <a:sym typeface="Calibri"/>
            </a:endParaRPr>
          </a:p>
          <a:p>
            <a:pPr marL="914400" lvl="1" indent="-330200" algn="l" rtl="0">
              <a:lnSpc>
                <a:spcPct val="115000"/>
              </a:lnSpc>
              <a:spcBef>
                <a:spcPts val="0"/>
              </a:spcBef>
              <a:spcAft>
                <a:spcPts val="0"/>
              </a:spcAft>
              <a:buClr>
                <a:schemeClr val="dk1"/>
              </a:buClr>
              <a:buSzPts val="1600"/>
              <a:buFont typeface="Calibri"/>
              <a:buAutoNum type="alphaLcPeriod"/>
            </a:pPr>
            <a:r>
              <a:rPr lang="en" sz="1600">
                <a:solidFill>
                  <a:schemeClr val="dk1"/>
                </a:solidFill>
                <a:latin typeface="Calibri"/>
                <a:ea typeface="Calibri"/>
                <a:cs typeface="Calibri"/>
                <a:sym typeface="Calibri"/>
              </a:rPr>
              <a:t>Background</a:t>
            </a:r>
            <a:endParaRPr sz="1600">
              <a:solidFill>
                <a:schemeClr val="dk1"/>
              </a:solidFill>
              <a:latin typeface="Calibri"/>
              <a:ea typeface="Calibri"/>
              <a:cs typeface="Calibri"/>
              <a:sym typeface="Calibri"/>
            </a:endParaRPr>
          </a:p>
          <a:p>
            <a:pPr marL="914400" lvl="1" indent="-330200" algn="l" rtl="0">
              <a:lnSpc>
                <a:spcPct val="115000"/>
              </a:lnSpc>
              <a:spcBef>
                <a:spcPts val="0"/>
              </a:spcBef>
              <a:spcAft>
                <a:spcPts val="0"/>
              </a:spcAft>
              <a:buClr>
                <a:schemeClr val="dk1"/>
              </a:buClr>
              <a:buSzPts val="1600"/>
              <a:buFont typeface="Calibri"/>
              <a:buAutoNum type="alphaLcPeriod"/>
            </a:pPr>
            <a:r>
              <a:rPr lang="en" sz="1600">
                <a:solidFill>
                  <a:schemeClr val="dk1"/>
                </a:solidFill>
                <a:latin typeface="Calibri"/>
                <a:ea typeface="Calibri"/>
                <a:cs typeface="Calibri"/>
                <a:sym typeface="Calibri"/>
              </a:rPr>
              <a:t>New parts cannot be recognized without additional training</a:t>
            </a:r>
            <a:endParaRPr sz="1600">
              <a:solidFill>
                <a:schemeClr val="dk1"/>
              </a:solidFill>
              <a:latin typeface="Calibri"/>
              <a:ea typeface="Calibri"/>
              <a:cs typeface="Calibri"/>
              <a:sym typeface="Calibri"/>
            </a:endParaRPr>
          </a:p>
          <a:p>
            <a:pPr marL="457200" lvl="0" indent="0" algn="l" rtl="0">
              <a:lnSpc>
                <a:spcPct val="115000"/>
              </a:lnSpc>
              <a:spcBef>
                <a:spcPts val="1200"/>
              </a:spcBef>
              <a:spcAft>
                <a:spcPts val="1100"/>
              </a:spcAft>
              <a:buNone/>
            </a:pPr>
            <a:endParaRPr sz="1100"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p:nvPr/>
        </p:nvSpPr>
        <p:spPr>
          <a:xfrm rot="684831">
            <a:off x="-1552123"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17" name="Google Shape;217;p35"/>
          <p:cNvSpPr/>
          <p:nvPr/>
        </p:nvSpPr>
        <p:spPr>
          <a:xfrm>
            <a:off x="-366991" y="-948433"/>
            <a:ext cx="3459695"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18" name="Google Shape;218;p35"/>
          <p:cNvSpPr txBox="1"/>
          <p:nvPr/>
        </p:nvSpPr>
        <p:spPr>
          <a:xfrm>
            <a:off x="3811304" y="934218"/>
            <a:ext cx="4622400" cy="3078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 sz="2000" b="1">
                <a:latin typeface="Hind Guntur"/>
                <a:ea typeface="Hind Guntur"/>
                <a:cs typeface="Hind Guntur"/>
                <a:sym typeface="Hind Guntur"/>
              </a:rPr>
              <a:t>3</a:t>
            </a:r>
            <a:r>
              <a:rPr lang="en" sz="2000" b="1" i="0" u="none" strike="noStrike" cap="none">
                <a:solidFill>
                  <a:srgbClr val="000000"/>
                </a:solidFill>
                <a:latin typeface="Hind Guntur"/>
                <a:ea typeface="Hind Guntur"/>
                <a:cs typeface="Hind Guntur"/>
                <a:sym typeface="Hind Guntur"/>
              </a:rPr>
              <a:t>. </a:t>
            </a:r>
            <a:r>
              <a:rPr lang="en" sz="2000" b="1">
                <a:latin typeface="Hind Guntur"/>
                <a:ea typeface="Hind Guntur"/>
                <a:cs typeface="Hind Guntur"/>
                <a:sym typeface="Hind Guntur"/>
              </a:rPr>
              <a:t>Automating all human input</a:t>
            </a:r>
            <a:endParaRPr sz="2000">
              <a:latin typeface="Hind Guntur"/>
              <a:ea typeface="Hind Guntur"/>
              <a:cs typeface="Hind Guntur"/>
              <a:sym typeface="Hind Guntur"/>
            </a:endParaRPr>
          </a:p>
        </p:txBody>
      </p:sp>
      <p:sp>
        <p:nvSpPr>
          <p:cNvPr id="219" name="Google Shape;219;p35"/>
          <p:cNvSpPr txBox="1"/>
          <p:nvPr/>
        </p:nvSpPr>
        <p:spPr>
          <a:xfrm>
            <a:off x="3811300" y="1521850"/>
            <a:ext cx="4468800" cy="2992500"/>
          </a:xfrm>
          <a:prstGeom prst="rect">
            <a:avLst/>
          </a:prstGeom>
          <a:noFill/>
          <a:ln>
            <a:noFill/>
          </a:ln>
        </p:spPr>
        <p:txBody>
          <a:bodyPr spcFirstLastPara="1" wrap="square" lIns="0" tIns="0" rIns="0" bIns="0" anchor="t" anchorCtr="0">
            <a:spAutoFit/>
          </a:bodyPr>
          <a:lstStyle/>
          <a:p>
            <a:pPr marL="457200" marR="0" lvl="0" indent="-342900" algn="l" rtl="0">
              <a:lnSpc>
                <a:spcPct val="140014"/>
              </a:lnSpc>
              <a:spcBef>
                <a:spcPts val="0"/>
              </a:spcBef>
              <a:spcAft>
                <a:spcPts val="0"/>
              </a:spcAft>
              <a:buSzPts val="1800"/>
              <a:buFont typeface="Calibri"/>
              <a:buChar char="●"/>
            </a:pPr>
            <a:r>
              <a:rPr lang="en" sz="1800">
                <a:latin typeface="Calibri"/>
                <a:ea typeface="Calibri"/>
                <a:cs typeface="Calibri"/>
                <a:sym typeface="Calibri"/>
              </a:rPr>
              <a:t>Automating all human input is impractical</a:t>
            </a:r>
            <a:endParaRPr sz="1800">
              <a:latin typeface="Calibri"/>
              <a:ea typeface="Calibri"/>
              <a:cs typeface="Calibri"/>
              <a:sym typeface="Calibri"/>
            </a:endParaRPr>
          </a:p>
          <a:p>
            <a:pPr marL="457200" marR="0" lvl="0" indent="-342900" algn="l" rtl="0">
              <a:lnSpc>
                <a:spcPct val="140014"/>
              </a:lnSpc>
              <a:spcBef>
                <a:spcPts val="0"/>
              </a:spcBef>
              <a:spcAft>
                <a:spcPts val="0"/>
              </a:spcAft>
              <a:buSzPts val="1800"/>
              <a:buFont typeface="Calibri"/>
              <a:buChar char="●"/>
            </a:pPr>
            <a:r>
              <a:rPr lang="en" sz="1800">
                <a:latin typeface="Calibri"/>
                <a:ea typeface="Calibri"/>
                <a:cs typeface="Calibri"/>
                <a:sym typeface="Calibri"/>
              </a:rPr>
              <a:t>AI is not always better than humans!</a:t>
            </a:r>
            <a:endParaRPr sz="1800">
              <a:latin typeface="Calibri"/>
              <a:ea typeface="Calibri"/>
              <a:cs typeface="Calibri"/>
              <a:sym typeface="Calibri"/>
            </a:endParaRPr>
          </a:p>
          <a:p>
            <a:pPr marL="457200" marR="0" lvl="0" indent="-342900" algn="l" rtl="0">
              <a:lnSpc>
                <a:spcPct val="140014"/>
              </a:lnSpc>
              <a:spcBef>
                <a:spcPts val="0"/>
              </a:spcBef>
              <a:spcAft>
                <a:spcPts val="0"/>
              </a:spcAft>
              <a:buSzPts val="1800"/>
              <a:buFont typeface="Calibri"/>
              <a:buChar char="●"/>
            </a:pPr>
            <a:r>
              <a:rPr lang="en" sz="1800">
                <a:latin typeface="Calibri"/>
                <a:ea typeface="Calibri"/>
                <a:cs typeface="Calibri"/>
                <a:sym typeface="Calibri"/>
              </a:rPr>
              <a:t>Instead, we aim to:</a:t>
            </a:r>
            <a:endParaRPr sz="1800">
              <a:latin typeface="Calibri"/>
              <a:ea typeface="Calibri"/>
              <a:cs typeface="Calibri"/>
              <a:sym typeface="Calibri"/>
            </a:endParaRPr>
          </a:p>
          <a:p>
            <a:pPr marL="914400" marR="0" lvl="1" indent="-342900" algn="l" rtl="0">
              <a:lnSpc>
                <a:spcPct val="140014"/>
              </a:lnSpc>
              <a:spcBef>
                <a:spcPts val="0"/>
              </a:spcBef>
              <a:spcAft>
                <a:spcPts val="0"/>
              </a:spcAft>
              <a:buSzPts val="1800"/>
              <a:buFont typeface="Calibri"/>
              <a:buChar char="○"/>
            </a:pPr>
            <a:r>
              <a:rPr lang="en" sz="1800">
                <a:latin typeface="Calibri"/>
                <a:ea typeface="Calibri"/>
                <a:cs typeface="Calibri"/>
                <a:sym typeface="Calibri"/>
              </a:rPr>
              <a:t>incentivize workers to track progress (live updates of daily goals)</a:t>
            </a:r>
            <a:endParaRPr sz="1800">
              <a:latin typeface="Calibri"/>
              <a:ea typeface="Calibri"/>
              <a:cs typeface="Calibri"/>
              <a:sym typeface="Calibri"/>
            </a:endParaRPr>
          </a:p>
          <a:p>
            <a:pPr marL="914400" marR="0" lvl="1" indent="-342900" algn="l" rtl="0">
              <a:lnSpc>
                <a:spcPct val="140014"/>
              </a:lnSpc>
              <a:spcBef>
                <a:spcPts val="0"/>
              </a:spcBef>
              <a:spcAft>
                <a:spcPts val="0"/>
              </a:spcAft>
              <a:buSzPts val="1800"/>
              <a:buFont typeface="Calibri"/>
              <a:buChar char="○"/>
            </a:pPr>
            <a:r>
              <a:rPr lang="en" sz="1800">
                <a:latin typeface="Calibri"/>
                <a:ea typeface="Calibri"/>
                <a:cs typeface="Calibri"/>
                <a:sym typeface="Calibri"/>
              </a:rPr>
              <a:t>provide a system that ensures accountability (sign in identifies worker)</a:t>
            </a:r>
            <a:endParaRPr sz="1800" b="1">
              <a:latin typeface="Hind Guntur Medium"/>
              <a:ea typeface="Hind Guntur Medium"/>
              <a:cs typeface="Hind Guntur Medium"/>
              <a:sym typeface="Hind Guntur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p:nvPr/>
        </p:nvSpPr>
        <p:spPr>
          <a:xfrm>
            <a:off x="0" y="0"/>
            <a:ext cx="9144000" cy="51435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276" b="-9275"/>
            </a:stretch>
          </a:blipFill>
          <a:ln>
            <a:noFill/>
          </a:ln>
        </p:spPr>
        <p:txBody>
          <a:bodyPr/>
          <a:lstStyle/>
          <a:p>
            <a:endParaRPr lang="en-CA"/>
          </a:p>
        </p:txBody>
      </p:sp>
      <p:sp>
        <p:nvSpPr>
          <p:cNvPr id="225" name="Google Shape;225;p36"/>
          <p:cNvSpPr txBox="1"/>
          <p:nvPr/>
        </p:nvSpPr>
        <p:spPr>
          <a:xfrm>
            <a:off x="1412335" y="2191579"/>
            <a:ext cx="6319200" cy="446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2900" b="1">
                <a:solidFill>
                  <a:srgbClr val="FFFFFF"/>
                </a:solidFill>
                <a:latin typeface="Hind Guntur"/>
                <a:ea typeface="Hind Guntur"/>
                <a:cs typeface="Hind Guntur"/>
                <a:sym typeface="Hind Guntur"/>
              </a:rPr>
              <a:t>Requests We Can Fulfill</a:t>
            </a:r>
            <a:endParaRPr sz="2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p:nvPr/>
        </p:nvSpPr>
        <p:spPr>
          <a:xfrm rot="684831">
            <a:off x="-1552123"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31" name="Google Shape;231;p37"/>
          <p:cNvSpPr/>
          <p:nvPr/>
        </p:nvSpPr>
        <p:spPr>
          <a:xfrm>
            <a:off x="-318375" y="-898850"/>
            <a:ext cx="3459695" cy="6042342"/>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32" name="Google Shape;232;p37"/>
          <p:cNvSpPr txBox="1"/>
          <p:nvPr/>
        </p:nvSpPr>
        <p:spPr>
          <a:xfrm>
            <a:off x="3515504" y="560668"/>
            <a:ext cx="4622400" cy="3078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 sz="2000" b="1">
                <a:latin typeface="Hind Guntur"/>
                <a:ea typeface="Hind Guntur"/>
                <a:cs typeface="Hind Guntur"/>
                <a:sym typeface="Hind Guntur"/>
              </a:rPr>
              <a:t>1</a:t>
            </a:r>
            <a:r>
              <a:rPr lang="en" sz="2000" b="1" i="0" u="none" strike="noStrike" cap="none">
                <a:solidFill>
                  <a:srgbClr val="000000"/>
                </a:solidFill>
                <a:latin typeface="Hind Guntur"/>
                <a:ea typeface="Hind Guntur"/>
                <a:cs typeface="Hind Guntur"/>
                <a:sym typeface="Hind Guntur"/>
              </a:rPr>
              <a:t>. </a:t>
            </a:r>
            <a:r>
              <a:rPr lang="en" sz="2000" b="1">
                <a:latin typeface="Hind Guntur"/>
                <a:ea typeface="Hind Guntur"/>
                <a:cs typeface="Hind Guntur"/>
                <a:sym typeface="Hind Guntur"/>
              </a:rPr>
              <a:t>Predicting inventory</a:t>
            </a:r>
            <a:endParaRPr sz="1000"/>
          </a:p>
        </p:txBody>
      </p:sp>
      <p:sp>
        <p:nvSpPr>
          <p:cNvPr id="233" name="Google Shape;233;p37"/>
          <p:cNvSpPr txBox="1"/>
          <p:nvPr/>
        </p:nvSpPr>
        <p:spPr>
          <a:xfrm>
            <a:off x="3515499" y="1043475"/>
            <a:ext cx="4918200" cy="3568200"/>
          </a:xfrm>
          <a:prstGeom prst="rect">
            <a:avLst/>
          </a:prstGeom>
          <a:noFill/>
          <a:ln>
            <a:noFill/>
          </a:ln>
        </p:spPr>
        <p:txBody>
          <a:bodyPr spcFirstLastPara="1" wrap="square" lIns="0" tIns="0" rIns="0" bIns="0" anchor="t" anchorCtr="0">
            <a:spAutoFit/>
          </a:bodyPr>
          <a:lstStyle/>
          <a:p>
            <a:pPr marL="457200" marR="0" lvl="0"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Predict how much and when to make popular items.</a:t>
            </a:r>
            <a:endParaRPr sz="1900">
              <a:latin typeface="Calibri"/>
              <a:ea typeface="Calibri"/>
              <a:cs typeface="Calibri"/>
              <a:sym typeface="Calibri"/>
            </a:endParaRPr>
          </a:p>
          <a:p>
            <a:pPr marL="457200" marR="0" lvl="0"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This is possible if we are provided with large amounts of data.</a:t>
            </a:r>
            <a:endParaRPr sz="1900">
              <a:latin typeface="Calibri"/>
              <a:ea typeface="Calibri"/>
              <a:cs typeface="Calibri"/>
              <a:sym typeface="Calibri"/>
            </a:endParaRPr>
          </a:p>
          <a:p>
            <a:pPr marL="914400" marR="0" lvl="1"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Data should be in a digital format (excel, database, etc).</a:t>
            </a:r>
            <a:endParaRPr sz="1900">
              <a:latin typeface="Calibri"/>
              <a:ea typeface="Calibri"/>
              <a:cs typeface="Calibri"/>
              <a:sym typeface="Calibri"/>
            </a:endParaRPr>
          </a:p>
          <a:p>
            <a:pPr marL="457200" marR="0" lvl="0"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Data must be across several years ideally.</a:t>
            </a:r>
            <a:endParaRPr sz="1900">
              <a:latin typeface="Calibri"/>
              <a:ea typeface="Calibri"/>
              <a:cs typeface="Calibri"/>
              <a:sym typeface="Calibri"/>
            </a:endParaRPr>
          </a:p>
          <a:p>
            <a:pPr marL="457200" marR="0" lvl="0"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AI can be used for this feature to create predictions based on analysis of past data.</a:t>
            </a:r>
            <a:endParaRPr sz="19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p:nvPr/>
        </p:nvSpPr>
        <p:spPr>
          <a:xfrm rot="684831">
            <a:off x="-1552123"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39" name="Google Shape;239;p38"/>
          <p:cNvSpPr/>
          <p:nvPr/>
        </p:nvSpPr>
        <p:spPr>
          <a:xfrm>
            <a:off x="-318375" y="-899150"/>
            <a:ext cx="3459695" cy="6042342"/>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40" name="Google Shape;240;p38"/>
          <p:cNvSpPr txBox="1"/>
          <p:nvPr/>
        </p:nvSpPr>
        <p:spPr>
          <a:xfrm>
            <a:off x="3493754" y="372068"/>
            <a:ext cx="4622400" cy="7389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 sz="2000" b="1">
                <a:latin typeface="Hind Guntur"/>
                <a:ea typeface="Hind Guntur"/>
                <a:cs typeface="Hind Guntur"/>
                <a:sym typeface="Hind Guntur"/>
              </a:rPr>
              <a:t>2. Creating an efficient daily scheduling for each department</a:t>
            </a:r>
            <a:endParaRPr sz="1000"/>
          </a:p>
        </p:txBody>
      </p:sp>
      <p:sp>
        <p:nvSpPr>
          <p:cNvPr id="241" name="Google Shape;241;p38"/>
          <p:cNvSpPr txBox="1"/>
          <p:nvPr/>
        </p:nvSpPr>
        <p:spPr>
          <a:xfrm>
            <a:off x="3373200" y="1347600"/>
            <a:ext cx="4691400" cy="2660100"/>
          </a:xfrm>
          <a:prstGeom prst="rect">
            <a:avLst/>
          </a:prstGeom>
          <a:noFill/>
          <a:ln>
            <a:noFill/>
          </a:ln>
        </p:spPr>
        <p:txBody>
          <a:bodyPr spcFirstLastPara="1" wrap="square" lIns="0" tIns="0" rIns="0" bIns="0" anchor="t" anchorCtr="0">
            <a:spAutoFit/>
          </a:bodyPr>
          <a:lstStyle/>
          <a:p>
            <a:pPr marL="457200" marR="0" lvl="0" indent="-330200" algn="l" rtl="0">
              <a:lnSpc>
                <a:spcPct val="140014"/>
              </a:lnSpc>
              <a:spcBef>
                <a:spcPts val="0"/>
              </a:spcBef>
              <a:spcAft>
                <a:spcPts val="0"/>
              </a:spcAft>
              <a:buSzPts val="1600"/>
              <a:buFont typeface="Calibri"/>
              <a:buChar char="●"/>
            </a:pPr>
            <a:r>
              <a:rPr lang="en" sz="1600">
                <a:latin typeface="Calibri"/>
                <a:ea typeface="Calibri"/>
                <a:cs typeface="Calibri"/>
                <a:sym typeface="Calibri"/>
              </a:rPr>
              <a:t>This requires detailed information about the current processes and department structures: </a:t>
            </a:r>
            <a:endParaRPr sz="1600">
              <a:latin typeface="Calibri"/>
              <a:ea typeface="Calibri"/>
              <a:cs typeface="Calibri"/>
              <a:sym typeface="Calibri"/>
            </a:endParaRPr>
          </a:p>
          <a:p>
            <a:pPr marL="914400" marR="0" lvl="1" indent="-330200" algn="l" rtl="0">
              <a:lnSpc>
                <a:spcPct val="140014"/>
              </a:lnSpc>
              <a:spcBef>
                <a:spcPts val="0"/>
              </a:spcBef>
              <a:spcAft>
                <a:spcPts val="0"/>
              </a:spcAft>
              <a:buSzPts val="1600"/>
              <a:buFont typeface="Calibri"/>
              <a:buChar char="○"/>
            </a:pPr>
            <a:r>
              <a:rPr lang="en" sz="1600">
                <a:latin typeface="Calibri"/>
                <a:ea typeface="Calibri"/>
                <a:cs typeface="Calibri"/>
                <a:sym typeface="Calibri"/>
              </a:rPr>
              <a:t>How departments manage their workloads</a:t>
            </a:r>
            <a:endParaRPr sz="1600">
              <a:latin typeface="Calibri"/>
              <a:ea typeface="Calibri"/>
              <a:cs typeface="Calibri"/>
              <a:sym typeface="Calibri"/>
            </a:endParaRPr>
          </a:p>
          <a:p>
            <a:pPr marL="914400" marR="0" lvl="1" indent="-330200" algn="l" rtl="0">
              <a:lnSpc>
                <a:spcPct val="140014"/>
              </a:lnSpc>
              <a:spcBef>
                <a:spcPts val="0"/>
              </a:spcBef>
              <a:spcAft>
                <a:spcPts val="0"/>
              </a:spcAft>
              <a:buSzPts val="1600"/>
              <a:buFont typeface="Calibri"/>
              <a:buChar char="○"/>
            </a:pPr>
            <a:r>
              <a:rPr lang="en" sz="1600">
                <a:latin typeface="Calibri"/>
                <a:ea typeface="Calibri"/>
                <a:cs typeface="Calibri"/>
                <a:sym typeface="Calibri"/>
              </a:rPr>
              <a:t>How tasks/orders are prioritized </a:t>
            </a:r>
            <a:endParaRPr sz="1600">
              <a:latin typeface="Calibri"/>
              <a:ea typeface="Calibri"/>
              <a:cs typeface="Calibri"/>
              <a:sym typeface="Calibri"/>
            </a:endParaRPr>
          </a:p>
          <a:p>
            <a:pPr marL="914400" marR="0" lvl="1" indent="-330200" algn="l" rtl="0">
              <a:lnSpc>
                <a:spcPct val="140014"/>
              </a:lnSpc>
              <a:spcBef>
                <a:spcPts val="0"/>
              </a:spcBef>
              <a:spcAft>
                <a:spcPts val="0"/>
              </a:spcAft>
              <a:buSzPts val="1600"/>
              <a:buFont typeface="Calibri"/>
              <a:buChar char="○"/>
            </a:pPr>
            <a:r>
              <a:rPr lang="en" sz="1600">
                <a:latin typeface="Calibri"/>
                <a:ea typeface="Calibri"/>
                <a:cs typeface="Calibri"/>
                <a:sym typeface="Calibri"/>
              </a:rPr>
              <a:t>How dependencies between departments are handled </a:t>
            </a:r>
            <a:endParaRPr sz="1600">
              <a:latin typeface="Calibri"/>
              <a:ea typeface="Calibri"/>
              <a:cs typeface="Calibri"/>
              <a:sym typeface="Calibri"/>
            </a:endParaRPr>
          </a:p>
          <a:p>
            <a:pPr marL="457200" lvl="0" indent="-330200" algn="l" rtl="0">
              <a:lnSpc>
                <a:spcPct val="140014"/>
              </a:lnSpc>
              <a:spcBef>
                <a:spcPts val="0"/>
              </a:spcBef>
              <a:spcAft>
                <a:spcPts val="0"/>
              </a:spcAft>
              <a:buClr>
                <a:schemeClr val="dk1"/>
              </a:buClr>
              <a:buSzPts val="1600"/>
              <a:buFont typeface="Calibri"/>
              <a:buChar char="●"/>
            </a:pPr>
            <a:r>
              <a:rPr lang="en" sz="1600">
                <a:latin typeface="Calibri"/>
                <a:ea typeface="Calibri"/>
                <a:cs typeface="Calibri"/>
                <a:sym typeface="Calibri"/>
              </a:rPr>
              <a:t>Automated task allocation can be done through an algorithm based on priority and availability</a:t>
            </a:r>
            <a:endParaRPr sz="16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F0D0D"/>
        </a:solidFill>
        <a:effectLst/>
      </p:bgPr>
    </p:bg>
    <p:spTree>
      <p:nvGrpSpPr>
        <p:cNvPr id="1" name="Shape 245"/>
        <p:cNvGrpSpPr/>
        <p:nvPr/>
      </p:nvGrpSpPr>
      <p:grpSpPr>
        <a:xfrm>
          <a:off x="0" y="0"/>
          <a:ext cx="0" cy="0"/>
          <a:chOff x="0" y="0"/>
          <a:chExt cx="0" cy="0"/>
        </a:xfrm>
      </p:grpSpPr>
      <p:sp>
        <p:nvSpPr>
          <p:cNvPr id="246" name="Google Shape;246;p39"/>
          <p:cNvSpPr txBox="1"/>
          <p:nvPr/>
        </p:nvSpPr>
        <p:spPr>
          <a:xfrm>
            <a:off x="1455651" y="2193814"/>
            <a:ext cx="6232800" cy="446400"/>
          </a:xfrm>
          <a:prstGeom prst="rect">
            <a:avLst/>
          </a:prstGeom>
          <a:noFill/>
          <a:ln>
            <a:noFill/>
          </a:ln>
        </p:spPr>
        <p:txBody>
          <a:bodyPr spcFirstLastPara="1" wrap="square" lIns="0" tIns="0" rIns="0" bIns="0" anchor="t" anchorCtr="0">
            <a:spAutoFit/>
          </a:bodyPr>
          <a:lstStyle/>
          <a:p>
            <a:pPr marL="0" marR="0" lvl="0" indent="0" algn="ctr" rtl="0">
              <a:lnSpc>
                <a:spcPct val="139979"/>
              </a:lnSpc>
              <a:spcBef>
                <a:spcPts val="0"/>
              </a:spcBef>
              <a:spcAft>
                <a:spcPts val="0"/>
              </a:spcAft>
              <a:buNone/>
            </a:pPr>
            <a:r>
              <a:rPr lang="en" sz="2900" b="1">
                <a:solidFill>
                  <a:srgbClr val="FFFFFF"/>
                </a:solidFill>
                <a:latin typeface="Hind Guntur"/>
                <a:ea typeface="Hind Guntur"/>
                <a:cs typeface="Hind Guntur"/>
                <a:sym typeface="Hind Guntur"/>
              </a:rPr>
              <a:t>Proposed Solutions </a:t>
            </a:r>
            <a:endParaRPr sz="2900">
              <a:latin typeface="Hind Guntur"/>
              <a:ea typeface="Hind Guntur"/>
              <a:cs typeface="Hind Guntur"/>
              <a:sym typeface="Hind Guntu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p:nvPr/>
        </p:nvSpPr>
        <p:spPr>
          <a:xfrm>
            <a:off x="3811304" y="936093"/>
            <a:ext cx="4622400" cy="2925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400"/>
              </a:spcAft>
              <a:buClr>
                <a:schemeClr val="dk1"/>
              </a:buClr>
              <a:buSzPts val="1100"/>
              <a:buFont typeface="Arial"/>
              <a:buNone/>
            </a:pPr>
            <a:r>
              <a:rPr lang="en" sz="1900" b="1">
                <a:solidFill>
                  <a:schemeClr val="dk1"/>
                </a:solidFill>
                <a:latin typeface="Hind Guntur"/>
                <a:ea typeface="Hind Guntur"/>
                <a:cs typeface="Hind Guntur"/>
                <a:sym typeface="Hind Guntur"/>
              </a:rPr>
              <a:t>Our Proposed Solution</a:t>
            </a:r>
            <a:endParaRPr sz="1300">
              <a:latin typeface="Hind Guntur"/>
              <a:ea typeface="Hind Guntur"/>
              <a:cs typeface="Hind Guntur"/>
              <a:sym typeface="Hind Guntur"/>
            </a:endParaRPr>
          </a:p>
        </p:txBody>
      </p:sp>
      <p:sp>
        <p:nvSpPr>
          <p:cNvPr id="252" name="Google Shape;252;p40"/>
          <p:cNvSpPr/>
          <p:nvPr/>
        </p:nvSpPr>
        <p:spPr>
          <a:xfrm rot="684001">
            <a:off x="-1561931" y="-2622686"/>
            <a:ext cx="5929355" cy="5117593"/>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53" name="Google Shape;253;p40"/>
          <p:cNvSpPr/>
          <p:nvPr/>
        </p:nvSpPr>
        <p:spPr>
          <a:xfrm>
            <a:off x="-377340" y="-948433"/>
            <a:ext cx="3456934" cy="6360135"/>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54" name="Google Shape;254;p40"/>
          <p:cNvSpPr txBox="1"/>
          <p:nvPr/>
        </p:nvSpPr>
        <p:spPr>
          <a:xfrm>
            <a:off x="3734750" y="1545223"/>
            <a:ext cx="4324800" cy="2368200"/>
          </a:xfrm>
          <a:prstGeom prst="rect">
            <a:avLst/>
          </a:prstGeom>
          <a:noFill/>
          <a:ln>
            <a:noFill/>
          </a:ln>
        </p:spPr>
        <p:txBody>
          <a:bodyPr spcFirstLastPara="1" wrap="square" lIns="0" tIns="0" rIns="0" bIns="0" anchor="t" anchorCtr="0">
            <a:spAutoFit/>
          </a:bodyPr>
          <a:lstStyle/>
          <a:p>
            <a:pPr marL="457200" lvl="0" indent="-336550" algn="l" rtl="0">
              <a:lnSpc>
                <a:spcPct val="115000"/>
              </a:lnSpc>
              <a:spcBef>
                <a:spcPts val="12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Automatic scheduling system</a:t>
            </a:r>
            <a:endParaRPr sz="1700">
              <a:solidFill>
                <a:schemeClr val="dk1"/>
              </a:solidFill>
              <a:latin typeface="Calibri"/>
              <a:ea typeface="Calibri"/>
              <a:cs typeface="Calibri"/>
              <a:sym typeface="Calibri"/>
            </a:endParaRPr>
          </a:p>
          <a:p>
            <a:pPr marL="914400" lvl="1" indent="-3365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Prioritizing 911 orders</a:t>
            </a:r>
            <a:endParaRPr sz="1700">
              <a:solidFill>
                <a:schemeClr val="dk1"/>
              </a:solidFill>
              <a:latin typeface="Calibri"/>
              <a:ea typeface="Calibri"/>
              <a:cs typeface="Calibri"/>
              <a:sym typeface="Calibri"/>
            </a:endParaRPr>
          </a:p>
          <a:p>
            <a:pPr marL="914400" lvl="1" indent="-3365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Create specialized schedules per department/employee</a:t>
            </a:r>
            <a:endParaRPr sz="1700">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Predictive inventory manager</a:t>
            </a:r>
            <a:endParaRPr sz="1700">
              <a:solidFill>
                <a:schemeClr val="dk1"/>
              </a:solidFill>
              <a:latin typeface="Calibri"/>
              <a:ea typeface="Calibri"/>
              <a:cs typeface="Calibri"/>
              <a:sym typeface="Calibri"/>
            </a:endParaRPr>
          </a:p>
          <a:p>
            <a:pPr marL="914400" lvl="1" indent="-3365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Would require large amounts of past data on CSF’s part</a:t>
            </a:r>
            <a:endParaRPr sz="1700">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A dashboard for management </a:t>
            </a:r>
            <a:endParaRPr sz="17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p:nvPr/>
        </p:nvSpPr>
        <p:spPr>
          <a:xfrm>
            <a:off x="3811304" y="936093"/>
            <a:ext cx="4622400" cy="628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400"/>
              </a:spcAft>
              <a:buClr>
                <a:schemeClr val="dk1"/>
              </a:buClr>
              <a:buSzPts val="1100"/>
              <a:buFont typeface="Arial"/>
              <a:buNone/>
            </a:pPr>
            <a:r>
              <a:rPr lang="en" sz="1900" b="1">
                <a:solidFill>
                  <a:schemeClr val="dk1"/>
                </a:solidFill>
                <a:latin typeface="Hind Guntur"/>
                <a:ea typeface="Hind Guntur"/>
                <a:cs typeface="Hind Guntur"/>
                <a:sym typeface="Hind Guntur"/>
              </a:rPr>
              <a:t>1. Automated Processes (Reduce Manual Intervention by 50%)</a:t>
            </a:r>
            <a:endParaRPr sz="1300">
              <a:latin typeface="Hind Guntur"/>
              <a:ea typeface="Hind Guntur"/>
              <a:cs typeface="Hind Guntur"/>
              <a:sym typeface="Hind Guntur"/>
            </a:endParaRPr>
          </a:p>
        </p:txBody>
      </p:sp>
      <p:sp>
        <p:nvSpPr>
          <p:cNvPr id="260" name="Google Shape;260;p41"/>
          <p:cNvSpPr/>
          <p:nvPr/>
        </p:nvSpPr>
        <p:spPr>
          <a:xfrm rot="684831">
            <a:off x="-1562472"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61" name="Google Shape;261;p41"/>
          <p:cNvSpPr/>
          <p:nvPr/>
        </p:nvSpPr>
        <p:spPr>
          <a:xfrm>
            <a:off x="-377340" y="-948433"/>
            <a:ext cx="3459695"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62" name="Google Shape;262;p41"/>
          <p:cNvSpPr txBox="1"/>
          <p:nvPr/>
        </p:nvSpPr>
        <p:spPr>
          <a:xfrm>
            <a:off x="3811300" y="1825998"/>
            <a:ext cx="4324800" cy="34440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Feasibility:</a:t>
            </a:r>
            <a:r>
              <a:rPr lang="en" sz="1500">
                <a:solidFill>
                  <a:schemeClr val="dk1"/>
                </a:solidFill>
                <a:latin typeface="Calibri"/>
                <a:ea typeface="Calibri"/>
                <a:cs typeface="Calibri"/>
                <a:sym typeface="Calibri"/>
              </a:rPr>
              <a:t> </a:t>
            </a:r>
            <a:r>
              <a:rPr lang="en" sz="1500" b="1">
                <a:solidFill>
                  <a:schemeClr val="dk1"/>
                </a:solidFill>
                <a:latin typeface="Calibri"/>
                <a:ea typeface="Calibri"/>
                <a:cs typeface="Calibri"/>
                <a:sym typeface="Calibri"/>
              </a:rPr>
              <a:t>Moderate</a:t>
            </a:r>
            <a:endParaRPr sz="1500" b="1">
              <a:solidFill>
                <a:schemeClr val="dk1"/>
              </a:solidFill>
              <a:latin typeface="Calibri"/>
              <a:ea typeface="Calibri"/>
              <a:cs typeface="Calibri"/>
              <a:sym typeface="Calibri"/>
            </a:endParaRPr>
          </a:p>
          <a:p>
            <a:pPr marL="457200" lvl="0" indent="-323850" algn="l" rtl="0">
              <a:lnSpc>
                <a:spcPct val="115000"/>
              </a:lnSpc>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Automating key processes like order tracking and inventory management is achievable.</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However, this will depend on the number of manual processes and their complexity. If the workflows are well-defined, this can be accomplished in phases.</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We would start with automating the most repetitive tasks and build from there.</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By 50% might be higher than achievable but will be clearer as we progress. </a:t>
            </a:r>
            <a:endParaRPr sz="1500">
              <a:solidFill>
                <a:schemeClr val="dk1"/>
              </a:solidFill>
              <a:latin typeface="Calibri"/>
              <a:ea typeface="Calibri"/>
              <a:cs typeface="Calibri"/>
              <a:sym typeface="Calibri"/>
            </a:endParaRPr>
          </a:p>
          <a:p>
            <a:pPr marL="0" marR="0" lvl="0" indent="0" algn="l" rtl="0">
              <a:lnSpc>
                <a:spcPct val="140014"/>
              </a:lnSpc>
              <a:spcBef>
                <a:spcPts val="1200"/>
              </a:spcBef>
              <a:spcAft>
                <a:spcPts val="0"/>
              </a:spcAft>
              <a:buNone/>
            </a:pPr>
            <a:endParaRPr b="1">
              <a:latin typeface="Hind Guntur Medium"/>
              <a:ea typeface="Hind Guntur Medium"/>
              <a:cs typeface="Hind Guntur Medium"/>
              <a:sym typeface="Hind Guntur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p:nvPr/>
        </p:nvSpPr>
        <p:spPr>
          <a:xfrm>
            <a:off x="3811304" y="936093"/>
            <a:ext cx="4622400" cy="628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400"/>
              </a:spcAft>
              <a:buSzPts val="1100"/>
              <a:buNone/>
            </a:pPr>
            <a:r>
              <a:rPr lang="en" sz="1900" b="1">
                <a:solidFill>
                  <a:schemeClr val="dk1"/>
                </a:solidFill>
                <a:latin typeface="Hind Guntur"/>
                <a:ea typeface="Hind Guntur"/>
                <a:cs typeface="Hind Guntur"/>
                <a:sym typeface="Hind Guntur"/>
              </a:rPr>
              <a:t>2. Optimized Workflow (Streamline Bottlenecks)</a:t>
            </a:r>
            <a:endParaRPr sz="2200">
              <a:latin typeface="Hind Guntur"/>
              <a:ea typeface="Hind Guntur"/>
              <a:cs typeface="Hind Guntur"/>
              <a:sym typeface="Hind Guntur"/>
            </a:endParaRPr>
          </a:p>
        </p:txBody>
      </p:sp>
      <p:sp>
        <p:nvSpPr>
          <p:cNvPr id="268" name="Google Shape;268;p42"/>
          <p:cNvSpPr/>
          <p:nvPr/>
        </p:nvSpPr>
        <p:spPr>
          <a:xfrm rot="684831">
            <a:off x="-1562472"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69" name="Google Shape;269;p42"/>
          <p:cNvSpPr/>
          <p:nvPr/>
        </p:nvSpPr>
        <p:spPr>
          <a:xfrm>
            <a:off x="-377340" y="-948433"/>
            <a:ext cx="3459695"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70" name="Google Shape;270;p42"/>
          <p:cNvSpPr txBox="1"/>
          <p:nvPr/>
        </p:nvSpPr>
        <p:spPr>
          <a:xfrm>
            <a:off x="3811300" y="1720175"/>
            <a:ext cx="4423800" cy="31323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Feasibility:</a:t>
            </a:r>
            <a:r>
              <a:rPr lang="en" sz="1500">
                <a:solidFill>
                  <a:schemeClr val="dk1"/>
                </a:solidFill>
                <a:latin typeface="Calibri"/>
                <a:ea typeface="Calibri"/>
                <a:cs typeface="Calibri"/>
                <a:sym typeface="Calibri"/>
              </a:rPr>
              <a:t> </a:t>
            </a:r>
            <a:r>
              <a:rPr lang="en" sz="1500" b="1">
                <a:solidFill>
                  <a:schemeClr val="dk1"/>
                </a:solidFill>
                <a:latin typeface="Calibri"/>
                <a:ea typeface="Calibri"/>
                <a:cs typeface="Calibri"/>
                <a:sym typeface="Calibri"/>
              </a:rPr>
              <a:t>depends on the bottlenecks</a:t>
            </a:r>
            <a:endParaRPr sz="1500" b="1">
              <a:solidFill>
                <a:schemeClr val="dk1"/>
              </a:solidFill>
              <a:latin typeface="Calibri"/>
              <a:ea typeface="Calibri"/>
              <a:cs typeface="Calibri"/>
              <a:sym typeface="Calibri"/>
            </a:endParaRPr>
          </a:p>
          <a:p>
            <a:pPr marL="457200" lvl="0" indent="-323850" algn="l" rtl="0">
              <a:lnSpc>
                <a:spcPct val="115000"/>
              </a:lnSpc>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Optimizing workflows using an ERP system with built-in process management tools (like workflow automation and task assignments) is achievable.</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We can implement this by identifying key bottlenecks and designing custom workflows within the ERP.</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AI can help by analyzing data to suggest optimizations, though this requires some initial data gathering.</a:t>
            </a:r>
            <a:endParaRPr sz="1500">
              <a:solidFill>
                <a:schemeClr val="dk1"/>
              </a:solidFill>
              <a:latin typeface="Calibri"/>
              <a:ea typeface="Calibri"/>
              <a:cs typeface="Calibri"/>
              <a:sym typeface="Calibri"/>
            </a:endParaRPr>
          </a:p>
          <a:p>
            <a:pPr marL="0" marR="0" lvl="0" indent="0" algn="l" rtl="0">
              <a:lnSpc>
                <a:spcPct val="140014"/>
              </a:lnSpc>
              <a:spcBef>
                <a:spcPts val="1200"/>
              </a:spcBef>
              <a:spcAft>
                <a:spcPts val="0"/>
              </a:spcAft>
              <a:buNone/>
            </a:pPr>
            <a:endParaRPr sz="11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0" y="-76200"/>
            <a:ext cx="9144000" cy="51435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276" b="-9275"/>
            </a:stretch>
          </a:blipFill>
          <a:ln>
            <a:noFill/>
          </a:ln>
        </p:spPr>
        <p:txBody>
          <a:bodyPr/>
          <a:lstStyle/>
          <a:p>
            <a:endParaRPr lang="en-CA"/>
          </a:p>
        </p:txBody>
      </p:sp>
      <p:sp>
        <p:nvSpPr>
          <p:cNvPr id="130" name="Google Shape;130;p25"/>
          <p:cNvSpPr/>
          <p:nvPr/>
        </p:nvSpPr>
        <p:spPr>
          <a:xfrm>
            <a:off x="5637766" y="1899239"/>
            <a:ext cx="662277" cy="552701"/>
          </a:xfrm>
          <a:custGeom>
            <a:avLst/>
            <a:gdLst/>
            <a:ahLst/>
            <a:cxnLst/>
            <a:rect l="l" t="t" r="r" b="b"/>
            <a:pathLst>
              <a:path w="1324554" h="1105401" extrusionOk="0">
                <a:moveTo>
                  <a:pt x="0" y="0"/>
                </a:moveTo>
                <a:lnTo>
                  <a:pt x="1324555" y="0"/>
                </a:lnTo>
                <a:lnTo>
                  <a:pt x="1324555" y="1105401"/>
                </a:lnTo>
                <a:lnTo>
                  <a:pt x="0" y="1105401"/>
                </a:lnTo>
                <a:lnTo>
                  <a:pt x="0" y="0"/>
                </a:lnTo>
                <a:close/>
              </a:path>
            </a:pathLst>
          </a:custGeom>
          <a:blipFill rotWithShape="1">
            <a:blip r:embed="rId4">
              <a:alphaModFix/>
            </a:blip>
            <a:stretch>
              <a:fillRect/>
            </a:stretch>
          </a:blipFill>
          <a:ln>
            <a:noFill/>
          </a:ln>
        </p:spPr>
        <p:txBody>
          <a:bodyPr/>
          <a:lstStyle/>
          <a:p>
            <a:endParaRPr lang="en-CA"/>
          </a:p>
        </p:txBody>
      </p:sp>
      <p:sp>
        <p:nvSpPr>
          <p:cNvPr id="131" name="Google Shape;131;p25"/>
          <p:cNvSpPr txBox="1"/>
          <p:nvPr/>
        </p:nvSpPr>
        <p:spPr>
          <a:xfrm>
            <a:off x="5637766" y="2572731"/>
            <a:ext cx="3193800" cy="446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 sz="2900" b="1">
                <a:latin typeface="Hind Guntur"/>
                <a:ea typeface="Hind Guntur"/>
                <a:cs typeface="Hind Guntur"/>
                <a:sym typeface="Hind Guntur"/>
              </a:rPr>
              <a:t>WareHouse Pilot</a:t>
            </a:r>
            <a:endParaRPr sz="700"/>
          </a:p>
        </p:txBody>
      </p:sp>
      <p:sp>
        <p:nvSpPr>
          <p:cNvPr id="132" name="Google Shape;132;p25"/>
          <p:cNvSpPr txBox="1"/>
          <p:nvPr/>
        </p:nvSpPr>
        <p:spPr>
          <a:xfrm>
            <a:off x="5637766" y="3028853"/>
            <a:ext cx="3193800" cy="215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 b="1">
                <a:latin typeface="Hind Guntur Medium"/>
                <a:ea typeface="Hind Guntur Medium"/>
                <a:cs typeface="Hind Guntur Medium"/>
                <a:sym typeface="Hind Guntur Medium"/>
              </a:rPr>
              <a:t>Diagnostic and Recommendations</a:t>
            </a:r>
            <a:endParaRPr sz="700"/>
          </a:p>
        </p:txBody>
      </p:sp>
      <p:pic>
        <p:nvPicPr>
          <p:cNvPr id="133" name="Google Shape;133;p25"/>
          <p:cNvPicPr preferRelativeResize="0"/>
          <p:nvPr/>
        </p:nvPicPr>
        <p:blipFill>
          <a:blip r:embed="rId5">
            <a:alphaModFix/>
          </a:blip>
          <a:stretch>
            <a:fillRect/>
          </a:stretch>
        </p:blipFill>
        <p:spPr>
          <a:xfrm>
            <a:off x="943100" y="677675"/>
            <a:ext cx="3931825" cy="393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p:nvPr/>
        </p:nvSpPr>
        <p:spPr>
          <a:xfrm>
            <a:off x="3811304" y="925493"/>
            <a:ext cx="4622400" cy="2925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400"/>
              </a:spcAft>
              <a:buSzPts val="1100"/>
              <a:buNone/>
            </a:pPr>
            <a:r>
              <a:rPr lang="en" sz="1900" b="1">
                <a:solidFill>
                  <a:schemeClr val="dk1"/>
                </a:solidFill>
                <a:latin typeface="Hind Guntur"/>
                <a:ea typeface="Hind Guntur"/>
                <a:cs typeface="Hind Guntur"/>
                <a:sym typeface="Hind Guntur"/>
              </a:rPr>
              <a:t>3. AI-Driven Insights (Predictive Analytics)</a:t>
            </a:r>
            <a:endParaRPr sz="1300">
              <a:latin typeface="Hind Guntur"/>
              <a:ea typeface="Hind Guntur"/>
              <a:cs typeface="Hind Guntur"/>
              <a:sym typeface="Hind Guntur"/>
            </a:endParaRPr>
          </a:p>
        </p:txBody>
      </p:sp>
      <p:sp>
        <p:nvSpPr>
          <p:cNvPr id="276" name="Google Shape;276;p43"/>
          <p:cNvSpPr/>
          <p:nvPr/>
        </p:nvSpPr>
        <p:spPr>
          <a:xfrm rot="684831">
            <a:off x="-1562472"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77" name="Google Shape;277;p43"/>
          <p:cNvSpPr/>
          <p:nvPr/>
        </p:nvSpPr>
        <p:spPr>
          <a:xfrm>
            <a:off x="-377340" y="-948433"/>
            <a:ext cx="3459695"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78" name="Google Shape;278;p43"/>
          <p:cNvSpPr txBox="1"/>
          <p:nvPr/>
        </p:nvSpPr>
        <p:spPr>
          <a:xfrm>
            <a:off x="3811300" y="1440250"/>
            <a:ext cx="4423800" cy="36633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None/>
            </a:pPr>
            <a:r>
              <a:rPr lang="en" sz="1500" b="1">
                <a:solidFill>
                  <a:schemeClr val="dk1"/>
                </a:solidFill>
                <a:latin typeface="Calibri"/>
                <a:ea typeface="Calibri"/>
                <a:cs typeface="Calibri"/>
                <a:sym typeface="Calibri"/>
              </a:rPr>
              <a:t>Feasibility:</a:t>
            </a:r>
            <a:r>
              <a:rPr lang="en" sz="1500">
                <a:solidFill>
                  <a:schemeClr val="dk1"/>
                </a:solidFill>
                <a:latin typeface="Calibri"/>
                <a:ea typeface="Calibri"/>
                <a:cs typeface="Calibri"/>
                <a:sym typeface="Calibri"/>
              </a:rPr>
              <a:t> </a:t>
            </a:r>
            <a:r>
              <a:rPr lang="en" sz="1500" b="1">
                <a:solidFill>
                  <a:schemeClr val="dk1"/>
                </a:solidFill>
                <a:latin typeface="Calibri"/>
                <a:ea typeface="Calibri"/>
                <a:cs typeface="Calibri"/>
                <a:sym typeface="Calibri"/>
              </a:rPr>
              <a:t>Moderate</a:t>
            </a:r>
            <a:endParaRPr sz="1500" b="1">
              <a:solidFill>
                <a:schemeClr val="dk1"/>
              </a:solidFill>
              <a:latin typeface="Calibri"/>
              <a:ea typeface="Calibri"/>
              <a:cs typeface="Calibri"/>
              <a:sym typeface="Calibri"/>
            </a:endParaRPr>
          </a:p>
          <a:p>
            <a:pPr marL="457200" lvl="0" indent="-323850" algn="l" rtl="0">
              <a:lnSpc>
                <a:spcPct val="115000"/>
              </a:lnSpc>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AI and machine learning typically require historical data for training predictive models, so it depends on the availability and quality of data from the you.</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Implementing basic predictive analytics (e.g., demand forecasting, inventory optimization) is possible within the scope of this project, especially if we use off-the-shelf AI tools or platforms (like AWS AI services, Azure AI, etc.).</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Custom AI models may be more complex and could take longer, especially if the data isn’t clean or needs preprocessing.</a:t>
            </a:r>
            <a:endParaRPr sz="1500" b="1">
              <a:solidFill>
                <a:schemeClr val="dk1"/>
              </a:solidFill>
              <a:latin typeface="Calibri"/>
              <a:ea typeface="Calibri"/>
              <a:cs typeface="Calibri"/>
              <a:sym typeface="Calibri"/>
            </a:endParaRPr>
          </a:p>
          <a:p>
            <a:pPr marL="0" marR="0" lvl="0" indent="0" algn="l" rtl="0">
              <a:lnSpc>
                <a:spcPct val="140014"/>
              </a:lnSpc>
              <a:spcBef>
                <a:spcPts val="1200"/>
              </a:spcBef>
              <a:spcAft>
                <a:spcPts val="0"/>
              </a:spcAft>
              <a:buNone/>
            </a:pPr>
            <a:endParaRPr sz="1100"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p:nvPr/>
        </p:nvSpPr>
        <p:spPr>
          <a:xfrm>
            <a:off x="3811304" y="621893"/>
            <a:ext cx="4622400" cy="628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400"/>
              </a:spcAft>
              <a:buSzPts val="1100"/>
              <a:buNone/>
            </a:pPr>
            <a:r>
              <a:rPr lang="en" sz="1900" b="1">
                <a:solidFill>
                  <a:schemeClr val="dk1"/>
                </a:solidFill>
                <a:latin typeface="Hind Guntur"/>
                <a:ea typeface="Hind Guntur"/>
                <a:cs typeface="Hind Guntur"/>
                <a:sym typeface="Hind Guntur"/>
              </a:rPr>
              <a:t>4. Live Display of Order Progress (Ensure Trackability)</a:t>
            </a:r>
            <a:endParaRPr sz="1300">
              <a:latin typeface="Hind Guntur"/>
              <a:ea typeface="Hind Guntur"/>
              <a:cs typeface="Hind Guntur"/>
              <a:sym typeface="Hind Guntur"/>
            </a:endParaRPr>
          </a:p>
        </p:txBody>
      </p:sp>
      <p:sp>
        <p:nvSpPr>
          <p:cNvPr id="284" name="Google Shape;284;p44"/>
          <p:cNvSpPr/>
          <p:nvPr/>
        </p:nvSpPr>
        <p:spPr>
          <a:xfrm rot="684831">
            <a:off x="-1562472"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85" name="Google Shape;285;p44"/>
          <p:cNvSpPr/>
          <p:nvPr/>
        </p:nvSpPr>
        <p:spPr>
          <a:xfrm>
            <a:off x="-377340" y="-948433"/>
            <a:ext cx="3459695"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86" name="Google Shape;286;p44"/>
          <p:cNvSpPr txBox="1"/>
          <p:nvPr/>
        </p:nvSpPr>
        <p:spPr>
          <a:xfrm>
            <a:off x="4009900" y="1716700"/>
            <a:ext cx="4423800" cy="27606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Feasibility:</a:t>
            </a:r>
            <a:r>
              <a:rPr lang="en" sz="1500">
                <a:solidFill>
                  <a:schemeClr val="dk1"/>
                </a:solidFill>
                <a:latin typeface="Calibri"/>
                <a:ea typeface="Calibri"/>
                <a:cs typeface="Calibri"/>
                <a:sym typeface="Calibri"/>
              </a:rPr>
              <a:t> </a:t>
            </a:r>
            <a:r>
              <a:rPr lang="en" sz="1500" b="1">
                <a:solidFill>
                  <a:schemeClr val="dk1"/>
                </a:solidFill>
                <a:latin typeface="Calibri"/>
                <a:ea typeface="Calibri"/>
                <a:cs typeface="Calibri"/>
                <a:sym typeface="Calibri"/>
              </a:rPr>
              <a:t>High</a:t>
            </a:r>
            <a:endParaRPr sz="1500" b="1">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A live display dashboard is fairly straightforward to implement using general tools to track order progress.</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This can be implemented relatively quickly once the underlying order processing system is in place.</a:t>
            </a:r>
            <a:endParaRPr sz="1900">
              <a:solidFill>
                <a:schemeClr val="dk1"/>
              </a:solidFill>
              <a:latin typeface="Calibri"/>
              <a:ea typeface="Calibri"/>
              <a:cs typeface="Calibri"/>
              <a:sym typeface="Calibri"/>
            </a:endParaRPr>
          </a:p>
          <a:p>
            <a:pPr marL="0" marR="0" lvl="0" indent="0" algn="l" rtl="0">
              <a:lnSpc>
                <a:spcPct val="140014"/>
              </a:lnSpc>
              <a:spcBef>
                <a:spcPts val="1200"/>
              </a:spcBef>
              <a:spcAft>
                <a:spcPts val="0"/>
              </a:spcAft>
              <a:buNone/>
            </a:pPr>
            <a:endParaRPr sz="1100"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p:nvPr/>
        </p:nvSpPr>
        <p:spPr>
          <a:xfrm>
            <a:off x="3811304" y="925493"/>
            <a:ext cx="4622400" cy="628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400"/>
              </a:spcAft>
              <a:buSzPts val="1100"/>
              <a:buNone/>
            </a:pPr>
            <a:r>
              <a:rPr lang="en" sz="1900" b="1">
                <a:solidFill>
                  <a:schemeClr val="dk1"/>
                </a:solidFill>
                <a:latin typeface="Hind Guntur"/>
                <a:ea typeface="Hind Guntur"/>
                <a:cs typeface="Hind Guntur"/>
                <a:sym typeface="Hind Guntur"/>
              </a:rPr>
              <a:t>5. QC Implementation (Ensure Order Matches Quantity &amp; Parts)</a:t>
            </a:r>
            <a:endParaRPr sz="1300">
              <a:latin typeface="Hind Guntur"/>
              <a:ea typeface="Hind Guntur"/>
              <a:cs typeface="Hind Guntur"/>
              <a:sym typeface="Hind Guntur"/>
            </a:endParaRPr>
          </a:p>
        </p:txBody>
      </p:sp>
      <p:sp>
        <p:nvSpPr>
          <p:cNvPr id="292" name="Google Shape;292;p45"/>
          <p:cNvSpPr/>
          <p:nvPr/>
        </p:nvSpPr>
        <p:spPr>
          <a:xfrm rot="684831">
            <a:off x="-1562472"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293" name="Google Shape;293;p45"/>
          <p:cNvSpPr/>
          <p:nvPr/>
        </p:nvSpPr>
        <p:spPr>
          <a:xfrm>
            <a:off x="-377340" y="-948433"/>
            <a:ext cx="3459695"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294" name="Google Shape;294;p45"/>
          <p:cNvSpPr txBox="1"/>
          <p:nvPr/>
        </p:nvSpPr>
        <p:spPr>
          <a:xfrm>
            <a:off x="3811300" y="1826000"/>
            <a:ext cx="4423800" cy="31323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Feasibility:</a:t>
            </a:r>
            <a:r>
              <a:rPr lang="en" sz="1500">
                <a:solidFill>
                  <a:schemeClr val="dk1"/>
                </a:solidFill>
                <a:latin typeface="Calibri"/>
                <a:ea typeface="Calibri"/>
                <a:cs typeface="Calibri"/>
                <a:sym typeface="Calibri"/>
              </a:rPr>
              <a:t> </a:t>
            </a:r>
            <a:r>
              <a:rPr lang="en" sz="1500" b="1">
                <a:solidFill>
                  <a:schemeClr val="dk1"/>
                </a:solidFill>
                <a:latin typeface="Calibri"/>
                <a:ea typeface="Calibri"/>
                <a:cs typeface="Calibri"/>
                <a:sym typeface="Calibri"/>
              </a:rPr>
              <a:t>Moderate</a:t>
            </a:r>
            <a:endParaRPr sz="1500" b="1">
              <a:solidFill>
                <a:schemeClr val="dk1"/>
              </a:solidFill>
              <a:latin typeface="Calibri"/>
              <a:ea typeface="Calibri"/>
              <a:cs typeface="Calibri"/>
              <a:sym typeface="Calibri"/>
            </a:endParaRPr>
          </a:p>
          <a:p>
            <a:pPr marL="457200" lvl="0" indent="-323850" algn="l" rtl="0">
              <a:lnSpc>
                <a:spcPct val="115000"/>
              </a:lnSpc>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Integrating quality control checks within the workflow, ensuring that the correct quantity and parts are processed, can be done with simple checks and validations within the ERP.</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This can be implemented in stages—starting with basic validation rules and then improving over time. However, automating complex quality control might require deeper integration with production data, which could extend the timeline.</a:t>
            </a:r>
            <a:endParaRPr sz="1500">
              <a:solidFill>
                <a:schemeClr val="dk1"/>
              </a:solidFill>
              <a:latin typeface="Calibri"/>
              <a:ea typeface="Calibri"/>
              <a:cs typeface="Calibri"/>
              <a:sym typeface="Calibri"/>
            </a:endParaRPr>
          </a:p>
          <a:p>
            <a:pPr marL="0" marR="0" lvl="0" indent="0" algn="l" rtl="0">
              <a:lnSpc>
                <a:spcPct val="140014"/>
              </a:lnSpc>
              <a:spcBef>
                <a:spcPts val="1200"/>
              </a:spcBef>
              <a:spcAft>
                <a:spcPts val="0"/>
              </a:spcAft>
              <a:buNone/>
            </a:pPr>
            <a:endParaRPr sz="1100"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p:nvPr/>
        </p:nvSpPr>
        <p:spPr>
          <a:xfrm>
            <a:off x="3462879" y="745568"/>
            <a:ext cx="4622400" cy="628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400"/>
              </a:spcAft>
              <a:buSzPts val="1100"/>
              <a:buNone/>
            </a:pPr>
            <a:r>
              <a:rPr lang="en" sz="1900" b="1">
                <a:solidFill>
                  <a:schemeClr val="dk1"/>
                </a:solidFill>
                <a:latin typeface="Hind Guntur"/>
                <a:ea typeface="Hind Guntur"/>
                <a:cs typeface="Hind Guntur"/>
                <a:sym typeface="Hind Guntur"/>
              </a:rPr>
              <a:t>6. Dashboard (Bird’s-Eye View for Management)</a:t>
            </a:r>
            <a:endParaRPr sz="1300">
              <a:latin typeface="Hind Guntur"/>
              <a:ea typeface="Hind Guntur"/>
              <a:cs typeface="Hind Guntur"/>
              <a:sym typeface="Hind Guntur"/>
            </a:endParaRPr>
          </a:p>
        </p:txBody>
      </p:sp>
      <p:sp>
        <p:nvSpPr>
          <p:cNvPr id="300" name="Google Shape;300;p46"/>
          <p:cNvSpPr/>
          <p:nvPr/>
        </p:nvSpPr>
        <p:spPr>
          <a:xfrm rot="684831">
            <a:off x="-1562472" y="-2622303"/>
            <a:ext cx="5927186" cy="5115722"/>
          </a:xfrm>
          <a:custGeom>
            <a:avLst/>
            <a:gdLst/>
            <a:ahLst/>
            <a:cxnLst/>
            <a:rect l="l" t="t" r="r" b="b"/>
            <a:pathLst>
              <a:path w="2192440" h="1892283" extrusionOk="0">
                <a:moveTo>
                  <a:pt x="0" y="0"/>
                </a:moveTo>
                <a:lnTo>
                  <a:pt x="1096220" y="1892283"/>
                </a:lnTo>
                <a:lnTo>
                  <a:pt x="2192440" y="0"/>
                </a:lnTo>
                <a:close/>
              </a:path>
            </a:pathLst>
          </a:custGeom>
          <a:solidFill>
            <a:srgbClr val="5D1A07"/>
          </a:solidFill>
          <a:ln>
            <a:noFill/>
          </a:ln>
        </p:spPr>
        <p:txBody>
          <a:bodyPr/>
          <a:lstStyle/>
          <a:p>
            <a:endParaRPr lang="en-CA"/>
          </a:p>
        </p:txBody>
      </p:sp>
      <p:sp>
        <p:nvSpPr>
          <p:cNvPr id="301" name="Google Shape;301;p46"/>
          <p:cNvSpPr/>
          <p:nvPr/>
        </p:nvSpPr>
        <p:spPr>
          <a:xfrm>
            <a:off x="-377340" y="-948433"/>
            <a:ext cx="3459695" cy="6365216"/>
          </a:xfrm>
          <a:custGeom>
            <a:avLst/>
            <a:gdLst/>
            <a:ahLst/>
            <a:cxnLst/>
            <a:rect l="l" t="t" r="r" b="b"/>
            <a:pathLst>
              <a:path w="5014051" h="9224950" extrusionOk="0">
                <a:moveTo>
                  <a:pt x="5014051" y="9224950"/>
                </a:moveTo>
                <a:lnTo>
                  <a:pt x="0" y="9224950"/>
                </a:lnTo>
                <a:lnTo>
                  <a:pt x="0" y="0"/>
                </a:lnTo>
                <a:lnTo>
                  <a:pt x="5014051" y="9224950"/>
                </a:lnTo>
                <a:close/>
              </a:path>
            </a:pathLst>
          </a:custGeom>
          <a:solidFill>
            <a:srgbClr val="8F0D0D"/>
          </a:solidFill>
          <a:ln>
            <a:noFill/>
          </a:ln>
        </p:spPr>
        <p:txBody>
          <a:bodyPr/>
          <a:lstStyle/>
          <a:p>
            <a:endParaRPr lang="en-CA"/>
          </a:p>
        </p:txBody>
      </p:sp>
      <p:sp>
        <p:nvSpPr>
          <p:cNvPr id="302" name="Google Shape;302;p46"/>
          <p:cNvSpPr txBox="1"/>
          <p:nvPr/>
        </p:nvSpPr>
        <p:spPr>
          <a:xfrm>
            <a:off x="3462875" y="1826000"/>
            <a:ext cx="4772100" cy="2866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None/>
            </a:pPr>
            <a:r>
              <a:rPr lang="en" sz="1500" b="1">
                <a:solidFill>
                  <a:schemeClr val="dk1"/>
                </a:solidFill>
                <a:latin typeface="Calibri"/>
                <a:ea typeface="Calibri"/>
                <a:cs typeface="Calibri"/>
                <a:sym typeface="Calibri"/>
              </a:rPr>
              <a:t>Feasibility:</a:t>
            </a:r>
            <a:r>
              <a:rPr lang="en" sz="1500">
                <a:solidFill>
                  <a:schemeClr val="dk1"/>
                </a:solidFill>
                <a:latin typeface="Calibri"/>
                <a:ea typeface="Calibri"/>
                <a:cs typeface="Calibri"/>
                <a:sym typeface="Calibri"/>
              </a:rPr>
              <a:t> </a:t>
            </a:r>
            <a:r>
              <a:rPr lang="en" sz="1500" b="1">
                <a:solidFill>
                  <a:schemeClr val="dk1"/>
                </a:solidFill>
                <a:latin typeface="Calibri"/>
                <a:ea typeface="Calibri"/>
                <a:cs typeface="Calibri"/>
                <a:sym typeface="Calibri"/>
              </a:rPr>
              <a:t>High</a:t>
            </a:r>
            <a:endParaRPr sz="1500" b="1">
              <a:solidFill>
                <a:schemeClr val="dk1"/>
              </a:solidFill>
              <a:latin typeface="Calibri"/>
              <a:ea typeface="Calibri"/>
              <a:cs typeface="Calibri"/>
              <a:sym typeface="Calibri"/>
            </a:endParaRPr>
          </a:p>
          <a:p>
            <a:pPr marL="457200" lvl="0" indent="-323850" algn="l" rtl="0">
              <a:lnSpc>
                <a:spcPct val="115000"/>
              </a:lnSpc>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Creating a management dashboard that displays KPIs, order statuses, and overall operations is achievable. There are many libraries and tools to help with visualization.</a:t>
            </a:r>
            <a:endParaRPr sz="150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Real-time data updates can be powered by backend systems using technologies like WebSockets or APIs to push updates to the dashboard. So this is fairly achievable as well. </a:t>
            </a:r>
            <a:endParaRPr sz="1500" b="1">
              <a:solidFill>
                <a:schemeClr val="dk1"/>
              </a:solidFill>
              <a:latin typeface="Calibri"/>
              <a:ea typeface="Calibri"/>
              <a:cs typeface="Calibri"/>
              <a:sym typeface="Calibri"/>
            </a:endParaRPr>
          </a:p>
          <a:p>
            <a:pPr marL="0" marR="0" lvl="0" indent="0" algn="l" rtl="0">
              <a:lnSpc>
                <a:spcPct val="140014"/>
              </a:lnSpc>
              <a:spcBef>
                <a:spcPts val="1200"/>
              </a:spcBef>
              <a:spcAft>
                <a:spcPts val="0"/>
              </a:spcAft>
              <a:buNone/>
            </a:pPr>
            <a:endParaRPr sz="11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p:nvPr/>
        </p:nvSpPr>
        <p:spPr>
          <a:xfrm>
            <a:off x="0" y="0"/>
            <a:ext cx="9144000" cy="51435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6659" b="-16668"/>
            </a:stretch>
          </a:blipFill>
          <a:ln>
            <a:noFill/>
          </a:ln>
        </p:spPr>
        <p:txBody>
          <a:bodyPr/>
          <a:lstStyle/>
          <a:p>
            <a:endParaRPr lang="en-CA"/>
          </a:p>
        </p:txBody>
      </p:sp>
      <p:sp>
        <p:nvSpPr>
          <p:cNvPr id="139" name="Google Shape;139;p26"/>
          <p:cNvSpPr/>
          <p:nvPr/>
        </p:nvSpPr>
        <p:spPr>
          <a:xfrm>
            <a:off x="1046094" y="1883478"/>
            <a:ext cx="1159802" cy="115980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0" name="Google Shape;140;p26"/>
          <p:cNvSpPr/>
          <p:nvPr/>
        </p:nvSpPr>
        <p:spPr>
          <a:xfrm>
            <a:off x="2942169" y="1883478"/>
            <a:ext cx="1159802" cy="115980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1" name="Google Shape;141;p26"/>
          <p:cNvSpPr/>
          <p:nvPr/>
        </p:nvSpPr>
        <p:spPr>
          <a:xfrm>
            <a:off x="4871262" y="1883478"/>
            <a:ext cx="1159802" cy="115980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2" name="Google Shape;142;p26"/>
          <p:cNvSpPr/>
          <p:nvPr/>
        </p:nvSpPr>
        <p:spPr>
          <a:xfrm>
            <a:off x="6783847" y="1883478"/>
            <a:ext cx="1159802" cy="115980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3" name="Google Shape;143;p26"/>
          <p:cNvSpPr/>
          <p:nvPr/>
        </p:nvSpPr>
        <p:spPr>
          <a:xfrm>
            <a:off x="1310887" y="2245262"/>
            <a:ext cx="630075" cy="400956"/>
          </a:xfrm>
          <a:custGeom>
            <a:avLst/>
            <a:gdLst/>
            <a:ahLst/>
            <a:cxnLst/>
            <a:rect l="l" t="t" r="r" b="b"/>
            <a:pathLst>
              <a:path w="1260149" h="801913" extrusionOk="0">
                <a:moveTo>
                  <a:pt x="0" y="0"/>
                </a:moveTo>
                <a:lnTo>
                  <a:pt x="1260149" y="0"/>
                </a:lnTo>
                <a:lnTo>
                  <a:pt x="1260149" y="801913"/>
                </a:lnTo>
                <a:lnTo>
                  <a:pt x="0" y="801913"/>
                </a:lnTo>
                <a:lnTo>
                  <a:pt x="0" y="0"/>
                </a:lnTo>
                <a:close/>
              </a:path>
            </a:pathLst>
          </a:custGeom>
          <a:blipFill rotWithShape="1">
            <a:blip r:embed="rId4">
              <a:alphaModFix/>
            </a:blip>
            <a:stretch>
              <a:fillRect/>
            </a:stretch>
          </a:blipFill>
          <a:ln>
            <a:noFill/>
          </a:ln>
        </p:spPr>
        <p:txBody>
          <a:bodyPr/>
          <a:lstStyle/>
          <a:p>
            <a:endParaRPr lang="en-CA"/>
          </a:p>
        </p:txBody>
      </p:sp>
      <p:sp>
        <p:nvSpPr>
          <p:cNvPr id="144" name="Google Shape;144;p26"/>
          <p:cNvSpPr/>
          <p:nvPr/>
        </p:nvSpPr>
        <p:spPr>
          <a:xfrm>
            <a:off x="5181034" y="2245262"/>
            <a:ext cx="540118" cy="432095"/>
          </a:xfrm>
          <a:custGeom>
            <a:avLst/>
            <a:gdLst/>
            <a:ahLst/>
            <a:cxnLst/>
            <a:rect l="l" t="t" r="r" b="b"/>
            <a:pathLst>
              <a:path w="1080237" h="864190" extrusionOk="0">
                <a:moveTo>
                  <a:pt x="0" y="0"/>
                </a:moveTo>
                <a:lnTo>
                  <a:pt x="1080236" y="0"/>
                </a:lnTo>
                <a:lnTo>
                  <a:pt x="1080236" y="864190"/>
                </a:lnTo>
                <a:lnTo>
                  <a:pt x="0" y="864190"/>
                </a:lnTo>
                <a:lnTo>
                  <a:pt x="0" y="0"/>
                </a:lnTo>
                <a:close/>
              </a:path>
            </a:pathLst>
          </a:custGeom>
          <a:blipFill rotWithShape="1">
            <a:blip r:embed="rId5">
              <a:alphaModFix/>
            </a:blip>
            <a:stretch>
              <a:fillRect/>
            </a:stretch>
          </a:blipFill>
          <a:ln>
            <a:noFill/>
          </a:ln>
        </p:spPr>
        <p:txBody>
          <a:bodyPr/>
          <a:lstStyle/>
          <a:p>
            <a:endParaRPr lang="en-CA"/>
          </a:p>
        </p:txBody>
      </p:sp>
      <p:sp>
        <p:nvSpPr>
          <p:cNvPr id="145" name="Google Shape;145;p26"/>
          <p:cNvSpPr/>
          <p:nvPr/>
        </p:nvSpPr>
        <p:spPr>
          <a:xfrm>
            <a:off x="3295818" y="2168061"/>
            <a:ext cx="452365" cy="555360"/>
          </a:xfrm>
          <a:custGeom>
            <a:avLst/>
            <a:gdLst/>
            <a:ahLst/>
            <a:cxnLst/>
            <a:rect l="l" t="t" r="r" b="b"/>
            <a:pathLst>
              <a:path w="904731" h="1110719" extrusionOk="0">
                <a:moveTo>
                  <a:pt x="0" y="0"/>
                </a:moveTo>
                <a:lnTo>
                  <a:pt x="904732" y="0"/>
                </a:lnTo>
                <a:lnTo>
                  <a:pt x="904732" y="1110719"/>
                </a:lnTo>
                <a:lnTo>
                  <a:pt x="0" y="1110719"/>
                </a:lnTo>
                <a:lnTo>
                  <a:pt x="0" y="0"/>
                </a:lnTo>
                <a:close/>
              </a:path>
            </a:pathLst>
          </a:custGeom>
          <a:blipFill rotWithShape="1">
            <a:blip r:embed="rId6">
              <a:alphaModFix/>
            </a:blip>
            <a:stretch>
              <a:fillRect/>
            </a:stretch>
          </a:blipFill>
          <a:ln>
            <a:noFill/>
          </a:ln>
        </p:spPr>
        <p:txBody>
          <a:bodyPr/>
          <a:lstStyle/>
          <a:p>
            <a:endParaRPr lang="en-CA"/>
          </a:p>
        </p:txBody>
      </p:sp>
      <p:sp>
        <p:nvSpPr>
          <p:cNvPr id="146" name="Google Shape;146;p26"/>
          <p:cNvSpPr txBox="1"/>
          <p:nvPr/>
        </p:nvSpPr>
        <p:spPr>
          <a:xfrm>
            <a:off x="1751700" y="677950"/>
            <a:ext cx="5640600" cy="6003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3900" b="1">
                <a:solidFill>
                  <a:srgbClr val="FFFFFF"/>
                </a:solidFill>
                <a:latin typeface="Hind Guntur"/>
                <a:ea typeface="Hind Guntur"/>
                <a:cs typeface="Hind Guntur"/>
                <a:sym typeface="Hind Guntur"/>
              </a:rPr>
              <a:t>Meeting Agenda</a:t>
            </a:r>
            <a:endParaRPr sz="700"/>
          </a:p>
        </p:txBody>
      </p:sp>
      <p:sp>
        <p:nvSpPr>
          <p:cNvPr id="147" name="Google Shape;147;p26"/>
          <p:cNvSpPr txBox="1"/>
          <p:nvPr/>
        </p:nvSpPr>
        <p:spPr>
          <a:xfrm>
            <a:off x="2749938" y="3558973"/>
            <a:ext cx="1544100" cy="5310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 sz="1500" b="1">
                <a:solidFill>
                  <a:srgbClr val="FFFFFF"/>
                </a:solidFill>
                <a:latin typeface="Hind Guntur SemiBold"/>
                <a:ea typeface="Hind Guntur SemiBold"/>
                <a:cs typeface="Hind Guntur SemiBold"/>
                <a:sym typeface="Hind Guntur SemiBold"/>
              </a:rPr>
              <a:t>What AI can and cannot do </a:t>
            </a:r>
            <a:endParaRPr sz="700"/>
          </a:p>
        </p:txBody>
      </p:sp>
      <p:sp>
        <p:nvSpPr>
          <p:cNvPr id="148" name="Google Shape;148;p26"/>
          <p:cNvSpPr txBox="1"/>
          <p:nvPr/>
        </p:nvSpPr>
        <p:spPr>
          <a:xfrm>
            <a:off x="952105" y="3558979"/>
            <a:ext cx="1347600" cy="5310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 sz="1500" b="1">
                <a:solidFill>
                  <a:srgbClr val="FFFFFF"/>
                </a:solidFill>
                <a:latin typeface="Hind Guntur SemiBold"/>
                <a:ea typeface="Hind Guntur SemiBold"/>
                <a:cs typeface="Hind Guntur SemiBold"/>
                <a:sym typeface="Hind Guntur SemiBold"/>
              </a:rPr>
              <a:t>Identify problems</a:t>
            </a:r>
            <a:endParaRPr sz="700"/>
          </a:p>
        </p:txBody>
      </p:sp>
      <p:sp>
        <p:nvSpPr>
          <p:cNvPr id="149" name="Google Shape;149;p26"/>
          <p:cNvSpPr txBox="1"/>
          <p:nvPr/>
        </p:nvSpPr>
        <p:spPr>
          <a:xfrm>
            <a:off x="6488710" y="3576949"/>
            <a:ext cx="1916700" cy="2310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 sz="1500" b="1">
                <a:solidFill>
                  <a:srgbClr val="FFFFFF"/>
                </a:solidFill>
                <a:latin typeface="Hind Guntur SemiBold"/>
                <a:ea typeface="Hind Guntur SemiBold"/>
                <a:cs typeface="Hind Guntur SemiBold"/>
                <a:sym typeface="Hind Guntur SemiBold"/>
              </a:rPr>
              <a:t>Our Solutions</a:t>
            </a:r>
            <a:endParaRPr sz="700"/>
          </a:p>
        </p:txBody>
      </p:sp>
      <p:sp>
        <p:nvSpPr>
          <p:cNvPr id="150" name="Google Shape;150;p26"/>
          <p:cNvSpPr txBox="1"/>
          <p:nvPr/>
        </p:nvSpPr>
        <p:spPr>
          <a:xfrm>
            <a:off x="4571994" y="3558974"/>
            <a:ext cx="1916700" cy="5310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 sz="1500" b="1">
                <a:solidFill>
                  <a:srgbClr val="FFFFFF"/>
                </a:solidFill>
                <a:latin typeface="Hind Guntur SemiBold"/>
                <a:ea typeface="Hind Guntur SemiBold"/>
                <a:cs typeface="Hind Guntur SemiBold"/>
                <a:sym typeface="Hind Guntur SemiBold"/>
              </a:rPr>
              <a:t>Assessment of Your Requirements</a:t>
            </a:r>
            <a:endParaRPr sz="700"/>
          </a:p>
        </p:txBody>
      </p:sp>
      <p:sp>
        <p:nvSpPr>
          <p:cNvPr id="151" name="Google Shape;151;p26"/>
          <p:cNvSpPr/>
          <p:nvPr/>
        </p:nvSpPr>
        <p:spPr>
          <a:xfrm>
            <a:off x="7052630" y="2168061"/>
            <a:ext cx="622093" cy="555360"/>
          </a:xfrm>
          <a:custGeom>
            <a:avLst/>
            <a:gdLst/>
            <a:ahLst/>
            <a:cxnLst/>
            <a:rect l="l" t="t" r="r" b="b"/>
            <a:pathLst>
              <a:path w="1244186" h="1110719" extrusionOk="0">
                <a:moveTo>
                  <a:pt x="0" y="0"/>
                </a:moveTo>
                <a:lnTo>
                  <a:pt x="1244187" y="0"/>
                </a:lnTo>
                <a:lnTo>
                  <a:pt x="1244187" y="1110719"/>
                </a:lnTo>
                <a:lnTo>
                  <a:pt x="0" y="1110719"/>
                </a:lnTo>
                <a:lnTo>
                  <a:pt x="0" y="0"/>
                </a:lnTo>
                <a:close/>
              </a:path>
            </a:pathLst>
          </a:custGeom>
          <a:blipFill rotWithShape="1">
            <a:blip r:embed="rId7">
              <a:alphaModFix/>
            </a:blip>
            <a:stretch>
              <a:fillRect/>
            </a:stretch>
          </a:blipFill>
          <a:ln>
            <a:noFill/>
          </a:ln>
        </p:spPr>
        <p:txBody>
          <a:bodyPr/>
          <a:lstStyle/>
          <a:p>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p:nvPr/>
        </p:nvSpPr>
        <p:spPr>
          <a:xfrm rot="941868">
            <a:off x="5012212" y="3597044"/>
            <a:ext cx="2522977" cy="2184898"/>
          </a:xfrm>
          <a:custGeom>
            <a:avLst/>
            <a:gdLst/>
            <a:ahLst/>
            <a:cxnLst/>
            <a:rect l="l" t="t" r="r" b="b"/>
            <a:pathLst>
              <a:path w="6350000" h="5499100" extrusionOk="0">
                <a:moveTo>
                  <a:pt x="0" y="5499100"/>
                </a:moveTo>
                <a:lnTo>
                  <a:pt x="3175000" y="0"/>
                </a:lnTo>
                <a:lnTo>
                  <a:pt x="6350000" y="5499100"/>
                </a:lnTo>
                <a:lnTo>
                  <a:pt x="0" y="5499100"/>
                </a:lnTo>
                <a:close/>
              </a:path>
            </a:pathLst>
          </a:custGeom>
          <a:solidFill>
            <a:srgbClr val="5D1A07"/>
          </a:solidFill>
          <a:ln>
            <a:noFill/>
          </a:ln>
        </p:spPr>
        <p:txBody>
          <a:bodyPr/>
          <a:lstStyle/>
          <a:p>
            <a:endParaRPr lang="en-CA"/>
          </a:p>
        </p:txBody>
      </p:sp>
      <p:sp>
        <p:nvSpPr>
          <p:cNvPr id="157" name="Google Shape;157;p27"/>
          <p:cNvSpPr/>
          <p:nvPr/>
        </p:nvSpPr>
        <p:spPr>
          <a:xfrm rot="10021975">
            <a:off x="5959832" y="-1111748"/>
            <a:ext cx="4953149" cy="6355072"/>
          </a:xfrm>
          <a:custGeom>
            <a:avLst/>
            <a:gdLst/>
            <a:ahLst/>
            <a:cxnLst/>
            <a:rect l="l" t="t" r="r" b="b"/>
            <a:pathLst>
              <a:path w="12702208" h="12702208" extrusionOk="0">
                <a:moveTo>
                  <a:pt x="0" y="0"/>
                </a:moveTo>
                <a:lnTo>
                  <a:pt x="12702208" y="0"/>
                </a:lnTo>
                <a:lnTo>
                  <a:pt x="12702208" y="12702208"/>
                </a:lnTo>
                <a:lnTo>
                  <a:pt x="0" y="12702208"/>
                </a:lnTo>
                <a:lnTo>
                  <a:pt x="0" y="0"/>
                </a:lnTo>
                <a:close/>
              </a:path>
            </a:pathLst>
          </a:custGeom>
          <a:blipFill rotWithShape="1">
            <a:blip r:embed="rId3">
              <a:alphaModFix/>
            </a:blip>
            <a:stretch>
              <a:fillRect/>
            </a:stretch>
          </a:blipFill>
          <a:ln>
            <a:noFill/>
          </a:ln>
        </p:spPr>
        <p:txBody>
          <a:bodyPr/>
          <a:lstStyle/>
          <a:p>
            <a:endParaRPr lang="en-CA"/>
          </a:p>
        </p:txBody>
      </p:sp>
      <p:sp>
        <p:nvSpPr>
          <p:cNvPr id="158" name="Google Shape;158;p27"/>
          <p:cNvSpPr/>
          <p:nvPr/>
        </p:nvSpPr>
        <p:spPr>
          <a:xfrm>
            <a:off x="521028" y="699378"/>
            <a:ext cx="718086" cy="544440"/>
          </a:xfrm>
          <a:custGeom>
            <a:avLst/>
            <a:gdLst/>
            <a:ahLst/>
            <a:cxnLst/>
            <a:rect l="l" t="t" r="r" b="b"/>
            <a:pathLst>
              <a:path w="1436172" h="1088879" extrusionOk="0">
                <a:moveTo>
                  <a:pt x="0" y="0"/>
                </a:moveTo>
                <a:lnTo>
                  <a:pt x="1436172" y="0"/>
                </a:lnTo>
                <a:lnTo>
                  <a:pt x="1436172" y="1088879"/>
                </a:lnTo>
                <a:lnTo>
                  <a:pt x="0" y="1088879"/>
                </a:lnTo>
                <a:lnTo>
                  <a:pt x="0" y="0"/>
                </a:lnTo>
                <a:close/>
              </a:path>
            </a:pathLst>
          </a:custGeom>
          <a:blipFill rotWithShape="1">
            <a:blip r:embed="rId4">
              <a:alphaModFix/>
            </a:blip>
            <a:stretch>
              <a:fillRect/>
            </a:stretch>
          </a:blipFill>
          <a:ln>
            <a:noFill/>
          </a:ln>
        </p:spPr>
        <p:txBody>
          <a:bodyPr/>
          <a:lstStyle/>
          <a:p>
            <a:endParaRPr lang="en-CA"/>
          </a:p>
        </p:txBody>
      </p:sp>
      <p:sp>
        <p:nvSpPr>
          <p:cNvPr id="159" name="Google Shape;159;p27"/>
          <p:cNvSpPr txBox="1"/>
          <p:nvPr/>
        </p:nvSpPr>
        <p:spPr>
          <a:xfrm>
            <a:off x="521025" y="1367727"/>
            <a:ext cx="3214800" cy="3078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 sz="2000" b="1">
                <a:latin typeface="Hind Guntur"/>
                <a:ea typeface="Hind Guntur"/>
                <a:cs typeface="Hind Guntur"/>
                <a:sym typeface="Hind Guntur"/>
              </a:rPr>
              <a:t>Identified problems</a:t>
            </a:r>
            <a:r>
              <a:rPr lang="en" sz="2000" b="1" i="0" u="none" strike="noStrike" cap="none">
                <a:solidFill>
                  <a:srgbClr val="000000"/>
                </a:solidFill>
                <a:latin typeface="Hind Guntur"/>
                <a:ea typeface="Hind Guntur"/>
                <a:cs typeface="Hind Guntur"/>
                <a:sym typeface="Hind Guntur"/>
              </a:rPr>
              <a:t>:</a:t>
            </a:r>
            <a:endParaRPr sz="2000"/>
          </a:p>
        </p:txBody>
      </p:sp>
      <p:sp>
        <p:nvSpPr>
          <p:cNvPr id="160" name="Google Shape;160;p27"/>
          <p:cNvSpPr txBox="1"/>
          <p:nvPr/>
        </p:nvSpPr>
        <p:spPr>
          <a:xfrm>
            <a:off x="430500" y="1993825"/>
            <a:ext cx="5121900" cy="2339700"/>
          </a:xfrm>
          <a:prstGeom prst="rect">
            <a:avLst/>
          </a:prstGeom>
          <a:noFill/>
          <a:ln>
            <a:noFill/>
          </a:ln>
        </p:spPr>
        <p:txBody>
          <a:bodyPr spcFirstLastPara="1" wrap="square" lIns="0" tIns="0" rIns="0" bIns="0" anchor="t" anchorCtr="0">
            <a:spAutoFit/>
          </a:bodyPr>
          <a:lstStyle/>
          <a:p>
            <a:pPr marL="457200" marR="0" lvl="0" indent="-349250" algn="l" rtl="0">
              <a:lnSpc>
                <a:spcPct val="140013"/>
              </a:lnSpc>
              <a:spcBef>
                <a:spcPts val="0"/>
              </a:spcBef>
              <a:spcAft>
                <a:spcPts val="0"/>
              </a:spcAft>
              <a:buSzPts val="1900"/>
              <a:buFont typeface="Calibri"/>
              <a:buChar char="●"/>
            </a:pPr>
            <a:r>
              <a:rPr lang="en" sz="1900">
                <a:latin typeface="Calibri"/>
                <a:ea typeface="Calibri"/>
                <a:cs typeface="Calibri"/>
                <a:sym typeface="Calibri"/>
              </a:rPr>
              <a:t>Manual Intervention</a:t>
            </a:r>
            <a:endParaRPr sz="1900">
              <a:latin typeface="Calibri"/>
              <a:ea typeface="Calibri"/>
              <a:cs typeface="Calibri"/>
              <a:sym typeface="Calibri"/>
            </a:endParaRPr>
          </a:p>
          <a:p>
            <a:pPr marL="457200" marR="0" lvl="0" indent="-349250" algn="l" rtl="0">
              <a:lnSpc>
                <a:spcPct val="140013"/>
              </a:lnSpc>
              <a:spcBef>
                <a:spcPts val="0"/>
              </a:spcBef>
              <a:spcAft>
                <a:spcPts val="0"/>
              </a:spcAft>
              <a:buSzPts val="1900"/>
              <a:buFont typeface="Calibri"/>
              <a:buChar char="●"/>
            </a:pPr>
            <a:r>
              <a:rPr lang="en" sz="1900">
                <a:latin typeface="Calibri"/>
                <a:ea typeface="Calibri"/>
                <a:cs typeface="Calibri"/>
                <a:sym typeface="Calibri"/>
              </a:rPr>
              <a:t>Operational Workflow </a:t>
            </a:r>
            <a:endParaRPr sz="1900">
              <a:latin typeface="Calibri"/>
              <a:ea typeface="Calibri"/>
              <a:cs typeface="Calibri"/>
              <a:sym typeface="Calibri"/>
            </a:endParaRPr>
          </a:p>
          <a:p>
            <a:pPr marL="457200" marR="0" lvl="0" indent="-349250" algn="l" rtl="0">
              <a:lnSpc>
                <a:spcPct val="140013"/>
              </a:lnSpc>
              <a:spcBef>
                <a:spcPts val="0"/>
              </a:spcBef>
              <a:spcAft>
                <a:spcPts val="0"/>
              </a:spcAft>
              <a:buSzPts val="1900"/>
              <a:buFont typeface="Calibri"/>
              <a:buChar char="●"/>
            </a:pPr>
            <a:r>
              <a:rPr lang="en" sz="1900">
                <a:latin typeface="Calibri"/>
                <a:ea typeface="Calibri"/>
                <a:cs typeface="Calibri"/>
                <a:sym typeface="Calibri"/>
              </a:rPr>
              <a:t>Trackability within the lifecycle of an order </a:t>
            </a:r>
            <a:endParaRPr sz="1900">
              <a:latin typeface="Calibri"/>
              <a:ea typeface="Calibri"/>
              <a:cs typeface="Calibri"/>
              <a:sym typeface="Calibri"/>
            </a:endParaRPr>
          </a:p>
          <a:p>
            <a:pPr marL="457200" marR="0" lvl="0" indent="-349250" algn="l" rtl="0">
              <a:lnSpc>
                <a:spcPct val="140013"/>
              </a:lnSpc>
              <a:spcBef>
                <a:spcPts val="0"/>
              </a:spcBef>
              <a:spcAft>
                <a:spcPts val="0"/>
              </a:spcAft>
              <a:buSzPts val="1900"/>
              <a:buFont typeface="Calibri"/>
              <a:buChar char="●"/>
            </a:pPr>
            <a:r>
              <a:rPr lang="en" sz="1900">
                <a:latin typeface="Calibri"/>
                <a:ea typeface="Calibri"/>
                <a:cs typeface="Calibri"/>
                <a:sym typeface="Calibri"/>
              </a:rPr>
              <a:t>Quality Control </a:t>
            </a:r>
            <a:endParaRPr sz="1900">
              <a:latin typeface="Calibri"/>
              <a:ea typeface="Calibri"/>
              <a:cs typeface="Calibri"/>
              <a:sym typeface="Calibri"/>
            </a:endParaRPr>
          </a:p>
          <a:p>
            <a:pPr marL="457200" marR="0" lvl="0" indent="-349250" algn="l" rtl="0">
              <a:lnSpc>
                <a:spcPct val="140013"/>
              </a:lnSpc>
              <a:spcBef>
                <a:spcPts val="0"/>
              </a:spcBef>
              <a:spcAft>
                <a:spcPts val="0"/>
              </a:spcAft>
              <a:buSzPts val="1900"/>
              <a:buFont typeface="Calibri"/>
              <a:buChar char="●"/>
            </a:pPr>
            <a:r>
              <a:rPr lang="en" sz="1900">
                <a:latin typeface="Calibri"/>
                <a:ea typeface="Calibri"/>
                <a:cs typeface="Calibri"/>
                <a:sym typeface="Calibri"/>
              </a:rPr>
              <a:t>Scheduling inefficiencies &amp; main hub for communications </a:t>
            </a:r>
            <a:endParaRPr sz="1900">
              <a:latin typeface="Calibri"/>
              <a:ea typeface="Calibri"/>
              <a:cs typeface="Calibri"/>
              <a:sym typeface="Calibri"/>
            </a:endParaRPr>
          </a:p>
        </p:txBody>
      </p:sp>
      <p:pic>
        <p:nvPicPr>
          <p:cNvPr id="161" name="Google Shape;161;p27"/>
          <p:cNvPicPr preferRelativeResize="0"/>
          <p:nvPr/>
        </p:nvPicPr>
        <p:blipFill>
          <a:blip r:embed="rId5">
            <a:alphaModFix/>
          </a:blip>
          <a:stretch>
            <a:fillRect/>
          </a:stretch>
        </p:blipFill>
        <p:spPr>
          <a:xfrm>
            <a:off x="6466600" y="958775"/>
            <a:ext cx="2923025" cy="292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p:nvPr/>
        </p:nvSpPr>
        <p:spPr>
          <a:xfrm rot="941868">
            <a:off x="5012212" y="3597044"/>
            <a:ext cx="2522977" cy="2184898"/>
          </a:xfrm>
          <a:custGeom>
            <a:avLst/>
            <a:gdLst/>
            <a:ahLst/>
            <a:cxnLst/>
            <a:rect l="l" t="t" r="r" b="b"/>
            <a:pathLst>
              <a:path w="6350000" h="5499100" extrusionOk="0">
                <a:moveTo>
                  <a:pt x="0" y="5499100"/>
                </a:moveTo>
                <a:lnTo>
                  <a:pt x="3175000" y="0"/>
                </a:lnTo>
                <a:lnTo>
                  <a:pt x="6350000" y="5499100"/>
                </a:lnTo>
                <a:lnTo>
                  <a:pt x="0" y="5499100"/>
                </a:lnTo>
                <a:close/>
              </a:path>
            </a:pathLst>
          </a:custGeom>
          <a:solidFill>
            <a:srgbClr val="5D1A07"/>
          </a:solidFill>
          <a:ln>
            <a:noFill/>
          </a:ln>
        </p:spPr>
        <p:txBody>
          <a:bodyPr/>
          <a:lstStyle/>
          <a:p>
            <a:endParaRPr lang="en-CA"/>
          </a:p>
        </p:txBody>
      </p:sp>
      <p:sp>
        <p:nvSpPr>
          <p:cNvPr id="167" name="Google Shape;167;p28"/>
          <p:cNvSpPr/>
          <p:nvPr/>
        </p:nvSpPr>
        <p:spPr>
          <a:xfrm rot="10021975">
            <a:off x="5959832" y="-1111748"/>
            <a:ext cx="4953149" cy="6355072"/>
          </a:xfrm>
          <a:custGeom>
            <a:avLst/>
            <a:gdLst/>
            <a:ahLst/>
            <a:cxnLst/>
            <a:rect l="l" t="t" r="r" b="b"/>
            <a:pathLst>
              <a:path w="12702208" h="12702208" extrusionOk="0">
                <a:moveTo>
                  <a:pt x="0" y="0"/>
                </a:moveTo>
                <a:lnTo>
                  <a:pt x="12702208" y="0"/>
                </a:lnTo>
                <a:lnTo>
                  <a:pt x="12702208" y="12702208"/>
                </a:lnTo>
                <a:lnTo>
                  <a:pt x="0" y="12702208"/>
                </a:lnTo>
                <a:lnTo>
                  <a:pt x="0" y="0"/>
                </a:lnTo>
                <a:close/>
              </a:path>
            </a:pathLst>
          </a:custGeom>
          <a:blipFill rotWithShape="1">
            <a:blip r:embed="rId3">
              <a:alphaModFix/>
            </a:blip>
            <a:stretch>
              <a:fillRect/>
            </a:stretch>
          </a:blipFill>
          <a:ln>
            <a:noFill/>
          </a:ln>
        </p:spPr>
        <p:txBody>
          <a:bodyPr/>
          <a:lstStyle/>
          <a:p>
            <a:endParaRPr lang="en-CA"/>
          </a:p>
        </p:txBody>
      </p:sp>
      <p:sp>
        <p:nvSpPr>
          <p:cNvPr id="168" name="Google Shape;168;p28"/>
          <p:cNvSpPr/>
          <p:nvPr/>
        </p:nvSpPr>
        <p:spPr>
          <a:xfrm>
            <a:off x="521028" y="699378"/>
            <a:ext cx="718086" cy="544440"/>
          </a:xfrm>
          <a:custGeom>
            <a:avLst/>
            <a:gdLst/>
            <a:ahLst/>
            <a:cxnLst/>
            <a:rect l="l" t="t" r="r" b="b"/>
            <a:pathLst>
              <a:path w="1436172" h="1088879" extrusionOk="0">
                <a:moveTo>
                  <a:pt x="0" y="0"/>
                </a:moveTo>
                <a:lnTo>
                  <a:pt x="1436172" y="0"/>
                </a:lnTo>
                <a:lnTo>
                  <a:pt x="1436172" y="1088879"/>
                </a:lnTo>
                <a:lnTo>
                  <a:pt x="0" y="1088879"/>
                </a:lnTo>
                <a:lnTo>
                  <a:pt x="0" y="0"/>
                </a:lnTo>
                <a:close/>
              </a:path>
            </a:pathLst>
          </a:custGeom>
          <a:blipFill rotWithShape="1">
            <a:blip r:embed="rId4">
              <a:alphaModFix/>
            </a:blip>
            <a:stretch>
              <a:fillRect/>
            </a:stretch>
          </a:blipFill>
          <a:ln>
            <a:noFill/>
          </a:ln>
        </p:spPr>
        <p:txBody>
          <a:bodyPr/>
          <a:lstStyle/>
          <a:p>
            <a:endParaRPr lang="en-CA"/>
          </a:p>
        </p:txBody>
      </p:sp>
      <p:sp>
        <p:nvSpPr>
          <p:cNvPr id="169" name="Google Shape;169;p28"/>
          <p:cNvSpPr txBox="1"/>
          <p:nvPr/>
        </p:nvSpPr>
        <p:spPr>
          <a:xfrm>
            <a:off x="521025" y="1367725"/>
            <a:ext cx="3860400" cy="3078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 sz="2000" b="1">
                <a:latin typeface="Hind Guntur"/>
                <a:ea typeface="Hind Guntur"/>
                <a:cs typeface="Hind Guntur"/>
                <a:sym typeface="Hind Guntur"/>
              </a:rPr>
              <a:t>Limitations of A Capstone Project</a:t>
            </a:r>
            <a:endParaRPr sz="2000"/>
          </a:p>
        </p:txBody>
      </p:sp>
      <p:sp>
        <p:nvSpPr>
          <p:cNvPr id="170" name="Google Shape;170;p28"/>
          <p:cNvSpPr txBox="1"/>
          <p:nvPr/>
        </p:nvSpPr>
        <p:spPr>
          <a:xfrm>
            <a:off x="430500" y="1993825"/>
            <a:ext cx="5112300" cy="702000"/>
          </a:xfrm>
          <a:prstGeom prst="rect">
            <a:avLst/>
          </a:prstGeom>
          <a:noFill/>
          <a:ln>
            <a:noFill/>
          </a:ln>
        </p:spPr>
        <p:txBody>
          <a:bodyPr spcFirstLastPara="1" wrap="square" lIns="0" tIns="0" rIns="0" bIns="0" anchor="t" anchorCtr="0">
            <a:spAutoFit/>
          </a:bodyPr>
          <a:lstStyle/>
          <a:p>
            <a:pPr marL="457200" marR="0" lvl="0" indent="-349250" algn="l" rtl="0">
              <a:lnSpc>
                <a:spcPct val="140013"/>
              </a:lnSpc>
              <a:spcBef>
                <a:spcPts val="0"/>
              </a:spcBef>
              <a:spcAft>
                <a:spcPts val="0"/>
              </a:spcAft>
              <a:buSzPts val="1900"/>
              <a:buFont typeface="Calibri"/>
              <a:buChar char="●"/>
            </a:pPr>
            <a:r>
              <a:rPr lang="en" sz="1900">
                <a:latin typeface="Calibri"/>
                <a:ea typeface="Calibri"/>
                <a:cs typeface="Calibri"/>
                <a:sym typeface="Calibri"/>
              </a:rPr>
              <a:t>Time constraints (developed part time)</a:t>
            </a:r>
            <a:endParaRPr sz="1900">
              <a:latin typeface="Calibri"/>
              <a:ea typeface="Calibri"/>
              <a:cs typeface="Calibri"/>
              <a:sym typeface="Calibri"/>
            </a:endParaRPr>
          </a:p>
          <a:p>
            <a:pPr marL="457200" marR="0" lvl="0" indent="-349250" algn="l" rtl="0">
              <a:lnSpc>
                <a:spcPct val="140013"/>
              </a:lnSpc>
              <a:spcBef>
                <a:spcPts val="0"/>
              </a:spcBef>
              <a:spcAft>
                <a:spcPts val="0"/>
              </a:spcAft>
              <a:buSzPts val="1900"/>
              <a:buFont typeface="Calibri"/>
              <a:buChar char="●"/>
            </a:pPr>
            <a:r>
              <a:rPr lang="en" sz="1900">
                <a:latin typeface="Calibri"/>
                <a:ea typeface="Calibri"/>
                <a:cs typeface="Calibri"/>
                <a:sym typeface="Calibri"/>
              </a:rPr>
              <a:t>Domain expertise and experience</a:t>
            </a:r>
            <a:endParaRPr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F0D0D"/>
        </a:solidFill>
        <a:effectLst/>
      </p:bgPr>
    </p:bg>
    <p:spTree>
      <p:nvGrpSpPr>
        <p:cNvPr id="1" name="Shape 174"/>
        <p:cNvGrpSpPr/>
        <p:nvPr/>
      </p:nvGrpSpPr>
      <p:grpSpPr>
        <a:xfrm>
          <a:off x="0" y="0"/>
          <a:ext cx="0" cy="0"/>
          <a:chOff x="0" y="0"/>
          <a:chExt cx="0" cy="0"/>
        </a:xfrm>
      </p:grpSpPr>
      <p:sp>
        <p:nvSpPr>
          <p:cNvPr id="175" name="Google Shape;175;p29"/>
          <p:cNvSpPr txBox="1"/>
          <p:nvPr/>
        </p:nvSpPr>
        <p:spPr>
          <a:xfrm>
            <a:off x="1455651" y="2270014"/>
            <a:ext cx="6232800" cy="446400"/>
          </a:xfrm>
          <a:prstGeom prst="rect">
            <a:avLst/>
          </a:prstGeom>
          <a:noFill/>
          <a:ln>
            <a:noFill/>
          </a:ln>
        </p:spPr>
        <p:txBody>
          <a:bodyPr spcFirstLastPara="1" wrap="square" lIns="0" tIns="0" rIns="0" bIns="0" anchor="t" anchorCtr="0">
            <a:spAutoFit/>
          </a:bodyPr>
          <a:lstStyle/>
          <a:p>
            <a:pPr marL="0" marR="0" lvl="0" indent="0" algn="ctr" rtl="0">
              <a:lnSpc>
                <a:spcPct val="139979"/>
              </a:lnSpc>
              <a:spcBef>
                <a:spcPts val="0"/>
              </a:spcBef>
              <a:spcAft>
                <a:spcPts val="0"/>
              </a:spcAft>
              <a:buNone/>
            </a:pPr>
            <a:r>
              <a:rPr lang="en" sz="2900" b="1">
                <a:solidFill>
                  <a:srgbClr val="FFFFFF"/>
                </a:solidFill>
                <a:latin typeface="Hind Guntur"/>
                <a:ea typeface="Hind Guntur"/>
                <a:cs typeface="Hind Guntur"/>
                <a:sym typeface="Hind Guntur"/>
              </a:rPr>
              <a:t>Uses and Limitations of AI</a:t>
            </a:r>
            <a:endParaRPr sz="2900">
              <a:latin typeface="Hind Guntur"/>
              <a:ea typeface="Hind Guntur"/>
              <a:cs typeface="Hind Guntur"/>
              <a:sym typeface="Hind Guntur"/>
            </a:endParaRPr>
          </a:p>
        </p:txBody>
      </p:sp>
      <p:sp>
        <p:nvSpPr>
          <p:cNvPr id="176" name="Google Shape;176;p29"/>
          <p:cNvSpPr txBox="1"/>
          <p:nvPr/>
        </p:nvSpPr>
        <p:spPr>
          <a:xfrm>
            <a:off x="2621992" y="2995195"/>
            <a:ext cx="3900000" cy="1077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rot="10431533">
            <a:off x="6126004" y="-463265"/>
            <a:ext cx="2522727" cy="2184681"/>
          </a:xfrm>
          <a:custGeom>
            <a:avLst/>
            <a:gdLst/>
            <a:ahLst/>
            <a:cxnLst/>
            <a:rect l="l" t="t" r="r" b="b"/>
            <a:pathLst>
              <a:path w="6350000" h="5499100" extrusionOk="0">
                <a:moveTo>
                  <a:pt x="0" y="5499100"/>
                </a:moveTo>
                <a:lnTo>
                  <a:pt x="3175000" y="0"/>
                </a:lnTo>
                <a:lnTo>
                  <a:pt x="6350000" y="5499100"/>
                </a:lnTo>
                <a:lnTo>
                  <a:pt x="0" y="5499100"/>
                </a:lnTo>
                <a:close/>
              </a:path>
            </a:pathLst>
          </a:custGeom>
          <a:solidFill>
            <a:srgbClr val="5D1A07"/>
          </a:solidFill>
          <a:ln>
            <a:noFill/>
          </a:ln>
        </p:spPr>
        <p:txBody>
          <a:bodyPr/>
          <a:lstStyle/>
          <a:p>
            <a:endParaRPr lang="en-CA"/>
          </a:p>
        </p:txBody>
      </p:sp>
      <p:sp>
        <p:nvSpPr>
          <p:cNvPr id="182" name="Google Shape;182;p30"/>
          <p:cNvSpPr/>
          <p:nvPr/>
        </p:nvSpPr>
        <p:spPr>
          <a:xfrm rot="-9737279">
            <a:off x="7092784" y="62148"/>
            <a:ext cx="6367120" cy="6367120"/>
          </a:xfrm>
          <a:custGeom>
            <a:avLst/>
            <a:gdLst/>
            <a:ahLst/>
            <a:cxnLst/>
            <a:rect l="l" t="t" r="r" b="b"/>
            <a:pathLst>
              <a:path w="12702208" h="12702208" extrusionOk="0">
                <a:moveTo>
                  <a:pt x="0" y="0"/>
                </a:moveTo>
                <a:lnTo>
                  <a:pt x="12702208" y="0"/>
                </a:lnTo>
                <a:lnTo>
                  <a:pt x="12702208" y="12702208"/>
                </a:lnTo>
                <a:lnTo>
                  <a:pt x="0" y="12702208"/>
                </a:lnTo>
                <a:lnTo>
                  <a:pt x="0" y="0"/>
                </a:lnTo>
                <a:close/>
              </a:path>
            </a:pathLst>
          </a:custGeom>
          <a:blipFill rotWithShape="1">
            <a:blip r:embed="rId3">
              <a:alphaModFix/>
            </a:blip>
            <a:stretch>
              <a:fillRect/>
            </a:stretch>
          </a:blipFill>
          <a:ln>
            <a:noFill/>
          </a:ln>
        </p:spPr>
        <p:txBody>
          <a:bodyPr/>
          <a:lstStyle/>
          <a:p>
            <a:endParaRPr lang="en-CA"/>
          </a:p>
        </p:txBody>
      </p:sp>
      <p:sp>
        <p:nvSpPr>
          <p:cNvPr id="183" name="Google Shape;183;p30"/>
          <p:cNvSpPr txBox="1"/>
          <p:nvPr/>
        </p:nvSpPr>
        <p:spPr>
          <a:xfrm>
            <a:off x="1097278" y="1133200"/>
            <a:ext cx="5022900" cy="3078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 sz="2000" b="1">
                <a:latin typeface="Hind Guntur"/>
                <a:ea typeface="Hind Guntur"/>
                <a:cs typeface="Hind Guntur"/>
                <a:sym typeface="Hind Guntur"/>
              </a:rPr>
              <a:t>Examples of what AI can do </a:t>
            </a:r>
            <a:endParaRPr sz="100"/>
          </a:p>
        </p:txBody>
      </p:sp>
      <p:sp>
        <p:nvSpPr>
          <p:cNvPr id="184" name="Google Shape;184;p30"/>
          <p:cNvSpPr txBox="1"/>
          <p:nvPr/>
        </p:nvSpPr>
        <p:spPr>
          <a:xfrm>
            <a:off x="998725" y="1613125"/>
            <a:ext cx="4914900" cy="2340000"/>
          </a:xfrm>
          <a:prstGeom prst="rect">
            <a:avLst/>
          </a:prstGeom>
          <a:noFill/>
          <a:ln>
            <a:noFill/>
          </a:ln>
        </p:spPr>
        <p:txBody>
          <a:bodyPr spcFirstLastPara="1" wrap="square" lIns="0" tIns="0" rIns="0" bIns="0" anchor="t" anchorCtr="0">
            <a:spAutoFit/>
          </a:bodyPr>
          <a:lstStyle/>
          <a:p>
            <a:pPr marL="457200" marR="0" lvl="0"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Analyze large amounts of data to extrapolate conclusions</a:t>
            </a:r>
            <a:endParaRPr sz="1900">
              <a:latin typeface="Calibri"/>
              <a:ea typeface="Calibri"/>
              <a:cs typeface="Calibri"/>
              <a:sym typeface="Calibri"/>
            </a:endParaRPr>
          </a:p>
          <a:p>
            <a:pPr marL="457200" marR="0" lvl="0"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Make predictions based on patterns in data</a:t>
            </a:r>
            <a:endParaRPr sz="1900">
              <a:latin typeface="Calibri"/>
              <a:ea typeface="Calibri"/>
              <a:cs typeface="Calibri"/>
              <a:sym typeface="Calibri"/>
            </a:endParaRPr>
          </a:p>
          <a:p>
            <a:pPr marL="457200" marR="0" lvl="0" indent="-349250" algn="l" rtl="0">
              <a:lnSpc>
                <a:spcPct val="140014"/>
              </a:lnSpc>
              <a:spcBef>
                <a:spcPts val="0"/>
              </a:spcBef>
              <a:spcAft>
                <a:spcPts val="0"/>
              </a:spcAft>
              <a:buSzPts val="1900"/>
              <a:buFont typeface="Calibri"/>
              <a:buChar char="●"/>
            </a:pPr>
            <a:r>
              <a:rPr lang="en" sz="1900">
                <a:latin typeface="Calibri"/>
                <a:ea typeface="Calibri"/>
                <a:cs typeface="Calibri"/>
                <a:sym typeface="Calibri"/>
              </a:rPr>
              <a:t>Recognize images (with extensive training)</a:t>
            </a:r>
            <a:endParaRPr sz="1900">
              <a:latin typeface="Calibri"/>
              <a:ea typeface="Calibri"/>
              <a:cs typeface="Calibri"/>
              <a:sym typeface="Calibri"/>
            </a:endParaRPr>
          </a:p>
          <a:p>
            <a:pPr marL="457200" lvl="0" indent="-349250" algn="l" rtl="0">
              <a:lnSpc>
                <a:spcPct val="140014"/>
              </a:lnSpc>
              <a:spcBef>
                <a:spcPts val="0"/>
              </a:spcBef>
              <a:spcAft>
                <a:spcPts val="0"/>
              </a:spcAft>
              <a:buSzPts val="1900"/>
              <a:buFont typeface="Calibri"/>
              <a:buChar char="●"/>
            </a:pPr>
            <a:r>
              <a:rPr lang="en" sz="1900">
                <a:solidFill>
                  <a:schemeClr val="dk1"/>
                </a:solidFill>
                <a:latin typeface="Calibri"/>
                <a:ea typeface="Calibri"/>
                <a:cs typeface="Calibri"/>
                <a:sym typeface="Calibri"/>
              </a:rPr>
              <a:t>Automate repetitive tasks that are rule-based</a:t>
            </a:r>
            <a:endParaRPr sz="1900">
              <a:latin typeface="Calibri"/>
              <a:ea typeface="Calibri"/>
              <a:cs typeface="Calibri"/>
              <a:sym typeface="Calibri"/>
            </a:endParaRPr>
          </a:p>
          <a:p>
            <a:pPr marL="0" marR="0" lvl="0" indent="0" algn="l" rtl="0">
              <a:lnSpc>
                <a:spcPct val="140014"/>
              </a:lnSpc>
              <a:spcBef>
                <a:spcPts val="0"/>
              </a:spcBef>
              <a:spcAft>
                <a:spcPts val="0"/>
              </a:spcAft>
              <a:buNone/>
            </a:pPr>
            <a:endParaRPr sz="1900" b="1">
              <a:latin typeface="Hind Guntur Medium"/>
              <a:ea typeface="Hind Guntur Medium"/>
              <a:cs typeface="Hind Guntur Medium"/>
              <a:sym typeface="Hind Guntur Medium"/>
            </a:endParaRPr>
          </a:p>
        </p:txBody>
      </p:sp>
      <p:sp>
        <p:nvSpPr>
          <p:cNvPr id="185" name="Google Shape;185;p30"/>
          <p:cNvSpPr txBox="1"/>
          <p:nvPr/>
        </p:nvSpPr>
        <p:spPr>
          <a:xfrm>
            <a:off x="5405894" y="1233243"/>
            <a:ext cx="3286800" cy="1077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p:nvPr/>
        </p:nvSpPr>
        <p:spPr>
          <a:xfrm rot="10431533">
            <a:off x="6126004" y="-463265"/>
            <a:ext cx="2522727" cy="2184681"/>
          </a:xfrm>
          <a:custGeom>
            <a:avLst/>
            <a:gdLst/>
            <a:ahLst/>
            <a:cxnLst/>
            <a:rect l="l" t="t" r="r" b="b"/>
            <a:pathLst>
              <a:path w="6350000" h="5499100" extrusionOk="0">
                <a:moveTo>
                  <a:pt x="0" y="5499100"/>
                </a:moveTo>
                <a:lnTo>
                  <a:pt x="3175000" y="0"/>
                </a:lnTo>
                <a:lnTo>
                  <a:pt x="6350000" y="5499100"/>
                </a:lnTo>
                <a:lnTo>
                  <a:pt x="0" y="5499100"/>
                </a:lnTo>
                <a:close/>
              </a:path>
            </a:pathLst>
          </a:custGeom>
          <a:solidFill>
            <a:srgbClr val="5D1A07"/>
          </a:solidFill>
          <a:ln>
            <a:noFill/>
          </a:ln>
        </p:spPr>
        <p:txBody>
          <a:bodyPr/>
          <a:lstStyle/>
          <a:p>
            <a:endParaRPr lang="en-CA"/>
          </a:p>
        </p:txBody>
      </p:sp>
      <p:sp>
        <p:nvSpPr>
          <p:cNvPr id="191" name="Google Shape;191;p31"/>
          <p:cNvSpPr/>
          <p:nvPr/>
        </p:nvSpPr>
        <p:spPr>
          <a:xfrm rot="-9737279">
            <a:off x="7092784" y="62148"/>
            <a:ext cx="6367120" cy="6367120"/>
          </a:xfrm>
          <a:custGeom>
            <a:avLst/>
            <a:gdLst/>
            <a:ahLst/>
            <a:cxnLst/>
            <a:rect l="l" t="t" r="r" b="b"/>
            <a:pathLst>
              <a:path w="12702208" h="12702208" extrusionOk="0">
                <a:moveTo>
                  <a:pt x="0" y="0"/>
                </a:moveTo>
                <a:lnTo>
                  <a:pt x="12702208" y="0"/>
                </a:lnTo>
                <a:lnTo>
                  <a:pt x="12702208" y="12702208"/>
                </a:lnTo>
                <a:lnTo>
                  <a:pt x="0" y="12702208"/>
                </a:lnTo>
                <a:lnTo>
                  <a:pt x="0" y="0"/>
                </a:lnTo>
                <a:close/>
              </a:path>
            </a:pathLst>
          </a:custGeom>
          <a:blipFill rotWithShape="1">
            <a:blip r:embed="rId3">
              <a:alphaModFix/>
            </a:blip>
            <a:stretch>
              <a:fillRect/>
            </a:stretch>
          </a:blipFill>
          <a:ln>
            <a:noFill/>
          </a:ln>
        </p:spPr>
        <p:txBody>
          <a:bodyPr/>
          <a:lstStyle/>
          <a:p>
            <a:endParaRPr lang="en-CA"/>
          </a:p>
        </p:txBody>
      </p:sp>
      <p:sp>
        <p:nvSpPr>
          <p:cNvPr id="192" name="Google Shape;192;p31"/>
          <p:cNvSpPr txBox="1"/>
          <p:nvPr/>
        </p:nvSpPr>
        <p:spPr>
          <a:xfrm>
            <a:off x="360875" y="518125"/>
            <a:ext cx="6304500" cy="43299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2000" b="1">
                <a:solidFill>
                  <a:schemeClr val="dk1"/>
                </a:solidFill>
                <a:latin typeface="Hind Guntur"/>
                <a:ea typeface="Hind Guntur"/>
                <a:cs typeface="Hind Guntur"/>
                <a:sym typeface="Hind Guntur"/>
              </a:rPr>
              <a:t>AI Limitations</a:t>
            </a:r>
            <a:endParaRPr sz="2000" b="1">
              <a:solidFill>
                <a:schemeClr val="dk1"/>
              </a:solidFill>
              <a:latin typeface="Hind Guntur"/>
              <a:ea typeface="Hind Guntur"/>
              <a:cs typeface="Hind Guntur"/>
              <a:sym typeface="Hind Guntur"/>
            </a:endParaRPr>
          </a:p>
          <a:p>
            <a:pPr marL="457200" lvl="0" indent="-317500" algn="l" rtl="0">
              <a:lnSpc>
                <a:spcPct val="115000"/>
              </a:lnSpc>
              <a:spcBef>
                <a:spcPts val="1200"/>
              </a:spcBef>
              <a:spcAft>
                <a:spcPts val="0"/>
              </a:spcAft>
              <a:buClr>
                <a:schemeClr val="dk1"/>
              </a:buClr>
              <a:buSzPts val="1400"/>
              <a:buFont typeface="Calibri"/>
              <a:buAutoNum type="arabicPeriod"/>
            </a:pPr>
            <a:r>
              <a:rPr lang="en" b="1">
                <a:solidFill>
                  <a:schemeClr val="dk1"/>
                </a:solidFill>
                <a:latin typeface="Calibri"/>
                <a:ea typeface="Calibri"/>
                <a:cs typeface="Calibri"/>
                <a:sym typeface="Calibri"/>
              </a:rPr>
              <a:t>Struggles with Unpredictable Situations</a:t>
            </a:r>
            <a:endParaRPr b="1">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AI decisions are based on training data.</a:t>
            </a:r>
            <a:endParaRPr>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It requires a substantial amount of data to learn before it can make accurate predictions.</a:t>
            </a:r>
            <a:endParaRPr>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Any deviation from the training data or unexpected situations may lead to inaccurate outcomes.</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AutoNum type="arabicPeriod"/>
            </a:pPr>
            <a:r>
              <a:rPr lang="en" b="1">
                <a:solidFill>
                  <a:schemeClr val="dk1"/>
                </a:solidFill>
                <a:latin typeface="Calibri"/>
                <a:ea typeface="Calibri"/>
                <a:cs typeface="Calibri"/>
                <a:sym typeface="Calibri"/>
              </a:rPr>
              <a:t>Difficulty in Understanding Nuanced Context</a:t>
            </a:r>
            <a:endParaRPr b="1">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AI systems struggle to comprehend subtle context or complex human interactions that require deep understanding.</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AutoNum type="arabicPeriod"/>
            </a:pPr>
            <a:r>
              <a:rPr lang="en" b="1">
                <a:solidFill>
                  <a:schemeClr val="dk1"/>
                </a:solidFill>
                <a:latin typeface="Calibri"/>
                <a:ea typeface="Calibri"/>
                <a:cs typeface="Calibri"/>
                <a:sym typeface="Calibri"/>
              </a:rPr>
              <a:t>Limited Capacity for Inference Without Data</a:t>
            </a:r>
            <a:endParaRPr b="1">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AI lacks the ability to make inferences when there is insufficient or incomplete data.</a:t>
            </a:r>
            <a:endParaRPr>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It relies heavily on pre-existing data for decision-making.</a:t>
            </a:r>
            <a:endParaRPr>
              <a:solidFill>
                <a:schemeClr val="dk1"/>
              </a:solidFill>
              <a:latin typeface="Calibri"/>
              <a:ea typeface="Calibri"/>
              <a:cs typeface="Calibri"/>
              <a:sym typeface="Calibri"/>
            </a:endParaRPr>
          </a:p>
          <a:p>
            <a:pPr marL="0" marR="0" lvl="0" indent="0" algn="l" rtl="0">
              <a:lnSpc>
                <a:spcPct val="140007"/>
              </a:lnSpc>
              <a:spcBef>
                <a:spcPts val="1200"/>
              </a:spcBef>
              <a:spcAft>
                <a:spcPts val="0"/>
              </a:spcAft>
              <a:buNone/>
            </a:pPr>
            <a:endParaRPr sz="2900"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F0D0D"/>
        </a:solidFill>
        <a:effectLst/>
      </p:bgPr>
    </p:bg>
    <p:spTree>
      <p:nvGrpSpPr>
        <p:cNvPr id="1" name="Shape 196"/>
        <p:cNvGrpSpPr/>
        <p:nvPr/>
      </p:nvGrpSpPr>
      <p:grpSpPr>
        <a:xfrm>
          <a:off x="0" y="0"/>
          <a:ext cx="0" cy="0"/>
          <a:chOff x="0" y="0"/>
          <a:chExt cx="0" cy="0"/>
        </a:xfrm>
      </p:grpSpPr>
      <p:sp>
        <p:nvSpPr>
          <p:cNvPr id="197" name="Google Shape;197;p32"/>
          <p:cNvSpPr txBox="1"/>
          <p:nvPr/>
        </p:nvSpPr>
        <p:spPr>
          <a:xfrm>
            <a:off x="1455651" y="2193814"/>
            <a:ext cx="6232800" cy="446400"/>
          </a:xfrm>
          <a:prstGeom prst="rect">
            <a:avLst/>
          </a:prstGeom>
          <a:noFill/>
          <a:ln>
            <a:noFill/>
          </a:ln>
        </p:spPr>
        <p:txBody>
          <a:bodyPr spcFirstLastPara="1" wrap="square" lIns="0" tIns="0" rIns="0" bIns="0" anchor="t" anchorCtr="0">
            <a:spAutoFit/>
          </a:bodyPr>
          <a:lstStyle/>
          <a:p>
            <a:pPr marL="0" marR="0" lvl="0" indent="0" algn="ctr" rtl="0">
              <a:lnSpc>
                <a:spcPct val="139979"/>
              </a:lnSpc>
              <a:spcBef>
                <a:spcPts val="0"/>
              </a:spcBef>
              <a:spcAft>
                <a:spcPts val="0"/>
              </a:spcAft>
              <a:buNone/>
            </a:pPr>
            <a:r>
              <a:rPr lang="en" sz="2900" b="1">
                <a:solidFill>
                  <a:srgbClr val="FFFFFF"/>
                </a:solidFill>
                <a:latin typeface="Hind Guntur"/>
                <a:ea typeface="Hind Guntur"/>
                <a:cs typeface="Hind Guntur"/>
                <a:sym typeface="Hind Guntur"/>
              </a:rPr>
              <a:t>Assessment of Your Requests</a:t>
            </a:r>
            <a:endParaRPr sz="2900">
              <a:latin typeface="Hind Guntur"/>
              <a:ea typeface="Hind Guntur"/>
              <a:cs typeface="Hind Guntur"/>
              <a:sym typeface="Hind Guntu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1649</Words>
  <Application>Microsoft Office PowerPoint</Application>
  <PresentationFormat>On-screen Show (16:9)</PresentationFormat>
  <Paragraphs>123</Paragraphs>
  <Slides>23</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Hind Guntur Medium</vt:lpstr>
      <vt:lpstr>Arial</vt:lpstr>
      <vt:lpstr>Hind Guntur</vt:lpstr>
      <vt:lpstr>Hind Guntur SemiBold</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Andy Sun</cp:lastModifiedBy>
  <cp:revision>1</cp:revision>
  <dcterms:modified xsi:type="dcterms:W3CDTF">2024-10-30T00:51:21Z</dcterms:modified>
</cp:coreProperties>
</file>