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  <p:sldMasterId id="214748374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IBM Plex Sans"/>
      <p:regular r:id="rId35"/>
      <p:bold r:id="rId36"/>
      <p:italic r:id="rId37"/>
      <p:boldItalic r:id="rId38"/>
    </p:embeddedFont>
    <p:embeddedFont>
      <p:font typeface="Darker Grotesque Medium"/>
      <p:regular r:id="rId39"/>
      <p:bold r:id="rId40"/>
    </p:embeddedFont>
    <p:embeddedFont>
      <p:font typeface="IBM Plex Sans Light"/>
      <p:regular r:id="rId41"/>
      <p:bold r:id="rId42"/>
      <p:italic r:id="rId43"/>
      <p:boldItalic r:id="rId44"/>
    </p:embeddedFont>
    <p:embeddedFont>
      <p:font typeface="IBM Plex Mono Light"/>
      <p:regular r:id="rId45"/>
      <p:bold r:id="rId46"/>
      <p:italic r:id="rId47"/>
      <p:boldItalic r:id="rId48"/>
    </p:embeddedFont>
    <p:embeddedFont>
      <p:font typeface="Darker Grotesque"/>
      <p:regular r:id="rId49"/>
      <p:bold r:id="rId50"/>
    </p:embeddedFont>
    <p:embeddedFont>
      <p:font typeface="IBM Plex Sans Medium"/>
      <p:regular r:id="rId51"/>
      <p:bold r:id="rId52"/>
      <p:italic r:id="rId53"/>
      <p:boldItalic r:id="rId54"/>
    </p:embeddedFont>
    <p:embeddedFont>
      <p:font typeface="Archiv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Medium-bold.fntdata"/><Relationship Id="rId42" Type="http://schemas.openxmlformats.org/officeDocument/2006/relationships/font" Target="fonts/IBMPlexSansLight-bold.fntdata"/><Relationship Id="rId41" Type="http://schemas.openxmlformats.org/officeDocument/2006/relationships/font" Target="fonts/IBMPlexSansLight-regular.fntdata"/><Relationship Id="rId44" Type="http://schemas.openxmlformats.org/officeDocument/2006/relationships/font" Target="fonts/IBMPlexSansLight-boldItalic.fntdata"/><Relationship Id="rId43" Type="http://schemas.openxmlformats.org/officeDocument/2006/relationships/font" Target="fonts/IBMPlexSansLight-italic.fntdata"/><Relationship Id="rId46" Type="http://schemas.openxmlformats.org/officeDocument/2006/relationships/font" Target="fonts/IBMPlexMonoLight-bold.fntdata"/><Relationship Id="rId45" Type="http://schemas.openxmlformats.org/officeDocument/2006/relationships/font" Target="fonts/IBMPlexMon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IBMPlexMonoLight-boldItalic.fntdata"/><Relationship Id="rId47" Type="http://schemas.openxmlformats.org/officeDocument/2006/relationships/font" Target="fonts/IBMPlexMonoLight-italic.fntdata"/><Relationship Id="rId49" Type="http://schemas.openxmlformats.org/officeDocument/2006/relationships/font" Target="fonts/DarkerGrotesq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IBMPlexSans-regular.fntdata"/><Relationship Id="rId34" Type="http://schemas.openxmlformats.org/officeDocument/2006/relationships/slide" Target="slides/slide27.xml"/><Relationship Id="rId37" Type="http://schemas.openxmlformats.org/officeDocument/2006/relationships/font" Target="fonts/IBMPlexSans-italic.fntdata"/><Relationship Id="rId36" Type="http://schemas.openxmlformats.org/officeDocument/2006/relationships/font" Target="fonts/IBMPlexSans-bold.fntdata"/><Relationship Id="rId39" Type="http://schemas.openxmlformats.org/officeDocument/2006/relationships/font" Target="fonts/DarkerGrotesqueMedium-regular.fntdata"/><Relationship Id="rId38" Type="http://schemas.openxmlformats.org/officeDocument/2006/relationships/font" Target="fonts/IBMPlex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IBMPlexSansMedium-regular.fntdata"/><Relationship Id="rId50" Type="http://schemas.openxmlformats.org/officeDocument/2006/relationships/font" Target="fonts/DarkerGrotesque-bold.fntdata"/><Relationship Id="rId53" Type="http://schemas.openxmlformats.org/officeDocument/2006/relationships/font" Target="fonts/IBMPlexSansMedium-italic.fntdata"/><Relationship Id="rId52" Type="http://schemas.openxmlformats.org/officeDocument/2006/relationships/font" Target="fonts/IBMPlexSansMedium-bold.fntdata"/><Relationship Id="rId11" Type="http://schemas.openxmlformats.org/officeDocument/2006/relationships/slide" Target="slides/slide4.xml"/><Relationship Id="rId55" Type="http://schemas.openxmlformats.org/officeDocument/2006/relationships/font" Target="fonts/Archivo-regular.fntdata"/><Relationship Id="rId10" Type="http://schemas.openxmlformats.org/officeDocument/2006/relationships/slide" Target="slides/slide3.xml"/><Relationship Id="rId54" Type="http://schemas.openxmlformats.org/officeDocument/2006/relationships/font" Target="fonts/IBMPlexSansMedium-boldItalic.fntdata"/><Relationship Id="rId13" Type="http://schemas.openxmlformats.org/officeDocument/2006/relationships/slide" Target="slides/slide6.xml"/><Relationship Id="rId57" Type="http://schemas.openxmlformats.org/officeDocument/2006/relationships/font" Target="fonts/Archivo-italic.fntdata"/><Relationship Id="rId12" Type="http://schemas.openxmlformats.org/officeDocument/2006/relationships/slide" Target="slides/slide5.xml"/><Relationship Id="rId56" Type="http://schemas.openxmlformats.org/officeDocument/2006/relationships/font" Target="fonts/Archiv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Archiv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4213c44201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4213c44201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4213c44201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4213c44201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4213c44201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4213c44201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4213c44201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4213c44201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4213c44201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4213c44201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4213c44201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4213c44201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4213c44201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4213c44201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4213c44201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4213c44201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4213c44201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4213c44201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4213c44201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4213c44201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4213c44201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4213c44201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4213c44201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4213c4420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4213c44201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4213c44201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4213c44201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4213c44201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4213c44201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4213c44201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4213c4420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4213c4420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4213c44201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34213c44201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4213c44201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4213c44201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4213c44201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4213c44201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4213c44201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4213c44201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4213c442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4213c442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4213c4420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4213c4420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4213c4420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4213c4420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4213c44201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4213c44201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4213c44201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4213c44201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4213c44201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4213c44201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4213c44201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4213c44201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4249625" y="3488450"/>
            <a:ext cx="4665900" cy="1431600"/>
          </a:xfrm>
          <a:prstGeom prst="roundRect">
            <a:avLst>
              <a:gd fmla="val 88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fmla="val 398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fmla="val 3056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b="0" sz="35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b="0" sz="1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bjective" type="tx">
  <p:cSld name="TITLE_AND_BOD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629150" y="2604950"/>
            <a:ext cx="4286100" cy="2042100"/>
          </a:xfrm>
          <a:prstGeom prst="roundRect">
            <a:avLst>
              <a:gd fmla="val 10953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7" name="Google Shape;87;p1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s &amp; Cons" type="titleOnly">
  <p:cSld name="TITLE_ONLY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title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1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Strategy">
  <p:cSld name="ONE_COLUMN_TEX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fmla="val 59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fmla="val 119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2" type="subTitle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3" type="subTitle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4" type="subTitle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5" type="body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6" type="body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7" type="body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6" name="Google Shape;116;p2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0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2" name="Google Shape;122;p20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3" name="Google Shape;123;p2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Info">
  <p:cSld name="CUSTOM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body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4" type="body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6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7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">
  <p:cSld name="CUSTOM_1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5" name="Google Shape;145;p22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6" type="subTitle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7" type="subTitle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nalysis">
  <p:cSld name="CUSTOM_1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2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ing plan">
  <p:cSld name="CUSTOM_1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1"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5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2" name="Google Shape;172;p2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b="0" sz="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/>
          <p:nvPr>
            <p:ph idx="3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5" name="Google Shape;175;p25"/>
          <p:cNvSpPr/>
          <p:nvPr>
            <p:ph idx="4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6" name="Google Shape;176;p25"/>
          <p:cNvSpPr/>
          <p:nvPr>
            <p:ph idx="5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7" name="Google Shape;177;p2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2" name="Google Shape;182;p2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eration slide">
  <p:cSld name="CUSTOM_1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2" type="body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3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4" type="body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5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6" type="body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27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8" type="subTitle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9" type="body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13" type="subTitle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14" type="body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15" type="subTitle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16" type="body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7" type="body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8" name="Google Shape;218;p2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" type="subTitle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2" type="body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2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3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2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fmla="val 673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30"/>
          <p:cNvSpPr txBox="1"/>
          <p:nvPr>
            <p:ph idx="2" type="body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0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fmla="val 68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3" type="title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0"/>
          <p:cNvSpPr txBox="1"/>
          <p:nvPr>
            <p:ph idx="4" type="subTitle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30"/>
          <p:cNvSpPr txBox="1"/>
          <p:nvPr>
            <p:ph idx="5" type="body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fmla="val 82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6" type="title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0"/>
          <p:cNvSpPr txBox="1"/>
          <p:nvPr>
            <p:ph idx="7" type="subTitle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30"/>
          <p:cNvSpPr txBox="1"/>
          <p:nvPr>
            <p:ph idx="8" type="body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0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fmla="val 178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3" type="title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4" type="title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5" type="title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>
  <p:cSld name="CUSTOM_10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>
            <p:ph idx="2" type="pic"/>
          </p:nvPr>
        </p:nvSpPr>
        <p:spPr>
          <a:xfrm>
            <a:off x="228600" y="3200450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3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2" name="Google Shape;262;p31"/>
          <p:cNvSpPr txBox="1"/>
          <p:nvPr>
            <p:ph idx="3" type="body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3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MAIN_POI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>
            <p:ph idx="2" type="pic"/>
          </p:nvPr>
        </p:nvSpPr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6" name="Google Shape;266;p32"/>
          <p:cNvSpPr txBox="1"/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6">
    <p:bg>
      <p:bgPr>
        <a:solidFill>
          <a:schemeClr val="accen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1">
  <p:cSld name="CUSTOM_7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72" name="Google Shape;27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ock of a tablet computer."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4471" r="4462" t="0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>
            <p:ph idx="2" type="pic"/>
          </p:nvPr>
        </p:nvSpPr>
        <p:spPr>
          <a:xfrm>
            <a:off x="993900" y="844150"/>
            <a:ext cx="1614300" cy="3417000"/>
          </a:xfrm>
          <a:prstGeom prst="roundRect">
            <a:avLst>
              <a:gd fmla="val 12259" name="adj"/>
            </a:avLst>
          </a:prstGeom>
          <a:noFill/>
          <a:ln>
            <a:noFill/>
          </a:ln>
        </p:spPr>
      </p:sp>
      <p:sp>
        <p:nvSpPr>
          <p:cNvPr id="275" name="Google Shape;275;p34"/>
          <p:cNvSpPr/>
          <p:nvPr>
            <p:ph idx="3" type="pic"/>
          </p:nvPr>
        </p:nvSpPr>
        <p:spPr>
          <a:xfrm>
            <a:off x="3568350" y="844150"/>
            <a:ext cx="4812300" cy="3417000"/>
          </a:xfrm>
          <a:prstGeom prst="roundRect">
            <a:avLst>
              <a:gd fmla="val 488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2">
  <p:cSld name="CUSTOM_8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77" name="Google Shape;27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/>
          <p:nvPr>
            <p:ph idx="2" type="pic"/>
          </p:nvPr>
        </p:nvSpPr>
        <p:spPr>
          <a:xfrm>
            <a:off x="8689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79" name="Google Shape;2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/>
          <p:nvPr>
            <p:ph idx="3" type="pic"/>
          </p:nvPr>
        </p:nvSpPr>
        <p:spPr>
          <a:xfrm>
            <a:off x="36265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81" name="Google Shape;2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>
            <p:ph idx="4" type="pic"/>
          </p:nvPr>
        </p:nvSpPr>
        <p:spPr>
          <a:xfrm>
            <a:off x="63841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3">
  <p:cSld name="CUSTOM_9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desktop computer." id="284" name="Google Shape;2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>
            <p:ph idx="2" type="pic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0" name="Google Shape;30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5" name="Google Shape;315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1" name="Google Shape;331;p4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2" name="Google Shape;332;p4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3" name="Google Shape;333;p4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9" name="Google Shape;339;p4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5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1" name="Google Shape;351;p5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4" name="Google Shape;354;p5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0" name="Google Shape;360;p5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2" name="Google Shape;362;p5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4" name="Google Shape;364;p5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5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5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5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5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0" name="Google Shape;380;p5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3" name="Google Shape;383;p5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8" name="Google Shape;38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1" name="Google Shape;391;p5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2" name="Google Shape;392;p5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5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5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5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 type="title">
  <p:cSld name="TITL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9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5" name="Google Shape;415;p59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16" name="Google Shape;416;p5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9" name="Google Shape;419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4" name="Google Shape;424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5" name="Google Shape;42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6" name="Google Shape;42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9" name="Google Shape;429;p62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30" name="Google Shape;430;p62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6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6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35" name="Google Shape;435;p63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63"/>
          <p:cNvSpPr txBox="1"/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8" name="Google Shape;438;p6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42" name="Google Shape;442;p64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43" name="Google Shape;443;p64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44" name="Google Shape;444;p64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5" name="Google Shape;445;p6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6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9" name="Google Shape;449;p65"/>
          <p:cNvSpPr txBox="1"/>
          <p:nvPr>
            <p:ph idx="1" type="subTitle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50" name="Google Shape;450;p6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6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54" name="Google Shape;454;p66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66"/>
          <p:cNvSpPr txBox="1"/>
          <p:nvPr>
            <p:ph idx="1" type="subTitle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56" name="Google Shape;456;p66"/>
          <p:cNvSpPr txBox="1"/>
          <p:nvPr>
            <p:ph idx="2" type="body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6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6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 type="tx">
  <p:cSld name="TITLE_AND_BOD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1" name="Google Shape;461;p67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62" name="Google Shape;462;p67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3" name="Google Shape;463;p67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64" name="Google Shape;464;p6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6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68" name="Google Shape;468;p68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8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70" name="Google Shape;470;p68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68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72" name="Google Shape;472;p68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3" name="Google Shape;473;p68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68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75" name="Google Shape;475;p6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6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woColTx">
  <p:cSld name="TITLE_AND_TWO_COLUMN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79" name="Google Shape;479;p69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80" name="Google Shape;480;p6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6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 type="titleOnly">
  <p:cSld name="TITLE_ONLY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84" name="Google Shape;484;p70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85" name="Google Shape;485;p7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ONE_COLUMN_TEXT"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1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71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2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72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72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94" name="Google Shape;494;p72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95" name="Google Shape;495;p72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6" name="Google Shape;496;p72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97" name="Google Shape;497;p72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498" name="Google Shape;498;p72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9" name="Google Shape;499;p72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00" name="Google Shape;500;p7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7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04" name="Google Shape;504;p73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05" name="Google Shape;505;p73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6" name="Google Shape;506;p73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07" name="Google Shape;507;p73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8" name="Google Shape;508;p73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09" name="Google Shape;509;p73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0" name="Google Shape;510;p73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11" name="Google Shape;511;p7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0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4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15" name="Google Shape;515;p7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74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74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4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19" name="Google Shape;519;p74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20" name="Google Shape;520;p7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74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4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23" name="Google Shape;523;p74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4" name="Google Shape;524;p74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4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26" name="Google Shape;526;p74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7" name="Google Shape;527;p7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7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5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31" name="Google Shape;531;p7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75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75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5"/>
          <p:cNvSpPr txBox="1"/>
          <p:nvPr>
            <p:ph idx="1" type="subTitle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35" name="Google Shape;535;p75"/>
          <p:cNvSpPr txBox="1"/>
          <p:nvPr>
            <p:ph idx="2" type="body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36" name="Google Shape;536;p7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75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5"/>
          <p:cNvSpPr txBox="1"/>
          <p:nvPr>
            <p:ph idx="3" type="subTitle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39" name="Google Shape;539;p75"/>
          <p:cNvSpPr txBox="1"/>
          <p:nvPr>
            <p:ph idx="4" type="body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0" name="Google Shape;540;p7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7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/>
          <p:nvPr>
            <p:ph idx="1" type="body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4" name="Google Shape;544;p76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45" name="Google Shape;545;p76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76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7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76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6"/>
          <p:cNvSpPr txBox="1"/>
          <p:nvPr>
            <p:ph idx="2" type="subTitle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50" name="Google Shape;550;p76"/>
          <p:cNvSpPr txBox="1"/>
          <p:nvPr>
            <p:ph idx="3" type="body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1" name="Google Shape;551;p76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6"/>
          <p:cNvSpPr txBox="1"/>
          <p:nvPr>
            <p:ph idx="4" type="subTitle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53" name="Google Shape;553;p76"/>
          <p:cNvSpPr txBox="1"/>
          <p:nvPr>
            <p:ph idx="5" type="body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4" name="Google Shape;554;p76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6"/>
          <p:cNvSpPr txBox="1"/>
          <p:nvPr>
            <p:ph idx="6" type="subTitle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56" name="Google Shape;556;p76"/>
          <p:cNvSpPr txBox="1"/>
          <p:nvPr>
            <p:ph idx="7" type="body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7" name="Google Shape;557;p76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6"/>
          <p:cNvSpPr txBox="1"/>
          <p:nvPr>
            <p:ph idx="8" type="subTitle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59" name="Google Shape;559;p7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7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3" name="Google Shape;563;p77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4" name="Google Shape;564;p77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65" name="Google Shape;565;p77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66" name="Google Shape;566;p7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0" name="Google Shape;570;p78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1" name="Google Shape;571;p78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2" name="Google Shape;572;p78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73" name="Google Shape;573;p7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7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2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7" name="Google Shape;577;p79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78" name="Google Shape;578;p79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79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80" name="Google Shape;580;p7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7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7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7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80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80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87" name="Google Shape;587;p80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80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80"/>
          <p:cNvSpPr txBox="1"/>
          <p:nvPr>
            <p:ph idx="1" type="body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0" name="Google Shape;590;p8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8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3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81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81"/>
          <p:cNvSpPr txBox="1"/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595" name="Google Shape;595;p81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81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81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1"/>
          <p:cNvSpPr txBox="1"/>
          <p:nvPr>
            <p:ph idx="1" type="subTitle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99" name="Google Shape;599;p81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1"/>
          <p:cNvSpPr txBox="1"/>
          <p:nvPr>
            <p:ph idx="2" type="subTitle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01" name="Google Shape;601;p81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1"/>
          <p:cNvSpPr txBox="1"/>
          <p:nvPr>
            <p:ph idx="3" type="subTitle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03" name="Google Shape;603;p81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81"/>
          <p:cNvSpPr txBox="1"/>
          <p:nvPr>
            <p:ph idx="4" type="subTitle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05" name="Google Shape;605;p81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1"/>
          <p:cNvSpPr txBox="1"/>
          <p:nvPr>
            <p:ph idx="5" type="subTitle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07" name="Google Shape;607;p81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1"/>
          <p:cNvSpPr txBox="1"/>
          <p:nvPr>
            <p:ph idx="6" type="subTitle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09" name="Google Shape;609;p8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8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3" name="Google Shape;613;p8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14" name="Google Shape;614;p8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8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8" name="Google Shape;618;p8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8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4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2" name="Google Shape;622;p8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8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5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7" name="Google Shape;627;p8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8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6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31" name="Google Shape;631;p86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2" name="Google Shape;632;p86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33" name="Google Shape;633;p8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8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2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7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37" name="Google Shape;637;p87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8" name="Google Shape;638;p8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8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8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2" name="Google Shape;642;p88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43" name="Google Shape;643;p8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8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_1_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9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647" name="Google Shape;647;p8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8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8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_1_2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2" name="Google Shape;652;p90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90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90"/>
          <p:cNvSpPr/>
          <p:nvPr>
            <p:ph idx="2" type="pic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9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9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_1_2_1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1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9" name="Google Shape;659;p91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60" name="Google Shape;660;p91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61" name="Google Shape;661;p91"/>
          <p:cNvSpPr txBox="1"/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2" name="Google Shape;662;p91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63" name="Google Shape;663;p91"/>
          <p:cNvSpPr/>
          <p:nvPr>
            <p:ph idx="2" type="pic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91"/>
          <p:cNvSpPr/>
          <p:nvPr>
            <p:ph idx="3" type="pic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665" name="Google Shape;665;p91"/>
          <p:cNvSpPr/>
          <p:nvPr>
            <p:ph idx="4" type="pic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91"/>
          <p:cNvSpPr/>
          <p:nvPr>
            <p:ph idx="5" type="pic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91"/>
          <p:cNvSpPr/>
          <p:nvPr>
            <p:ph idx="6" type="pic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91"/>
          <p:cNvSpPr/>
          <p:nvPr>
            <p:ph idx="7" type="pic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669" name="Google Shape;669;p91"/>
          <p:cNvSpPr/>
          <p:nvPr>
            <p:ph idx="8" type="pic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91"/>
          <p:cNvSpPr/>
          <p:nvPr>
            <p:ph idx="9" type="pic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91"/>
          <p:cNvSpPr/>
          <p:nvPr>
            <p:ph idx="13" type="pic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9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3" name="Google Shape;673;p9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2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6" name="Google Shape;676;p92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p92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92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79" name="Google Shape;679;p92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80" name="Google Shape;680;p92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81" name="Google Shape;681;p92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82" name="Google Shape;682;p92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83" name="Google Shape;683;p92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84" name="Google Shape;684;p9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9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_1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3"/>
          <p:cNvSpPr txBox="1"/>
          <p:nvPr>
            <p:ph idx="1" type="body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8" name="Google Shape;688;p93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89" name="Google Shape;689;p93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93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93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93"/>
          <p:cNvSpPr txBox="1"/>
          <p:nvPr>
            <p:ph idx="2" type="subTitle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93" name="Google Shape;693;p93"/>
          <p:cNvSpPr txBox="1"/>
          <p:nvPr>
            <p:ph idx="3" type="body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4" name="Google Shape;694;p93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93"/>
          <p:cNvSpPr txBox="1"/>
          <p:nvPr>
            <p:ph idx="4" type="subTitle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96" name="Google Shape;696;p93"/>
          <p:cNvSpPr txBox="1"/>
          <p:nvPr>
            <p:ph idx="5" type="body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7" name="Google Shape;697;p93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3"/>
          <p:cNvSpPr txBox="1"/>
          <p:nvPr>
            <p:ph idx="6" type="subTitle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99" name="Google Shape;699;p93"/>
          <p:cNvSpPr/>
          <p:nvPr>
            <p:ph idx="7" type="pic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93"/>
          <p:cNvSpPr/>
          <p:nvPr>
            <p:ph idx="8" type="pic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93"/>
          <p:cNvSpPr/>
          <p:nvPr>
            <p:ph idx="9" type="pic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9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3" name="Google Shape;703;p9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_1_1_1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4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706" name="Google Shape;706;p9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94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94"/>
          <p:cNvSpPr/>
          <p:nvPr>
            <p:ph idx="2" type="pic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9" name="Google Shape;709;p94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4"/>
          <p:cNvSpPr txBox="1"/>
          <p:nvPr>
            <p:ph idx="1" type="subTitle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711" name="Google Shape;711;p94"/>
          <p:cNvSpPr txBox="1"/>
          <p:nvPr>
            <p:ph idx="3" type="body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2" name="Google Shape;712;p94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4"/>
          <p:cNvSpPr txBox="1"/>
          <p:nvPr>
            <p:ph idx="4" type="subTitle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714" name="Google Shape;714;p94"/>
          <p:cNvSpPr txBox="1"/>
          <p:nvPr>
            <p:ph idx="5" type="body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5" name="Google Shape;715;p94"/>
          <p:cNvSpPr/>
          <p:nvPr>
            <p:ph idx="6" type="pic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9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9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720" name="Google Shape;720;p95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721" name="Google Shape;721;p95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722" name="Google Shape;722;p95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23" name="Google Shape;723;p95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24" name="Google Shape;724;p95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25" name="Google Shape;725;p95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26" name="Google Shape;726;p9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9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30" name="Google Shape;730;p96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31" name="Google Shape;731;p96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32" name="Google Shape;732;p96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33" name="Google Shape;733;p96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34" name="Google Shape;734;p96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35" name="Google Shape;735;p9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9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9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idx="1" type="body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9" name="Google Shape;739;p9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9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75.xml"/><Relationship Id="rId41" Type="http://schemas.openxmlformats.org/officeDocument/2006/relationships/theme" Target="../theme/theme3.xml"/><Relationship Id="rId22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84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04800" lvl="1" marL="914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04800" lvl="2" marL="1371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04800" lvl="3" marL="1828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04800" lvl="4" marL="22860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04800" lvl="5" marL="27432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04800" lvl="6" marL="3200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04800" lvl="7" marL="3657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04800" lvl="8" marL="411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11" name="Google Shape;41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99"/>
          <p:cNvSpPr txBox="1"/>
          <p:nvPr>
            <p:ph type="title"/>
          </p:nvPr>
        </p:nvSpPr>
        <p:spPr>
          <a:xfrm>
            <a:off x="965600" y="2129400"/>
            <a:ext cx="7064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roject  Presentation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99"/>
          <p:cNvSpPr txBox="1"/>
          <p:nvPr/>
        </p:nvSpPr>
        <p:spPr>
          <a:xfrm>
            <a:off x="3440650" y="3014100"/>
            <a:ext cx="19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Iris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08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11" name="Google Shape;811;p108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12" name="Google Shape;81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0" y="1467900"/>
            <a:ext cx="2598200" cy="3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08"/>
          <p:cNvSpPr txBox="1"/>
          <p:nvPr/>
        </p:nvSpPr>
        <p:spPr>
          <a:xfrm>
            <a:off x="3763600" y="1677875"/>
            <a:ext cx="4323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This data provided by our client, shows that advertising speeds of three media: TV,Radio and Newspapers and sales.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units of three features are in thousands of </a:t>
            </a:r>
            <a:r>
              <a:rPr lang="en" sz="1600">
                <a:solidFill>
                  <a:schemeClr val="lt1"/>
                </a:solidFill>
              </a:rPr>
              <a:t>dollars.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Sales are the quantity of product sale at budget of three advertising in thousands of dollars.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</a:t>
            </a:r>
            <a:endParaRPr/>
          </a:p>
        </p:txBody>
      </p:sp>
      <p:sp>
        <p:nvSpPr>
          <p:cNvPr id="819" name="Google Shape;819;p109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20" name="Google Shape;820;p109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1" name="Google Shape;821;p109"/>
          <p:cNvSpPr txBox="1"/>
          <p:nvPr/>
        </p:nvSpPr>
        <p:spPr>
          <a:xfrm>
            <a:off x="403200" y="1596238"/>
            <a:ext cx="33423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Use for loop and plt. to create five scatter plot. X-axis for them are index from 0-200.Y-axis is feature.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According to the data, </a:t>
            </a:r>
            <a:r>
              <a:rPr lang="en" sz="1300">
                <a:solidFill>
                  <a:schemeClr val="lt1"/>
                </a:solidFill>
              </a:rPr>
              <a:t>We can see that Unnamed:0 is a linear graph, so Unnamed:0 is same as Index, don’t need to </a:t>
            </a:r>
            <a:r>
              <a:rPr lang="en" sz="1300">
                <a:solidFill>
                  <a:schemeClr val="lt1"/>
                </a:solidFill>
              </a:rPr>
              <a:t>analyze</a:t>
            </a:r>
            <a:r>
              <a:rPr lang="en" sz="1300">
                <a:solidFill>
                  <a:schemeClr val="lt1"/>
                </a:solidFill>
              </a:rPr>
              <a:t> it. We should </a:t>
            </a:r>
            <a:r>
              <a:rPr lang="en" sz="1300">
                <a:solidFill>
                  <a:schemeClr val="lt1"/>
                </a:solidFill>
              </a:rPr>
              <a:t>confirmed</a:t>
            </a:r>
            <a:r>
              <a:rPr lang="en" sz="1300">
                <a:solidFill>
                  <a:schemeClr val="lt1"/>
                </a:solidFill>
              </a:rPr>
              <a:t> with Client that Unnamed is an extra feature and it’s not important, we should drop it.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TV looks like is most average sales.Newspaper might has a few potential </a:t>
            </a:r>
            <a:r>
              <a:rPr lang="en" sz="1300">
                <a:solidFill>
                  <a:schemeClr val="lt1"/>
                </a:solidFill>
              </a:rPr>
              <a:t>outliers</a:t>
            </a:r>
            <a:r>
              <a:rPr lang="en" sz="1300">
                <a:solidFill>
                  <a:schemeClr val="lt1"/>
                </a:solidFill>
              </a:rPr>
              <a:t> due to a few point are </a:t>
            </a:r>
            <a:r>
              <a:rPr lang="en" sz="1300">
                <a:solidFill>
                  <a:schemeClr val="lt1"/>
                </a:solidFill>
              </a:rPr>
              <a:t>separated</a:t>
            </a:r>
            <a:r>
              <a:rPr lang="en" sz="1300">
                <a:solidFill>
                  <a:schemeClr val="lt1"/>
                </a:solidFill>
              </a:rPr>
              <a:t>, but we need </a:t>
            </a:r>
            <a:r>
              <a:rPr lang="en" sz="1300">
                <a:solidFill>
                  <a:schemeClr val="lt1"/>
                </a:solidFill>
              </a:rPr>
              <a:t>to</a:t>
            </a:r>
            <a:r>
              <a:rPr lang="en" sz="1300">
                <a:solidFill>
                  <a:schemeClr val="lt1"/>
                </a:solidFill>
              </a:rPr>
              <a:t> prove it.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2" name="Google Shape;82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113" y="2233225"/>
            <a:ext cx="5158575" cy="1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0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0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29" name="Google Shape;829;p110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0" name="Google Shape;830;p110"/>
          <p:cNvSpPr txBox="1"/>
          <p:nvPr/>
        </p:nvSpPr>
        <p:spPr>
          <a:xfrm>
            <a:off x="209400" y="1596250"/>
            <a:ext cx="33423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For dropping Unnamed:0,we have to write: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Keep TV, Radio, Newspaper and sales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1" name="Google Shape;831;p110"/>
          <p:cNvPicPr preferRelativeResize="0"/>
          <p:nvPr/>
        </p:nvPicPr>
        <p:blipFill rotWithShape="1">
          <a:blip r:embed="rId3">
            <a:alphaModFix/>
          </a:blip>
          <a:srcRect b="0" l="0" r="19723" t="2305"/>
          <a:stretch/>
        </p:blipFill>
        <p:spPr>
          <a:xfrm>
            <a:off x="3872998" y="2907925"/>
            <a:ext cx="4141201" cy="15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88" y="2084838"/>
            <a:ext cx="2708975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562" y="3357974"/>
            <a:ext cx="1826074" cy="1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110"/>
          <p:cNvSpPr txBox="1"/>
          <p:nvPr/>
        </p:nvSpPr>
        <p:spPr>
          <a:xfrm>
            <a:off x="4423275" y="2491375"/>
            <a:ext cx="3486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also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affect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the df and scatter plot.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1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40" name="Google Shape;840;p111"/>
          <p:cNvSpPr txBox="1"/>
          <p:nvPr>
            <p:ph idx="1" type="subTitle"/>
          </p:nvPr>
        </p:nvSpPr>
        <p:spPr>
          <a:xfrm>
            <a:off x="2492950" y="2775050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Statistical Analysis</a:t>
            </a:r>
            <a:endParaRPr sz="31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2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12"/>
          <p:cNvSpPr txBox="1"/>
          <p:nvPr>
            <p:ph type="title"/>
          </p:nvPr>
        </p:nvSpPr>
        <p:spPr>
          <a:xfrm>
            <a:off x="420500" y="457200"/>
            <a:ext cx="56373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r>
              <a:rPr lang="en"/>
              <a:t> Analysis</a:t>
            </a:r>
            <a:endParaRPr/>
          </a:p>
        </p:txBody>
      </p:sp>
      <p:sp>
        <p:nvSpPr>
          <p:cNvPr id="847" name="Google Shape;847;p112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8" name="Google Shape;848;p112"/>
          <p:cNvSpPr txBox="1"/>
          <p:nvPr/>
        </p:nvSpPr>
        <p:spPr>
          <a:xfrm>
            <a:off x="342900" y="1609200"/>
            <a:ext cx="46386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We cannot just use scatter plot to make accurate decision or prediction.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We need Statistical Analysis to help us make more detail.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Statistical Analysis include mix,max,median,mode,mean.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Mean: average </a:t>
            </a:r>
            <a:r>
              <a:rPr lang="en" sz="1100">
                <a:solidFill>
                  <a:schemeClr val="lt1"/>
                </a:solidFill>
              </a:rPr>
              <a:t>level</a:t>
            </a:r>
            <a:r>
              <a:rPr lang="en" sz="1100">
                <a:solidFill>
                  <a:schemeClr val="lt1"/>
                </a:solidFill>
              </a:rPr>
              <a:t> of data.The sum of data </a:t>
            </a:r>
            <a:r>
              <a:rPr lang="en" sz="1100">
                <a:solidFill>
                  <a:schemeClr val="lt1"/>
                </a:solidFill>
              </a:rPr>
              <a:t>divide</a:t>
            </a:r>
            <a:r>
              <a:rPr lang="en" sz="1100">
                <a:solidFill>
                  <a:schemeClr val="lt1"/>
                </a:solidFill>
              </a:rPr>
              <a:t> the amount of numbers.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Median: median level of  data, which </a:t>
            </a:r>
            <a:r>
              <a:rPr lang="en" sz="1100">
                <a:solidFill>
                  <a:schemeClr val="lt1"/>
                </a:solidFill>
              </a:rPr>
              <a:t>divide</a:t>
            </a:r>
            <a:r>
              <a:rPr lang="en" sz="1100">
                <a:solidFill>
                  <a:schemeClr val="lt1"/>
                </a:solidFill>
              </a:rPr>
              <a:t> data into two equal part.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Mode: most frequency number in the data,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Mean, Median and Mode are </a:t>
            </a:r>
            <a:r>
              <a:rPr lang="en" sz="1100">
                <a:solidFill>
                  <a:schemeClr val="lt1"/>
                </a:solidFill>
              </a:rPr>
              <a:t>descriptive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statistics</a:t>
            </a:r>
            <a:r>
              <a:rPr lang="en" sz="1100">
                <a:solidFill>
                  <a:schemeClr val="lt1"/>
                </a:solidFill>
              </a:rPr>
              <a:t>-central tendency.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We use both methods to calculate mean, max and mean in hand and use df.</a:t>
            </a:r>
            <a:r>
              <a:rPr lang="en" sz="1100">
                <a:solidFill>
                  <a:schemeClr val="lt1"/>
                </a:solidFill>
              </a:rPr>
              <a:t>describe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849" name="Google Shape;84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01" y="1467900"/>
            <a:ext cx="2222775" cy="164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386" y="2427650"/>
            <a:ext cx="2080025" cy="21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13"/>
          <p:cNvSpPr txBox="1"/>
          <p:nvPr>
            <p:ph type="title"/>
          </p:nvPr>
        </p:nvSpPr>
        <p:spPr>
          <a:xfrm>
            <a:off x="420500" y="457200"/>
            <a:ext cx="56373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istogram</a:t>
            </a:r>
            <a:endParaRPr/>
          </a:p>
        </p:txBody>
      </p:sp>
      <p:sp>
        <p:nvSpPr>
          <p:cNvPr id="857" name="Google Shape;857;p113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8" name="Google Shape;858;p113"/>
          <p:cNvSpPr txBox="1"/>
          <p:nvPr/>
        </p:nvSpPr>
        <p:spPr>
          <a:xfrm>
            <a:off x="342900" y="1609200"/>
            <a:ext cx="46386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59" name="Google Shape;859;p113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use Histogram to show mean,median and mode clearly for each teature and sales.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According</a:t>
            </a:r>
            <a:r>
              <a:rPr lang="en" sz="1300">
                <a:solidFill>
                  <a:schemeClr val="lt1"/>
                </a:solidFill>
              </a:rPr>
              <a:t> to the Histogram, we can see that they spend lots of money in TV due to Mean and Median are very close.TV and Radio almost same.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Newspaper is not make sense due to its mode only 8.7, it might has outliers.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860" name="Google Shape;86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25" y="1467900"/>
            <a:ext cx="5233651" cy="18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4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6" name="Google Shape;866;p114"/>
          <p:cNvSpPr txBox="1"/>
          <p:nvPr>
            <p:ph idx="1" type="subTitle"/>
          </p:nvPr>
        </p:nvSpPr>
        <p:spPr>
          <a:xfrm>
            <a:off x="2647175" y="2659050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sz="30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15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4300"/>
              <a:t>nterpret Quartiles &amp; </a:t>
            </a:r>
            <a:r>
              <a:rPr lang="en" sz="4300"/>
              <a:t>Interquartile</a:t>
            </a:r>
            <a:r>
              <a:rPr lang="en" sz="4300"/>
              <a:t> Range</a:t>
            </a:r>
            <a:endParaRPr sz="4300"/>
          </a:p>
        </p:txBody>
      </p:sp>
      <p:sp>
        <p:nvSpPr>
          <p:cNvPr id="873" name="Google Shape;873;p115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4" name="Google Shape;874;p115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75" name="Google Shape;875;p115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Min=Q0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25%=Q1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50%=Q2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75%=Q3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Max=Q4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IQR=Q3-Q1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Lower bound=Q1-1.5 X IQR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Upper Bound=Q3+1.5 x IQR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16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Denoise &amp; Outlier</a:t>
            </a:r>
            <a:endParaRPr sz="4300"/>
          </a:p>
        </p:txBody>
      </p:sp>
      <p:sp>
        <p:nvSpPr>
          <p:cNvPr id="882" name="Google Shape;882;p116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3" name="Google Shape;883;p116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84" name="Google Shape;884;p116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85" name="Google Shape;88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101" y="2833601"/>
            <a:ext cx="4956000" cy="1714863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16"/>
          <p:cNvSpPr txBox="1"/>
          <p:nvPr/>
        </p:nvSpPr>
        <p:spPr>
          <a:xfrm>
            <a:off x="193800" y="1494013"/>
            <a:ext cx="37611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We use IQR, Lower Bound and Upper Bound to create scatter plot with  lower bound and upper bound to show the outliers in red.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Between Lower bound and upper bound is the interval that not have outliers or noise.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Outliers can occur due to measurement errors,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variability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in the data 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Denoise: remove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unwanted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noise from data while preserving important information.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7" name="Google Shape;887;p116"/>
          <p:cNvSpPr txBox="1"/>
          <p:nvPr/>
        </p:nvSpPr>
        <p:spPr>
          <a:xfrm>
            <a:off x="4286250" y="1833475"/>
            <a:ext cx="3691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According to the Data, I observe that Newspaper has a few outliers that above upper bound, so it should be drop like Unnamed:0.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17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Newspaper</a:t>
            </a:r>
            <a:endParaRPr/>
          </a:p>
        </p:txBody>
      </p:sp>
      <p:sp>
        <p:nvSpPr>
          <p:cNvPr id="894" name="Google Shape;894;p117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5" name="Google Shape;895;p117"/>
          <p:cNvSpPr txBox="1"/>
          <p:nvPr/>
        </p:nvSpPr>
        <p:spPr>
          <a:xfrm>
            <a:off x="209400" y="1596250"/>
            <a:ext cx="33423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For dropping Unnamed:0,we have to write: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Keep TV, Radio, Newspaper and sales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6" name="Google Shape;89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14" y="1596248"/>
            <a:ext cx="4029175" cy="28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55" name="Google Shape;755;p10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100"/>
          <p:cNvSpPr txBox="1"/>
          <p:nvPr>
            <p:ph idx="1" type="subTitle"/>
          </p:nvPr>
        </p:nvSpPr>
        <p:spPr>
          <a:xfrm>
            <a:off x="4582900" y="1058100"/>
            <a:ext cx="1047600" cy="32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57" name="Google Shape;757;p100"/>
          <p:cNvSpPr txBox="1"/>
          <p:nvPr>
            <p:ph idx="2" type="subTitle"/>
          </p:nvPr>
        </p:nvSpPr>
        <p:spPr>
          <a:xfrm>
            <a:off x="6219800" y="1127875"/>
            <a:ext cx="2768100" cy="3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Descriptive </a:t>
            </a:r>
            <a:r>
              <a:rPr lang="en"/>
              <a:t>Statistics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Plot and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Inferential Statistic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0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Aumi Ichiki Personal Training </a:t>
            </a:r>
            <a:r>
              <a:rPr lang="en"/>
              <a:t>20XX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18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Dispersion</a:t>
            </a:r>
            <a:endParaRPr sz="4300"/>
          </a:p>
        </p:txBody>
      </p:sp>
      <p:sp>
        <p:nvSpPr>
          <p:cNvPr id="903" name="Google Shape;903;p118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04" name="Google Shape;904;p118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05" name="Google Shape;905;p118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06" name="Google Shape;906;p118"/>
          <p:cNvSpPr txBox="1"/>
          <p:nvPr/>
        </p:nvSpPr>
        <p:spPr>
          <a:xfrm>
            <a:off x="342900" y="1494025"/>
            <a:ext cx="4956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Dispersion is consist of various and standard deviation. 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Variance:is a metric that quantifies the dispersion of a dataset.it represents the average of the squared deviation of data points from mean.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Larger variance—data points deviate more from the mean, greater spread.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Standard deviation: has the square root and count should minus 1.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High STD –more decentralized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07" name="Google Shape;90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03" y="2305053"/>
            <a:ext cx="268969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3905713"/>
            <a:ext cx="23717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rehouse workers securing boxes." id="913" name="Google Shape;913;p1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018" r="48634" t="0"/>
          <a:stretch/>
        </p:blipFill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</p:spPr>
      </p:pic>
      <p:sp>
        <p:nvSpPr>
          <p:cNvPr id="914" name="Google Shape;914;p119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15" name="Google Shape;915;p119"/>
          <p:cNvSpPr txBox="1"/>
          <p:nvPr>
            <p:ph idx="1" type="subTitle"/>
          </p:nvPr>
        </p:nvSpPr>
        <p:spPr>
          <a:xfrm>
            <a:off x="2244175" y="285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Plot &amp; Analysis</a:t>
            </a:r>
            <a:endParaRPr sz="37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20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20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and Analysis</a:t>
            </a:r>
            <a:endParaRPr sz="4300"/>
          </a:p>
        </p:txBody>
      </p:sp>
      <p:sp>
        <p:nvSpPr>
          <p:cNvPr id="922" name="Google Shape;922;p120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3" name="Google Shape;923;p120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24" name="Google Shape;924;p120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25" name="Google Shape;925;p120"/>
          <p:cNvSpPr txBox="1"/>
          <p:nvPr/>
        </p:nvSpPr>
        <p:spPr>
          <a:xfrm>
            <a:off x="342900" y="1656175"/>
            <a:ext cx="4956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We should make datas with x-axis is how much TV spend and compare to Sales, and how much Radio spend compare to Sales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According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to the data, We observe that TV almost linear, but we need to use correlation to prove that it’s linear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26" name="Google Shape;926;p120"/>
          <p:cNvPicPr preferRelativeResize="0"/>
          <p:nvPr/>
        </p:nvPicPr>
        <p:blipFill rotWithShape="1">
          <a:blip r:embed="rId3">
            <a:alphaModFix/>
          </a:blip>
          <a:srcRect b="0" l="0" r="33377" t="4698"/>
          <a:stretch/>
        </p:blipFill>
        <p:spPr>
          <a:xfrm>
            <a:off x="5074650" y="3228975"/>
            <a:ext cx="3485151" cy="1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rehouse workers securing boxes." id="931" name="Google Shape;931;p1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018" r="48634" t="0"/>
          <a:stretch/>
        </p:blipFill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</p:spPr>
      </p:pic>
      <p:sp>
        <p:nvSpPr>
          <p:cNvPr id="932" name="Google Shape;932;p121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33" name="Google Shape;933;p121"/>
          <p:cNvSpPr txBox="1"/>
          <p:nvPr>
            <p:ph idx="1" type="subTitle"/>
          </p:nvPr>
        </p:nvSpPr>
        <p:spPr>
          <a:xfrm>
            <a:off x="2492950" y="2622400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Inferential</a:t>
            </a:r>
            <a:r>
              <a:rPr lang="en" sz="29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00">
                <a:solidFill>
                  <a:srgbClr val="004A2E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29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4A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2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22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 sz="4300"/>
          </a:p>
        </p:txBody>
      </p:sp>
      <p:sp>
        <p:nvSpPr>
          <p:cNvPr id="940" name="Google Shape;940;p122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1" name="Google Shape;941;p122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42" name="Google Shape;942;p122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43" name="Google Shape;943;p122"/>
          <p:cNvSpPr txBox="1"/>
          <p:nvPr/>
        </p:nvSpPr>
        <p:spPr>
          <a:xfrm>
            <a:off x="342900" y="1405375"/>
            <a:ext cx="4956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We cannot use eyes to determine the relationship, we have to use correlation to prove that.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Correlation is linear relation,shows relationship,  not  causatio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n.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.It is a statistical concept to measure the strength and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direction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of relationship between two variables. We can understand whether there are changes.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Positive correlation: 1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variable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increase</a:t>
            </a: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, another one increase.(r=1)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Negative correlation:1 variable increase, another one decrease(r=-1)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No correlation: there is no linear relationship(r=0)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44" name="Google Shape;94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50" y="1726700"/>
            <a:ext cx="3540300" cy="58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50" y="3105866"/>
            <a:ext cx="3821250" cy="127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2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23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Anscombe’s Quartet</a:t>
            </a:r>
            <a:endParaRPr sz="4300"/>
          </a:p>
        </p:txBody>
      </p:sp>
      <p:sp>
        <p:nvSpPr>
          <p:cNvPr id="952" name="Google Shape;952;p123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3" name="Google Shape;953;p123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54" name="Google Shape;954;p123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5" name="Google Shape;955;p123"/>
          <p:cNvSpPr txBox="1"/>
          <p:nvPr/>
        </p:nvSpPr>
        <p:spPr>
          <a:xfrm>
            <a:off x="342900" y="1948250"/>
            <a:ext cx="46101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It consists four dataset that share </a:t>
            </a:r>
            <a:r>
              <a:rPr lang="en" sz="2100">
                <a:solidFill>
                  <a:schemeClr val="lt1"/>
                </a:solidFill>
              </a:rPr>
              <a:t>statistical</a:t>
            </a:r>
            <a:r>
              <a:rPr lang="en" sz="2100">
                <a:solidFill>
                  <a:schemeClr val="lt1"/>
                </a:solidFill>
              </a:rPr>
              <a:t> properties.They have same mean,variance, and </a:t>
            </a:r>
            <a:r>
              <a:rPr lang="en" sz="2100">
                <a:solidFill>
                  <a:schemeClr val="lt1"/>
                </a:solidFill>
              </a:rPr>
              <a:t>correlation</a:t>
            </a:r>
            <a:r>
              <a:rPr lang="en" sz="2100">
                <a:solidFill>
                  <a:schemeClr val="lt1"/>
                </a:solidFill>
              </a:rPr>
              <a:t>, but different graphical distribution or solution.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56" name="Google Shape;9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51" y="1602975"/>
            <a:ext cx="3002825" cy="29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2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24"/>
          <p:cNvSpPr txBox="1"/>
          <p:nvPr>
            <p:ph type="title"/>
          </p:nvPr>
        </p:nvSpPr>
        <p:spPr>
          <a:xfrm>
            <a:off x="258150" y="396150"/>
            <a:ext cx="862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 sz="4300"/>
          </a:p>
        </p:txBody>
      </p:sp>
      <p:sp>
        <p:nvSpPr>
          <p:cNvPr id="963" name="Google Shape;963;p124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64" name="Google Shape;964;p124"/>
          <p:cNvSpPr txBox="1"/>
          <p:nvPr/>
        </p:nvSpPr>
        <p:spPr>
          <a:xfrm>
            <a:off x="342900" y="1726700"/>
            <a:ext cx="4956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65" name="Google Shape;965;p124"/>
          <p:cNvSpPr txBox="1"/>
          <p:nvPr/>
        </p:nvSpPr>
        <p:spPr>
          <a:xfrm>
            <a:off x="228600" y="1656175"/>
            <a:ext cx="34071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6" name="Google Shape;966;p124"/>
          <p:cNvSpPr txBox="1"/>
          <p:nvPr/>
        </p:nvSpPr>
        <p:spPr>
          <a:xfrm>
            <a:off x="342900" y="2169800"/>
            <a:ext cx="4956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67" name="Google Shape;967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3" y="1656175"/>
            <a:ext cx="2697726" cy="1818723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24"/>
          <p:cNvSpPr txBox="1"/>
          <p:nvPr/>
        </p:nvSpPr>
        <p:spPr>
          <a:xfrm>
            <a:off x="3205625" y="1737600"/>
            <a:ext cx="56802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According to the data, it shows that TV and sales are strong linear relationship.The </a:t>
            </a:r>
            <a:r>
              <a:rPr lang="en" sz="1600">
                <a:solidFill>
                  <a:schemeClr val="lt1"/>
                </a:solidFill>
              </a:rPr>
              <a:t>Correlation</a:t>
            </a:r>
            <a:r>
              <a:rPr lang="en" sz="1600">
                <a:solidFill>
                  <a:schemeClr val="lt1"/>
                </a:solidFill>
              </a:rPr>
              <a:t> between TV and Sales is 0.78.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69" name="Google Shape;969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850" y="2821000"/>
            <a:ext cx="2578789" cy="17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24"/>
          <p:cNvSpPr txBox="1"/>
          <p:nvPr/>
        </p:nvSpPr>
        <p:spPr>
          <a:xfrm>
            <a:off x="703350" y="3778375"/>
            <a:ext cx="4765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The graph shows that Radio and sales not very linear, more </a:t>
            </a:r>
            <a:r>
              <a:rPr lang="en" sz="1500">
                <a:solidFill>
                  <a:schemeClr val="lt1"/>
                </a:solidFill>
              </a:rPr>
              <a:t>separated</a:t>
            </a:r>
            <a:r>
              <a:rPr lang="en" sz="1500">
                <a:solidFill>
                  <a:schemeClr val="lt1"/>
                </a:solidFill>
              </a:rPr>
              <a:t>.The Correlation between Radio and Sales is 0.58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25"/>
          <p:cNvSpPr txBox="1"/>
          <p:nvPr>
            <p:ph type="title"/>
          </p:nvPr>
        </p:nvSpPr>
        <p:spPr>
          <a:xfrm>
            <a:off x="2426100" y="2002400"/>
            <a:ext cx="7064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! !</a:t>
            </a:r>
            <a:endParaRPr/>
          </a:p>
        </p:txBody>
      </p:sp>
      <p:sp>
        <p:nvSpPr>
          <p:cNvPr id="977" name="Google Shape;977;p1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8" name="Google Shape;978;p125"/>
          <p:cNvSpPr txBox="1"/>
          <p:nvPr/>
        </p:nvSpPr>
        <p:spPr>
          <a:xfrm>
            <a:off x="3297775" y="2887100"/>
            <a:ext cx="19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Iris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1"/>
          <p:cNvSpPr txBox="1"/>
          <p:nvPr>
            <p:ph type="title"/>
          </p:nvPr>
        </p:nvSpPr>
        <p:spPr>
          <a:xfrm>
            <a:off x="0" y="28728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01"/>
          <p:cNvSpPr txBox="1"/>
          <p:nvPr>
            <p:ph idx="1" type="subTitle"/>
          </p:nvPr>
        </p:nvSpPr>
        <p:spPr>
          <a:xfrm>
            <a:off x="2431650" y="2872800"/>
            <a:ext cx="5835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2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0" name="Google Shape;770;p102"/>
          <p:cNvSpPr txBox="1"/>
          <p:nvPr/>
        </p:nvSpPr>
        <p:spPr>
          <a:xfrm>
            <a:off x="635300" y="1696950"/>
            <a:ext cx="7452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We are AI 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engineering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hired by a client to investigate the relationship between advertising and sales of a product.</a:t>
            </a:r>
            <a:endParaRPr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We are provided the datasets of sales of 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product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in 200 different market, and advertising budgets for the product in three 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different</a:t>
            </a: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media: TV, Radio and Newspaper.</a:t>
            </a:r>
            <a:endParaRPr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If we determine that there is an association between advertising and sales, we can ask client to adjust.</a:t>
            </a:r>
            <a:endParaRPr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6" name="Google Shape;776;p103"/>
          <p:cNvSpPr txBox="1"/>
          <p:nvPr>
            <p:ph idx="1" type="subTitle"/>
          </p:nvPr>
        </p:nvSpPr>
        <p:spPr>
          <a:xfrm>
            <a:off x="2815475" y="287167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4"/>
          <p:cNvSpPr txBox="1"/>
          <p:nvPr>
            <p:ph type="title"/>
          </p:nvPr>
        </p:nvSpPr>
        <p:spPr>
          <a:xfrm>
            <a:off x="420500" y="457200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2" name="Google Shape;782;p104"/>
          <p:cNvSpPr txBox="1"/>
          <p:nvPr/>
        </p:nvSpPr>
        <p:spPr>
          <a:xfrm>
            <a:off x="434725" y="1966825"/>
            <a:ext cx="81600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Our goal is to develop an accurate model that can be used to predict sales on the basis of 3 media budgets.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8" name="Google Shape;788;p105"/>
          <p:cNvSpPr txBox="1"/>
          <p:nvPr>
            <p:ph idx="1" type="subTitle"/>
          </p:nvPr>
        </p:nvSpPr>
        <p:spPr>
          <a:xfrm>
            <a:off x="2561675" y="2927700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virtualization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</a:t>
            </a:r>
            <a:endParaRPr/>
          </a:p>
        </p:txBody>
      </p:sp>
      <p:sp>
        <p:nvSpPr>
          <p:cNvPr id="794" name="Google Shape;794;p106"/>
          <p:cNvSpPr txBox="1"/>
          <p:nvPr>
            <p:ph type="title"/>
          </p:nvPr>
        </p:nvSpPr>
        <p:spPr>
          <a:xfrm>
            <a:off x="420500" y="457200"/>
            <a:ext cx="5523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virtualization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06"/>
          <p:cNvSpPr txBox="1"/>
          <p:nvPr/>
        </p:nvSpPr>
        <p:spPr>
          <a:xfrm>
            <a:off x="755325" y="1833475"/>
            <a:ext cx="6400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6" name="Google Shape;796;p106"/>
          <p:cNvSpPr txBox="1"/>
          <p:nvPr/>
        </p:nvSpPr>
        <p:spPr>
          <a:xfrm>
            <a:off x="228600" y="1690600"/>
            <a:ext cx="38289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First,We need to use numpy and Matplotlib to generate </a:t>
            </a:r>
            <a:r>
              <a:rPr lang="en" sz="1700">
                <a:solidFill>
                  <a:schemeClr val="lt1"/>
                </a:solidFill>
              </a:rPr>
              <a:t>scatter plot graph.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In order to put the Advertising.csv, we should add df to determine the dataset.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7" name="Google Shape;79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25" y="1690600"/>
            <a:ext cx="3203250" cy="1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00" y="3195775"/>
            <a:ext cx="3758303" cy="10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/>
          <p:nvPr>
            <p:ph type="title"/>
          </p:nvPr>
        </p:nvSpPr>
        <p:spPr>
          <a:xfrm>
            <a:off x="409800" y="2226200"/>
            <a:ext cx="5648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4" name="Google Shape;804;p107"/>
          <p:cNvSpPr txBox="1"/>
          <p:nvPr>
            <p:ph idx="1" type="subTitle"/>
          </p:nvPr>
        </p:nvSpPr>
        <p:spPr>
          <a:xfrm>
            <a:off x="2373025" y="269567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004A2E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Dataset</a:t>
            </a:r>
            <a:endParaRPr sz="34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