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IBM Plex Sans"/>
      <p:regular r:id="rId13"/>
      <p:bold r:id="rId14"/>
      <p:italic r:id="rId15"/>
      <p:boldItalic r:id="rId16"/>
    </p:embeddedFont>
    <p:embeddedFont>
      <p:font typeface="Inter"/>
      <p:regular r:id="rId17"/>
      <p:bold r:id="rId18"/>
      <p:italic r:id="rId19"/>
      <p:boldItalic r:id="rId20"/>
    </p:embeddedFont>
    <p:embeddedFont>
      <p:font typeface="IBM Plex Mono Ligh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Inter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Italic.fntdata"/><Relationship Id="rId22" Type="http://schemas.openxmlformats.org/officeDocument/2006/relationships/font" Target="fonts/IBMPlexMonoLight-bold.fntdata"/><Relationship Id="rId21" Type="http://schemas.openxmlformats.org/officeDocument/2006/relationships/font" Target="fonts/IBMPlexMonoLight-regular.fntdata"/><Relationship Id="rId24" Type="http://schemas.openxmlformats.org/officeDocument/2006/relationships/font" Target="fonts/IBMPlexMonoLight-boldItalic.fntdata"/><Relationship Id="rId23" Type="http://schemas.openxmlformats.org/officeDocument/2006/relationships/font" Target="fonts/IBMPlexMono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Medium-italic.fntdata"/><Relationship Id="rId30" Type="http://schemas.openxmlformats.org/officeDocument/2006/relationships/font" Target="fonts/Inter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InterMedium-boldItalic.fntdata"/><Relationship Id="rId13" Type="http://schemas.openxmlformats.org/officeDocument/2006/relationships/font" Target="fonts/IBMPlexSans-regular.fntdata"/><Relationship Id="rId12" Type="http://schemas.openxmlformats.org/officeDocument/2006/relationships/slide" Target="slides/slide6.xml"/><Relationship Id="rId15" Type="http://schemas.openxmlformats.org/officeDocument/2006/relationships/font" Target="fonts/IBMPlexSans-italic.fntdata"/><Relationship Id="rId14" Type="http://schemas.openxmlformats.org/officeDocument/2006/relationships/font" Target="fonts/IBMPlexSans-bold.fntdata"/><Relationship Id="rId17" Type="http://schemas.openxmlformats.org/officeDocument/2006/relationships/font" Target="fonts/Inter-regular.fntdata"/><Relationship Id="rId16" Type="http://schemas.openxmlformats.org/officeDocument/2006/relationships/font" Target="fonts/IBMPlexSans-boldItalic.fntdata"/><Relationship Id="rId19" Type="http://schemas.openxmlformats.org/officeDocument/2006/relationships/font" Target="fonts/Inter-italic.fntdata"/><Relationship Id="rId18" Type="http://schemas.openxmlformats.org/officeDocument/2006/relationships/font" Target="fonts/In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b48197ba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b48197ba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b48197baf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3b48197baf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b48197baf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3b48197baf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b48197baf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b48197baf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b48197baf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b48197baf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b48197baf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3b48197baf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2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2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2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5" name="Google Shape;105;p22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2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2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2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3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23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3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3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3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6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7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7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7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29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0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31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" name="Google Shape;163;p31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1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3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1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31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" name="Google Shape;169;p31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1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31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2" name="Google Shape;172;p31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1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31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5" name="Google Shape;175;p31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176" name="Google Shape;176;p31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1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1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32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32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8" name="Google Shape;188;p32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9" name="Google Shape;189;p32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5" name="Google Shape;195;p33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3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03" name="Google Shape;203;p35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9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9" name="Google Shape;219;p39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9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39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2" name="Google Shape;222;p39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39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1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41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1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42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8" name="Google Shape;238;p42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9" name="Google Shape;239;p42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2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42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42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42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" name="Google Shape;244;p42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43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50" name="Google Shape;250;p43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56" name="Google Shape;256;p44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44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44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5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5" name="Google Shape;265;p45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5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46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46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6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46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6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7" name="Google Shape;28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1" name="Google Shape;291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4" name="Google Shape;314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TITLE_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54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54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19" name="Google Shape;319;p5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idx="4294967295" type="title"/>
          </p:nvPr>
        </p:nvSpPr>
        <p:spPr>
          <a:xfrm>
            <a:off x="269250" y="1154825"/>
            <a:ext cx="8431500" cy="2131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Project presentation #4</a:t>
            </a:r>
            <a:br>
              <a:rPr lang="en" sz="8500"/>
            </a:br>
            <a:r>
              <a:rPr b="0" lang="en" sz="1600"/>
              <a:t>Iris</a:t>
            </a:r>
            <a:endParaRPr b="0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/>
        </p:nvSpPr>
        <p:spPr>
          <a:xfrm>
            <a:off x="354450" y="185425"/>
            <a:ext cx="8261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Hypothesis test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0" name="Google Shape;330;p56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56"/>
          <p:cNvSpPr txBox="1"/>
          <p:nvPr/>
        </p:nvSpPr>
        <p:spPr>
          <a:xfrm>
            <a:off x="233925" y="928600"/>
            <a:ext cx="87366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A/B test: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Comparing two versions of something to determine which performs better based on decisions of two groups, delete another version.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Hypothesis Test(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fixed formula)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Is designed to investigate if X has relationship with Y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-Null Hypothesis(H0): must hypothesis that X has no relationship with y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-Alternative Hypothesis(Ha): rejected the Null Hypothesis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		Ha rejected Ho, Proved that Ho is wrong, but not proved that X has the relationship with Y is correct.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Hypothesis test solve the problems about X 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actually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affect y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need to prove our 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theory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by using hypothesis test.Although it’s already the best, using back calculation反推 to prove our result is correct and best way</a:t>
            </a:r>
            <a:b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/>
          <p:nvPr/>
        </p:nvSpPr>
        <p:spPr>
          <a:xfrm>
            <a:off x="354450" y="185425"/>
            <a:ext cx="8261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T-Statistic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7" name="Google Shape;337;p57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57"/>
          <p:cNvSpPr txBox="1"/>
          <p:nvPr/>
        </p:nvSpPr>
        <p:spPr>
          <a:xfrm>
            <a:off x="233925" y="928600"/>
            <a:ext cx="87366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^yi=B1x+B0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-H0: when B1=0, X has no relationship with 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-Ha:B1 not =0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Using T-Statistic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When |t|&gt;2, reject H0, means X has no relationship with y is wrong statement.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When|t|&lt;2,cannot reject H0, H0 is right-X has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relationship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with 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cannot prove anything, we only can reject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9" name="Google Shape;33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38" y="2571750"/>
            <a:ext cx="16287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/>
          <p:nvPr/>
        </p:nvSpPr>
        <p:spPr>
          <a:xfrm>
            <a:off x="354450" y="185425"/>
            <a:ext cx="8261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R^2 </a:t>
            </a:r>
            <a:r>
              <a:rPr b="1" lang="en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Statistics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5" name="Google Shape;345;p58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58"/>
          <p:cNvSpPr txBox="1"/>
          <p:nvPr/>
        </p:nvSpPr>
        <p:spPr>
          <a:xfrm>
            <a:off x="233925" y="928600"/>
            <a:ext cx="87366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Once rejected null hypothesis- it’s useful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Then evaluate the accuracy of the model and performance: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-RSE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-R2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R_Squared: explain the meaning of model/ measure the proportion of variability in Y that can be 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explained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using X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                       =                        -measure the variance before regression  =                  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                                –measure the amount of variability that is left unexplained after performing the regression/ the variability that cannot explain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                          —measure the total variance before the regression is performed./ the 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variability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that compare to itself 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7" name="Google Shape;347;p58"/>
          <p:cNvPicPr preferRelativeResize="0"/>
          <p:nvPr/>
        </p:nvPicPr>
        <p:blipFill rotWithShape="1">
          <a:blip r:embed="rId3">
            <a:alphaModFix/>
          </a:blip>
          <a:srcRect b="0" l="0" r="13111" t="21519"/>
          <a:stretch/>
        </p:blipFill>
        <p:spPr>
          <a:xfrm>
            <a:off x="485673" y="2822250"/>
            <a:ext cx="1547600" cy="6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5163" y="2703213"/>
            <a:ext cx="1323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7643" y="2869500"/>
            <a:ext cx="796357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438" y="3575000"/>
            <a:ext cx="22574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448" y="4418200"/>
            <a:ext cx="1810062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/>
        </p:nvSpPr>
        <p:spPr>
          <a:xfrm>
            <a:off x="354450" y="185425"/>
            <a:ext cx="8261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R^2 </a:t>
            </a:r>
            <a:r>
              <a:rPr b="1" lang="en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Statistics</a:t>
            </a:r>
            <a:r>
              <a:rPr b="1" lang="en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7" name="Google Shape;357;p59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59"/>
          <p:cNvSpPr txBox="1"/>
          <p:nvPr/>
        </p:nvSpPr>
        <p:spPr>
          <a:xfrm>
            <a:off x="233925" y="928600"/>
            <a:ext cx="87366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R2 always[0,1], might be negative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—R2=1 , RSS=0,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fit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perfectly–points all in the linear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—R2=0, RSS=TSS, our model performance is the same with predicted result by using average value of sales–lines recovered.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The predicted value=now average value — do not need to make model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–R2&lt;0, TSS&lt;RSS, model getting worse while making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/>
        </p:nvSpPr>
        <p:spPr>
          <a:xfrm>
            <a:off x="354450" y="185425"/>
            <a:ext cx="8261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Overfitting &amp; Underfitting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4" name="Google Shape;364;p60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60"/>
          <p:cNvSpPr txBox="1"/>
          <p:nvPr/>
        </p:nvSpPr>
        <p:spPr>
          <a:xfrm>
            <a:off x="233925" y="928600"/>
            <a:ext cx="87366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Overfitting–try to over fit all the points, o errors, extra parameters, doesn’t generalize well/pick up too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much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noise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Underfitting- not have capacity to fully learn the data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way how we trained train AI,so there are zero errors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can learned that AI is not perfect or zero errors, Ai will make mistakes or errors.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Have to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ready predicting for future, now it’s very good fit model, but future might has been affected by other factors to chang  model.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Depuy model need to keep training and changing.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