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D50DE4-0EFF-42A6-91F0-A599B9DEC3AF}">
  <a:tblStyle styleId="{AAD50DE4-0EFF-42A6-91F0-A599B9DEC3A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a8e61ad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a8e61ad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f40b16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af40b16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a7a5c14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a7a5c14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a7a5c14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a7a5c14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a7a5c14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a7a5c14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a7a5c14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a7a5c14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a7a5c144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a7a5c144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a7a5c144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a7a5c144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a8e61ad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a8e61ad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af40b16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af40b16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a20a3ac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a20a3ac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a8e61ad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a8e61ad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a8e61ad5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a8e61ad5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a8e61ad5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a8e61ad5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a8e61ad5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a8e61ad5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a7a5c14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a7a5c14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a7a5c144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1a7a5c144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a7a5c14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1a7a5c14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8e61ad5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8e61ad5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af40b16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af40b16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a8e61ad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a8e61ad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8e61ad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8e61ad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a8e61ad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a8e61ad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a8e61ad5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a8e61ad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a20a3ac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a20a3ac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ga@kumoh.ac.k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77525" y="329625"/>
            <a:ext cx="7688100" cy="2691000"/>
          </a:xfrm>
          <a:prstGeom prst="rect">
            <a:avLst/>
          </a:prstGeom>
        </p:spPr>
        <p:txBody>
          <a:bodyPr anchorCtr="0" anchor="b" bIns="91425" lIns="91425" spcFirstLastPara="1" rIns="91425" wrap="square" tIns="91425">
            <a:normAutofit/>
          </a:bodyPr>
          <a:lstStyle/>
          <a:p>
            <a:pPr indent="0" lvl="0" marL="0" rtl="0" algn="ctr">
              <a:lnSpc>
                <a:spcPct val="110000"/>
              </a:lnSpc>
              <a:spcBef>
                <a:spcPts val="1200"/>
              </a:spcBef>
              <a:spcAft>
                <a:spcPts val="1200"/>
              </a:spcAft>
              <a:buNone/>
            </a:pPr>
            <a:r>
              <a:rPr b="1" lang="en-GB" sz="2500">
                <a:solidFill>
                  <a:srgbClr val="196198"/>
                </a:solidFill>
              </a:rPr>
              <a:t>Enhancing the efficiency of animal-alternative in-silico drug cardiotoxicity prediction through CUDA-based parallel processing</a:t>
            </a:r>
            <a:br>
              <a:rPr b="1" lang="en-GB" sz="2500">
                <a:solidFill>
                  <a:srgbClr val="196198"/>
                </a:solidFill>
              </a:rPr>
            </a:br>
            <a:br>
              <a:rPr b="1" lang="en-GB" sz="2500">
                <a:solidFill>
                  <a:srgbClr val="196198"/>
                </a:solidFill>
              </a:rPr>
            </a:br>
            <a:r>
              <a:rPr b="1" lang="en-GB" sz="2400">
                <a:solidFill>
                  <a:srgbClr val="196198"/>
                </a:solidFill>
              </a:rPr>
              <a:t>CUDA기반 병렬처리를 통한 동물대체 인실리코 약물 심독성 예측 효율성 증대</a:t>
            </a:r>
            <a:endParaRPr b="1" sz="5300">
              <a:solidFill>
                <a:srgbClr val="196198"/>
              </a:solidFill>
            </a:endParaRPr>
          </a:p>
        </p:txBody>
      </p:sp>
      <p:sp>
        <p:nvSpPr>
          <p:cNvPr id="55" name="Google Shape;55;p13"/>
          <p:cNvSpPr txBox="1"/>
          <p:nvPr>
            <p:ph idx="1" type="subTitle"/>
          </p:nvPr>
        </p:nvSpPr>
        <p:spPr>
          <a:xfrm>
            <a:off x="653425" y="3020625"/>
            <a:ext cx="7688100" cy="1676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605"/>
              <a:buNone/>
            </a:pPr>
            <a:r>
              <a:rPr b="1" lang="en-GB" sz="995">
                <a:solidFill>
                  <a:srgbClr val="000000"/>
                </a:solidFill>
                <a:latin typeface="Times New Roman"/>
                <a:ea typeface="Times New Roman"/>
                <a:cs typeface="Times New Roman"/>
                <a:sym typeface="Times New Roman"/>
              </a:rPr>
              <a:t>Iga Narendra Pramawijaya</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rPr b="1" lang="en-GB" sz="995">
                <a:solidFill>
                  <a:srgbClr val="000000"/>
                </a:solidFill>
                <a:latin typeface="Times New Roman"/>
                <a:ea typeface="Times New Roman"/>
                <a:cs typeface="Times New Roman"/>
                <a:sym typeface="Times New Roman"/>
              </a:rPr>
              <a:t>20236132</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rPr b="1" lang="en-GB" sz="995">
                <a:solidFill>
                  <a:srgbClr val="000000"/>
                </a:solidFill>
                <a:latin typeface="Times New Roman"/>
                <a:ea typeface="Times New Roman"/>
                <a:cs typeface="Times New Roman"/>
                <a:sym typeface="Times New Roman"/>
              </a:rPr>
              <a:t>Supervisor: Prof. Ki Moo Lim</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t/>
            </a:r>
            <a:endParaRPr b="1"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rPr lang="en-GB" sz="995">
                <a:solidFill>
                  <a:srgbClr val="000000"/>
                </a:solidFill>
                <a:latin typeface="Times New Roman"/>
                <a:ea typeface="Times New Roman"/>
                <a:cs typeface="Times New Roman"/>
                <a:sym typeface="Times New Roman"/>
              </a:rPr>
              <a:t>Department of IT Convergence Engineering, Kumoh National Institute of Technology, Korea</a:t>
            </a:r>
            <a:endParaRPr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rPr lang="en-GB" sz="995" u="sng">
                <a:solidFill>
                  <a:schemeClr val="hlink"/>
                </a:solidFill>
                <a:latin typeface="Times New Roman"/>
                <a:ea typeface="Times New Roman"/>
                <a:cs typeface="Times New Roman"/>
                <a:sym typeface="Times New Roman"/>
                <a:hlinkClick r:id="rId3"/>
              </a:rPr>
              <a:t>iga@kumoh.ac.kr</a:t>
            </a:r>
            <a:endParaRPr sz="995">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605"/>
              <a:buNone/>
            </a:pPr>
            <a:r>
              <a:rPr lang="en-GB" sz="995">
                <a:solidFill>
                  <a:srgbClr val="000000"/>
                </a:solidFill>
                <a:latin typeface="Times New Roman"/>
                <a:ea typeface="Times New Roman"/>
                <a:cs typeface="Times New Roman"/>
                <a:sym typeface="Times New Roman"/>
              </a:rPr>
              <a:t>December 2024</a:t>
            </a:r>
            <a:endParaRPr sz="995">
              <a:solidFill>
                <a:srgbClr val="000000"/>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605"/>
              <a:buNone/>
            </a:pPr>
            <a:r>
              <a:t/>
            </a:r>
            <a:endParaRPr sz="1105">
              <a:solidFill>
                <a:srgbClr val="000000"/>
              </a:solidFill>
              <a:latin typeface="Arial"/>
              <a:ea typeface="Arial"/>
              <a:cs typeface="Arial"/>
              <a:sym typeface="Aria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rgbClr val="166AA1"/>
                </a:solidFill>
              </a:rPr>
              <a:t>Simulation </a:t>
            </a:r>
            <a:r>
              <a:rPr b="1" lang="en-GB">
                <a:solidFill>
                  <a:srgbClr val="166AA1"/>
                </a:solidFill>
              </a:rPr>
              <a:t>Results</a:t>
            </a:r>
            <a:endParaRPr b="1">
              <a:solidFill>
                <a:srgbClr val="166AA1"/>
              </a:solidFill>
            </a:endParaRPr>
          </a:p>
        </p:txBody>
      </p:sp>
      <p:sp>
        <p:nvSpPr>
          <p:cNvPr id="193" name="Google Shape;1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9" name="Google Shape;199;p23"/>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00" name="Google Shape;200;p23"/>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01" name="Google Shape;201;p23"/>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3"/>
          <p:cNvSpPr txBox="1"/>
          <p:nvPr>
            <p:ph type="title"/>
          </p:nvPr>
        </p:nvSpPr>
        <p:spPr>
          <a:xfrm>
            <a:off x="2748975" y="75225"/>
            <a:ext cx="3781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Parameters Overview</a:t>
            </a:r>
            <a:endParaRPr b="1">
              <a:solidFill>
                <a:schemeClr val="lt1"/>
              </a:solidFill>
            </a:endParaRPr>
          </a:p>
        </p:txBody>
      </p:sp>
      <p:sp>
        <p:nvSpPr>
          <p:cNvPr id="203" name="Google Shape;203;p23"/>
          <p:cNvSpPr txBox="1"/>
          <p:nvPr>
            <p:ph idx="1" type="body"/>
          </p:nvPr>
        </p:nvSpPr>
        <p:spPr>
          <a:xfrm>
            <a:off x="1307950" y="771400"/>
            <a:ext cx="3781200" cy="41880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chemeClr val="dk1"/>
              </a:buClr>
              <a:buSzPts val="605"/>
              <a:buFont typeface="Arial"/>
              <a:buNone/>
            </a:pPr>
            <a:r>
              <a:rPr b="1" lang="en-GB" sz="1107"/>
              <a:t>Accuracy Validation</a:t>
            </a:r>
            <a:endParaRPr b="1" sz="1107"/>
          </a:p>
          <a:p>
            <a:pPr indent="-298910" lvl="0" marL="457200" rtl="0" algn="l">
              <a:lnSpc>
                <a:spcPct val="140000"/>
              </a:lnSpc>
              <a:spcBef>
                <a:spcPts val="1200"/>
              </a:spcBef>
              <a:spcAft>
                <a:spcPts val="0"/>
              </a:spcAft>
              <a:buClr>
                <a:schemeClr val="dk2"/>
              </a:buClr>
              <a:buSzPts val="1107"/>
              <a:buChar char="●"/>
            </a:pPr>
            <a:r>
              <a:rPr lang="en-GB" sz="1107"/>
              <a:t>Ensure GPU-based simulations replicate physiological outputs of CPU-based simulations.</a:t>
            </a:r>
            <a:endParaRPr sz="1107"/>
          </a:p>
          <a:p>
            <a:pPr indent="-298910" lvl="0" marL="457200" rtl="0" algn="l">
              <a:lnSpc>
                <a:spcPct val="140000"/>
              </a:lnSpc>
              <a:spcBef>
                <a:spcPts val="0"/>
              </a:spcBef>
              <a:spcAft>
                <a:spcPts val="0"/>
              </a:spcAft>
              <a:buClr>
                <a:schemeClr val="dk2"/>
              </a:buClr>
              <a:buSzPts val="1107"/>
              <a:buChar char="●"/>
            </a:pPr>
            <a:r>
              <a:rPr b="1" lang="en-GB" sz="1107"/>
              <a:t>Key Metrics</a:t>
            </a:r>
            <a:r>
              <a:rPr lang="en-GB" sz="1107"/>
              <a:t>:</a:t>
            </a:r>
            <a:endParaRPr sz="1107"/>
          </a:p>
          <a:p>
            <a:pPr indent="-298910" lvl="1" marL="914400" rtl="0" algn="l">
              <a:lnSpc>
                <a:spcPct val="140000"/>
              </a:lnSpc>
              <a:spcBef>
                <a:spcPts val="0"/>
              </a:spcBef>
              <a:spcAft>
                <a:spcPts val="0"/>
              </a:spcAft>
              <a:buClr>
                <a:schemeClr val="dk2"/>
              </a:buClr>
              <a:buSzPts val="1107"/>
              <a:buChar char="○"/>
            </a:pPr>
            <a:r>
              <a:rPr b="1" lang="en-GB" sz="1107"/>
              <a:t>Action Potential Duration (APD).</a:t>
            </a:r>
            <a:endParaRPr b="1" sz="1107"/>
          </a:p>
          <a:p>
            <a:pPr indent="-298910" lvl="1" marL="914400" rtl="0" algn="l">
              <a:lnSpc>
                <a:spcPct val="140000"/>
              </a:lnSpc>
              <a:spcBef>
                <a:spcPts val="0"/>
              </a:spcBef>
              <a:spcAft>
                <a:spcPts val="0"/>
              </a:spcAft>
              <a:buClr>
                <a:schemeClr val="dk1"/>
              </a:buClr>
              <a:buSzPts val="1107"/>
              <a:buChar char="○"/>
            </a:pPr>
            <a:r>
              <a:rPr b="1" lang="en-GB" sz="1107"/>
              <a:t>Simulation time (seconds)</a:t>
            </a:r>
            <a:endParaRPr b="1" sz="1107"/>
          </a:p>
          <a:p>
            <a:pPr indent="-298910" lvl="1" marL="914400" rtl="0" algn="l">
              <a:lnSpc>
                <a:spcPct val="140000"/>
              </a:lnSpc>
              <a:spcBef>
                <a:spcPts val="0"/>
              </a:spcBef>
              <a:spcAft>
                <a:spcPts val="0"/>
              </a:spcAft>
              <a:buClr>
                <a:schemeClr val="dk2"/>
              </a:buClr>
              <a:buSzPts val="1107"/>
              <a:buChar char="○"/>
            </a:pPr>
            <a:r>
              <a:rPr lang="en-GB" sz="1107"/>
              <a:t>Ionic currents: INa, ICaL, IKs, IKr, Ito.</a:t>
            </a:r>
            <a:endParaRPr sz="1107"/>
          </a:p>
          <a:p>
            <a:pPr indent="-298910" lvl="1" marL="914400" rtl="0" algn="l">
              <a:lnSpc>
                <a:spcPct val="140000"/>
              </a:lnSpc>
              <a:spcBef>
                <a:spcPts val="0"/>
              </a:spcBef>
              <a:spcAft>
                <a:spcPts val="0"/>
              </a:spcAft>
              <a:buClr>
                <a:schemeClr val="dk2"/>
              </a:buClr>
              <a:buSzPts val="1107"/>
              <a:buChar char="○"/>
            </a:pPr>
            <a:r>
              <a:rPr lang="en-GB" sz="1107"/>
              <a:t>Calcium transients (CaI).</a:t>
            </a:r>
            <a:endParaRPr sz="1107"/>
          </a:p>
          <a:p>
            <a:pPr indent="-298910" lvl="0" marL="457200" rtl="0" algn="l">
              <a:lnSpc>
                <a:spcPct val="140000"/>
              </a:lnSpc>
              <a:spcBef>
                <a:spcPts val="0"/>
              </a:spcBef>
              <a:spcAft>
                <a:spcPts val="0"/>
              </a:spcAft>
              <a:buClr>
                <a:schemeClr val="dk2"/>
              </a:buClr>
              <a:buSzPts val="1107"/>
              <a:buChar char="●"/>
            </a:pPr>
            <a:r>
              <a:rPr b="1" lang="en-GB" sz="1107"/>
              <a:t>Validation Process</a:t>
            </a:r>
            <a:r>
              <a:rPr lang="en-GB" sz="1107"/>
              <a:t>:</a:t>
            </a:r>
            <a:endParaRPr sz="1107"/>
          </a:p>
          <a:p>
            <a:pPr indent="-298910" lvl="1" marL="914400" rtl="0" algn="l">
              <a:lnSpc>
                <a:spcPct val="140000"/>
              </a:lnSpc>
              <a:spcBef>
                <a:spcPts val="0"/>
              </a:spcBef>
              <a:spcAft>
                <a:spcPts val="0"/>
              </a:spcAft>
              <a:buClr>
                <a:schemeClr val="dk2"/>
              </a:buClr>
              <a:buSzPts val="1107"/>
              <a:buChar char="○"/>
            </a:pPr>
            <a:r>
              <a:rPr lang="en-GB" sz="1107"/>
              <a:t>Compare GPU results with OpenCOR (CPU-based) benchmarks.</a:t>
            </a:r>
            <a:endParaRPr sz="1107"/>
          </a:p>
          <a:p>
            <a:pPr indent="-298910" lvl="1" marL="914400" rtl="0" algn="l">
              <a:lnSpc>
                <a:spcPct val="140000"/>
              </a:lnSpc>
              <a:spcBef>
                <a:spcPts val="0"/>
              </a:spcBef>
              <a:spcAft>
                <a:spcPts val="0"/>
              </a:spcAft>
              <a:buClr>
                <a:schemeClr val="dk2"/>
              </a:buClr>
              <a:buSzPts val="1107"/>
              <a:buChar char="○"/>
            </a:pPr>
            <a:r>
              <a:rPr lang="en-GB" sz="1107"/>
              <a:t>Visual alignment of action potentials confirms fidelity.</a:t>
            </a:r>
            <a:endParaRPr sz="1107"/>
          </a:p>
          <a:p>
            <a:pPr indent="-298910" lvl="0" marL="457200" rtl="0" algn="l">
              <a:lnSpc>
                <a:spcPct val="140000"/>
              </a:lnSpc>
              <a:spcBef>
                <a:spcPts val="0"/>
              </a:spcBef>
              <a:spcAft>
                <a:spcPts val="0"/>
              </a:spcAft>
              <a:buClr>
                <a:schemeClr val="dk1"/>
              </a:buClr>
              <a:buSzPts val="1107"/>
              <a:buChar char="●"/>
            </a:pPr>
            <a:r>
              <a:rPr b="1" lang="en-GB" sz="1107"/>
              <a:t>Common Parameters</a:t>
            </a:r>
            <a:endParaRPr b="1" sz="1107"/>
          </a:p>
          <a:p>
            <a:pPr indent="-298910" lvl="1" marL="914400" rtl="0" algn="l">
              <a:lnSpc>
                <a:spcPct val="140000"/>
              </a:lnSpc>
              <a:spcBef>
                <a:spcPts val="0"/>
              </a:spcBef>
              <a:spcAft>
                <a:spcPts val="0"/>
              </a:spcAft>
              <a:buClr>
                <a:schemeClr val="dk1"/>
              </a:buClr>
              <a:buSzPts val="1107"/>
              <a:buChar char="○"/>
            </a:pPr>
            <a:r>
              <a:rPr lang="en-GB" sz="1107"/>
              <a:t>1000 paces</a:t>
            </a:r>
            <a:endParaRPr sz="1107"/>
          </a:p>
          <a:p>
            <a:pPr indent="-298910" lvl="1" marL="914400" rtl="0" algn="l">
              <a:lnSpc>
                <a:spcPct val="140000"/>
              </a:lnSpc>
              <a:spcBef>
                <a:spcPts val="0"/>
              </a:spcBef>
              <a:spcAft>
                <a:spcPts val="0"/>
              </a:spcAft>
              <a:buClr>
                <a:schemeClr val="dk1"/>
              </a:buClr>
              <a:buSzPts val="1107"/>
              <a:buChar char="○"/>
            </a:pPr>
            <a:r>
              <a:rPr lang="en-GB" sz="1107"/>
              <a:t>1000ms per pace</a:t>
            </a:r>
            <a:endParaRPr sz="1107"/>
          </a:p>
          <a:p>
            <a:pPr indent="0" lvl="0" marL="0" rtl="0" algn="l">
              <a:lnSpc>
                <a:spcPct val="105000"/>
              </a:lnSpc>
              <a:spcBef>
                <a:spcPts val="1200"/>
              </a:spcBef>
              <a:spcAft>
                <a:spcPts val="1200"/>
              </a:spcAft>
              <a:buSzPts val="605"/>
              <a:buNone/>
            </a:pPr>
            <a:r>
              <a:t/>
            </a:r>
            <a:endParaRPr b="1" sz="805"/>
          </a:p>
        </p:txBody>
      </p:sp>
      <p:sp>
        <p:nvSpPr>
          <p:cNvPr id="204" name="Google Shape;204;p23"/>
          <p:cNvSpPr txBox="1"/>
          <p:nvPr>
            <p:ph idx="1" type="body"/>
          </p:nvPr>
        </p:nvSpPr>
        <p:spPr>
          <a:xfrm>
            <a:off x="4884800" y="739600"/>
            <a:ext cx="3687600" cy="4404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SzPts val="358"/>
              <a:buNone/>
            </a:pPr>
            <a:r>
              <a:rPr b="1" lang="en-GB" sz="1033"/>
              <a:t>Performance Metrics</a:t>
            </a:r>
            <a:endParaRPr b="1" sz="1033"/>
          </a:p>
          <a:p>
            <a:pPr indent="-294202" lvl="0" marL="457200" rtl="0" algn="l">
              <a:lnSpc>
                <a:spcPct val="150000"/>
              </a:lnSpc>
              <a:spcBef>
                <a:spcPts val="1200"/>
              </a:spcBef>
              <a:spcAft>
                <a:spcPts val="0"/>
              </a:spcAft>
              <a:buClr>
                <a:schemeClr val="dk2"/>
              </a:buClr>
              <a:buSzPts val="1033"/>
              <a:buChar char="●"/>
            </a:pPr>
            <a:r>
              <a:rPr b="1" lang="en-GB" sz="1033"/>
              <a:t>Hardware Used</a:t>
            </a:r>
            <a:r>
              <a:rPr lang="en-GB" sz="1033"/>
              <a:t>:</a:t>
            </a:r>
            <a:endParaRPr sz="1033"/>
          </a:p>
          <a:p>
            <a:pPr indent="-294202" lvl="1" marL="914400" rtl="0" algn="l">
              <a:lnSpc>
                <a:spcPct val="150000"/>
              </a:lnSpc>
              <a:spcBef>
                <a:spcPts val="0"/>
              </a:spcBef>
              <a:spcAft>
                <a:spcPts val="0"/>
              </a:spcAft>
              <a:buClr>
                <a:schemeClr val="dk2"/>
              </a:buClr>
              <a:buSzPts val="1033"/>
              <a:buChar char="○"/>
            </a:pPr>
            <a:r>
              <a:rPr b="1" lang="en-GB" sz="1033"/>
              <a:t>GPU</a:t>
            </a:r>
            <a:r>
              <a:rPr lang="en-GB" sz="1033"/>
              <a:t>: NVIDIA RTX 4090.</a:t>
            </a:r>
            <a:endParaRPr sz="1033"/>
          </a:p>
          <a:p>
            <a:pPr indent="-294202" lvl="1" marL="914400" rtl="0" algn="l">
              <a:lnSpc>
                <a:spcPct val="150000"/>
              </a:lnSpc>
              <a:spcBef>
                <a:spcPts val="0"/>
              </a:spcBef>
              <a:spcAft>
                <a:spcPts val="0"/>
              </a:spcAft>
              <a:buClr>
                <a:schemeClr val="dk2"/>
              </a:buClr>
              <a:buSzPts val="1033"/>
              <a:buChar char="○"/>
            </a:pPr>
            <a:r>
              <a:rPr b="1" lang="en-GB" sz="1033"/>
              <a:t>CPU</a:t>
            </a:r>
            <a:r>
              <a:rPr lang="en-GB" sz="1033"/>
              <a:t>: 10-core Intel Xeon @ 2.50 GHz.</a:t>
            </a:r>
            <a:endParaRPr sz="1033"/>
          </a:p>
          <a:p>
            <a:pPr indent="0" lvl="0" marL="0" rtl="0" algn="l">
              <a:lnSpc>
                <a:spcPct val="150000"/>
              </a:lnSpc>
              <a:spcBef>
                <a:spcPts val="1200"/>
              </a:spcBef>
              <a:spcAft>
                <a:spcPts val="0"/>
              </a:spcAft>
              <a:buSzPts val="358"/>
              <a:buNone/>
            </a:pPr>
            <a:r>
              <a:rPr b="1" lang="en-GB" sz="1033"/>
              <a:t>Drug-Induced Simulation Parameters</a:t>
            </a:r>
            <a:endParaRPr b="1" sz="1033"/>
          </a:p>
          <a:p>
            <a:pPr indent="-294202" lvl="0" marL="457200" rtl="0" algn="l">
              <a:lnSpc>
                <a:spcPct val="150000"/>
              </a:lnSpc>
              <a:spcBef>
                <a:spcPts val="1200"/>
              </a:spcBef>
              <a:spcAft>
                <a:spcPts val="0"/>
              </a:spcAft>
              <a:buClr>
                <a:schemeClr val="dk2"/>
              </a:buClr>
              <a:buSzPts val="1033"/>
              <a:buChar char="●"/>
            </a:pPr>
            <a:r>
              <a:rPr b="1" lang="en-GB" sz="1033"/>
              <a:t>Test Drug</a:t>
            </a:r>
            <a:r>
              <a:rPr lang="en-GB" sz="1033"/>
              <a:t>: Bepridil, simulated at cmax 1 (33 mMol), cmax 2 (66 mMol), and cmax 4 (132 mMol).</a:t>
            </a:r>
            <a:endParaRPr sz="1033"/>
          </a:p>
          <a:p>
            <a:pPr indent="-294202" lvl="0" marL="457200" rtl="0" algn="l">
              <a:lnSpc>
                <a:spcPct val="150000"/>
              </a:lnSpc>
              <a:spcBef>
                <a:spcPts val="0"/>
              </a:spcBef>
              <a:spcAft>
                <a:spcPts val="0"/>
              </a:spcAft>
              <a:buClr>
                <a:schemeClr val="dk2"/>
              </a:buClr>
              <a:buSzPts val="1033"/>
              <a:buChar char="●"/>
            </a:pPr>
            <a:r>
              <a:rPr b="1" lang="en-GB" sz="1033"/>
              <a:t>Key Observations</a:t>
            </a:r>
            <a:r>
              <a:rPr lang="en-GB" sz="1033"/>
              <a:t>:</a:t>
            </a:r>
            <a:endParaRPr sz="1033"/>
          </a:p>
          <a:p>
            <a:pPr indent="-294202" lvl="1" marL="914400" rtl="0" algn="l">
              <a:lnSpc>
                <a:spcPct val="150000"/>
              </a:lnSpc>
              <a:spcBef>
                <a:spcPts val="0"/>
              </a:spcBef>
              <a:spcAft>
                <a:spcPts val="0"/>
              </a:spcAft>
              <a:buClr>
                <a:schemeClr val="dk2"/>
              </a:buClr>
              <a:buSzPts val="1033"/>
              <a:buChar char="○"/>
            </a:pPr>
            <a:r>
              <a:rPr lang="en-GB" sz="1033"/>
              <a:t>Action potentials altered predictably with drug effects.</a:t>
            </a:r>
            <a:endParaRPr sz="1033"/>
          </a:p>
          <a:p>
            <a:pPr indent="-298910" lvl="1" marL="914400" rtl="0" algn="l">
              <a:lnSpc>
                <a:spcPct val="140000"/>
              </a:lnSpc>
              <a:spcBef>
                <a:spcPts val="0"/>
              </a:spcBef>
              <a:spcAft>
                <a:spcPts val="0"/>
              </a:spcAft>
              <a:buClr>
                <a:schemeClr val="dk2"/>
              </a:buClr>
              <a:buSzPts val="1107"/>
              <a:buChar char="○"/>
            </a:pPr>
            <a:r>
              <a:rPr lang="en-GB" sz="1107"/>
              <a:t>Compare GPU results with OpenCOR (CPU-based) benchmarks.</a:t>
            </a:r>
            <a:endParaRPr sz="1033"/>
          </a:p>
          <a:p>
            <a:pPr indent="0" lvl="0" marL="0" rtl="0" algn="l">
              <a:spcBef>
                <a:spcPts val="1200"/>
              </a:spcBef>
              <a:spcAft>
                <a:spcPts val="1200"/>
              </a:spcAft>
              <a:buSzPts val="358"/>
              <a:buNone/>
            </a:pPr>
            <a:r>
              <a:t/>
            </a:r>
            <a:endParaRPr b="1" sz="457"/>
          </a:p>
        </p:txBody>
      </p:sp>
      <p:sp>
        <p:nvSpPr>
          <p:cNvPr id="205" name="Google Shape;20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1" name="Google Shape;211;p24"/>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12" name="Google Shape;212;p24"/>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13" name="Google Shape;213;p24"/>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4"/>
          <p:cNvSpPr txBox="1"/>
          <p:nvPr>
            <p:ph idx="1" type="body"/>
          </p:nvPr>
        </p:nvSpPr>
        <p:spPr>
          <a:xfrm>
            <a:off x="665825" y="3982025"/>
            <a:ext cx="8520600" cy="8625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935"/>
              <a:buFont typeface="Arial"/>
              <a:buNone/>
            </a:pPr>
            <a:r>
              <a:rPr b="1" lang="en-GB" sz="930"/>
              <a:t>Action Potential (mV) Shape of both CPU (blue) and GPU (orange) Result Using ORd 2011</a:t>
            </a:r>
            <a:endParaRPr b="1" sz="930"/>
          </a:p>
          <a:p>
            <a:pPr indent="0" lvl="0" marL="0" rtl="0" algn="ctr">
              <a:spcBef>
                <a:spcPts val="1200"/>
              </a:spcBef>
              <a:spcAft>
                <a:spcPts val="1200"/>
              </a:spcAft>
              <a:buSzPts val="935"/>
              <a:buNone/>
            </a:pPr>
            <a:r>
              <a:t/>
            </a:r>
            <a:endParaRPr sz="930"/>
          </a:p>
        </p:txBody>
      </p:sp>
      <p:pic>
        <p:nvPicPr>
          <p:cNvPr id="215" name="Google Shape;215;p24"/>
          <p:cNvPicPr preferRelativeResize="0"/>
          <p:nvPr/>
        </p:nvPicPr>
        <p:blipFill>
          <a:blip r:embed="rId5">
            <a:alphaModFix/>
          </a:blip>
          <a:stretch>
            <a:fillRect/>
          </a:stretch>
        </p:blipFill>
        <p:spPr>
          <a:xfrm>
            <a:off x="2401271" y="783171"/>
            <a:ext cx="5103451" cy="3198850"/>
          </a:xfrm>
          <a:prstGeom prst="rect">
            <a:avLst/>
          </a:prstGeom>
          <a:noFill/>
          <a:ln>
            <a:noFill/>
          </a:ln>
        </p:spPr>
      </p:pic>
      <p:sp>
        <p:nvSpPr>
          <p:cNvPr id="216" name="Google Shape;216;p24"/>
          <p:cNvSpPr txBox="1"/>
          <p:nvPr>
            <p:ph type="title"/>
          </p:nvPr>
        </p:nvSpPr>
        <p:spPr>
          <a:xfrm>
            <a:off x="1357025" y="75225"/>
            <a:ext cx="7135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750">
                <a:solidFill>
                  <a:schemeClr val="lt1"/>
                </a:solidFill>
              </a:rPr>
              <a:t>Drug-Free ORd 2011 Result Validation</a:t>
            </a:r>
            <a:endParaRPr b="1" sz="2750">
              <a:solidFill>
                <a:schemeClr val="lt1"/>
              </a:solidFill>
            </a:endParaRPr>
          </a:p>
        </p:txBody>
      </p:sp>
      <p:sp>
        <p:nvSpPr>
          <p:cNvPr id="217" name="Google Shape;217;p24"/>
          <p:cNvSpPr txBox="1"/>
          <p:nvPr>
            <p:ph idx="1" type="body"/>
          </p:nvPr>
        </p:nvSpPr>
        <p:spPr>
          <a:xfrm>
            <a:off x="58850" y="4465900"/>
            <a:ext cx="8520600" cy="862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SzPts val="935"/>
              <a:buNone/>
            </a:pPr>
            <a:r>
              <a:rPr lang="en-GB" sz="930"/>
              <a:t>The GPU-based simulation for the ORd 2011 model was validated against CPU (OpenCOR) results by comparing action potential plots and key biomarkers like APD under no-drug conditions. The findings showed near-identical outputs, confirming the GPU’s accuracy in replicating physiological dynamics. </a:t>
            </a:r>
            <a:endParaRPr sz="930"/>
          </a:p>
        </p:txBody>
      </p:sp>
      <p:sp>
        <p:nvSpPr>
          <p:cNvPr id="218" name="Google Shape;21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4" name="Google Shape;224;p25"/>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25" name="Google Shape;225;p25"/>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26" name="Google Shape;226;p25"/>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5"/>
          <p:cNvSpPr txBox="1"/>
          <p:nvPr>
            <p:ph idx="1" type="body"/>
          </p:nvPr>
        </p:nvSpPr>
        <p:spPr>
          <a:xfrm>
            <a:off x="455125" y="3948400"/>
            <a:ext cx="8520600" cy="10557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b="1" lang="en-GB" sz="900"/>
              <a:t>Action Potential Shape (mV) of both CPU (dashed) and GPU under drug effect Using ORd 2011</a:t>
            </a:r>
            <a:endParaRPr b="1" sz="900"/>
          </a:p>
          <a:p>
            <a:pPr indent="0" lvl="0" marL="0" rtl="0" algn="ctr">
              <a:spcBef>
                <a:spcPts val="1200"/>
              </a:spcBef>
              <a:spcAft>
                <a:spcPts val="1200"/>
              </a:spcAft>
              <a:buNone/>
            </a:pPr>
            <a:r>
              <a:t/>
            </a:r>
            <a:endParaRPr b="1" sz="900"/>
          </a:p>
        </p:txBody>
      </p:sp>
      <p:sp>
        <p:nvSpPr>
          <p:cNvPr id="228" name="Google Shape;228;p25"/>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Drug-Induced ORd 2011 Result Validation</a:t>
            </a:r>
            <a:endParaRPr b="1" sz="2500">
              <a:solidFill>
                <a:schemeClr val="lt1"/>
              </a:solidFill>
            </a:endParaRPr>
          </a:p>
        </p:txBody>
      </p:sp>
      <p:pic>
        <p:nvPicPr>
          <p:cNvPr id="229" name="Google Shape;229;p25"/>
          <p:cNvPicPr preferRelativeResize="0"/>
          <p:nvPr/>
        </p:nvPicPr>
        <p:blipFill>
          <a:blip r:embed="rId5">
            <a:alphaModFix/>
          </a:blip>
          <a:stretch>
            <a:fillRect/>
          </a:stretch>
        </p:blipFill>
        <p:spPr>
          <a:xfrm>
            <a:off x="2060200" y="774550"/>
            <a:ext cx="5295050" cy="3183375"/>
          </a:xfrm>
          <a:prstGeom prst="rect">
            <a:avLst/>
          </a:prstGeom>
          <a:noFill/>
          <a:ln>
            <a:noFill/>
          </a:ln>
        </p:spPr>
      </p:pic>
      <p:sp>
        <p:nvSpPr>
          <p:cNvPr id="230" name="Google Shape;230;p25"/>
          <p:cNvSpPr txBox="1"/>
          <p:nvPr>
            <p:ph idx="1" type="body"/>
          </p:nvPr>
        </p:nvSpPr>
        <p:spPr>
          <a:xfrm>
            <a:off x="0" y="4379275"/>
            <a:ext cx="8421300" cy="1055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To validate our GPU-based simulation of the ORd 2011 model, we compared its action potential traces and key biomarkers to those generated by a CPU-based simulation (OpenCOR). We consistently applied drug effects to both platforms by adjusting ionic current parameters using IC50 and Hill coefficients. The results demonstrated that the GPU simulation accurately replicated the CPU's output, confirming its reliability in simulating both normal physiological and drug-induced responses.</a:t>
            </a:r>
            <a:endParaRPr sz="900"/>
          </a:p>
        </p:txBody>
      </p:sp>
      <p:sp>
        <p:nvSpPr>
          <p:cNvPr id="231" name="Google Shape;23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7" name="Google Shape;237;p2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38" name="Google Shape;238;p2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39" name="Google Shape;239;p26"/>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6"/>
          <p:cNvSpPr txBox="1"/>
          <p:nvPr>
            <p:ph idx="1" type="body"/>
          </p:nvPr>
        </p:nvSpPr>
        <p:spPr>
          <a:xfrm>
            <a:off x="659100" y="3950625"/>
            <a:ext cx="8520600" cy="12156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b="1" lang="en-GB" sz="900"/>
              <a:t>Action Potential (mV) Shape of both CPU (blue) and GPU (orange) Result Using ORd 2017</a:t>
            </a:r>
            <a:endParaRPr b="1" sz="900"/>
          </a:p>
          <a:p>
            <a:pPr indent="0" lvl="0" marL="0" rtl="0" algn="ctr">
              <a:spcBef>
                <a:spcPts val="1200"/>
              </a:spcBef>
              <a:spcAft>
                <a:spcPts val="1200"/>
              </a:spcAft>
              <a:buNone/>
            </a:pPr>
            <a:r>
              <a:t/>
            </a:r>
            <a:endParaRPr b="1" sz="900"/>
          </a:p>
        </p:txBody>
      </p:sp>
      <p:pic>
        <p:nvPicPr>
          <p:cNvPr id="241" name="Google Shape;241;p26"/>
          <p:cNvPicPr preferRelativeResize="0"/>
          <p:nvPr/>
        </p:nvPicPr>
        <p:blipFill>
          <a:blip r:embed="rId5">
            <a:alphaModFix/>
          </a:blip>
          <a:stretch>
            <a:fillRect/>
          </a:stretch>
        </p:blipFill>
        <p:spPr>
          <a:xfrm>
            <a:off x="2278725" y="775150"/>
            <a:ext cx="5436374" cy="3158125"/>
          </a:xfrm>
          <a:prstGeom prst="rect">
            <a:avLst/>
          </a:prstGeom>
          <a:noFill/>
          <a:ln>
            <a:noFill/>
          </a:ln>
        </p:spPr>
      </p:pic>
      <p:sp>
        <p:nvSpPr>
          <p:cNvPr id="242" name="Google Shape;242;p26"/>
          <p:cNvSpPr txBox="1"/>
          <p:nvPr>
            <p:ph idx="1" type="body"/>
          </p:nvPr>
        </p:nvSpPr>
        <p:spPr>
          <a:xfrm>
            <a:off x="0" y="4396625"/>
            <a:ext cx="8520600" cy="1215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The GPU-based ORd 2017 model was validated against a CPU-based reference (OpenCOR). By visually aligning action potential time-series data and analyzing key biomarkers, we confirmed the GPU's accuracy under no-drug conditions. Similar to the ORd 2011 model, the GPU closely replicated the CPU's output, demonstrating its reliability for the ORd 2017 model. Figure 3.4 illustrates the near-identical action potentials from both platforms.</a:t>
            </a:r>
            <a:endParaRPr sz="900"/>
          </a:p>
        </p:txBody>
      </p:sp>
      <p:sp>
        <p:nvSpPr>
          <p:cNvPr id="243" name="Google Shape;243;p26"/>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Drug-Free ORd 2017 Result Validation</a:t>
            </a:r>
            <a:endParaRPr b="1" sz="2500">
              <a:solidFill>
                <a:schemeClr val="lt1"/>
              </a:solidFill>
            </a:endParaRPr>
          </a:p>
        </p:txBody>
      </p:sp>
      <p:sp>
        <p:nvSpPr>
          <p:cNvPr id="244" name="Google Shape;24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0" name="Google Shape;250;p2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51" name="Google Shape;251;p2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52" name="Google Shape;252;p27"/>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7"/>
          <p:cNvSpPr txBox="1"/>
          <p:nvPr>
            <p:ph idx="1" type="body"/>
          </p:nvPr>
        </p:nvSpPr>
        <p:spPr>
          <a:xfrm>
            <a:off x="506125" y="3740525"/>
            <a:ext cx="8520600" cy="11820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b="1" lang="en-GB" sz="900"/>
              <a:t>Action Potential Shape (mV) of both CPU (dashed) and GPU under drug effect Using ORd 2017</a:t>
            </a:r>
            <a:endParaRPr b="1" sz="900"/>
          </a:p>
          <a:p>
            <a:pPr indent="0" lvl="0" marL="0" rtl="0" algn="ctr">
              <a:spcBef>
                <a:spcPts val="1200"/>
              </a:spcBef>
              <a:spcAft>
                <a:spcPts val="1200"/>
              </a:spcAft>
              <a:buNone/>
            </a:pPr>
            <a:r>
              <a:t/>
            </a:r>
            <a:endParaRPr b="1" sz="900"/>
          </a:p>
        </p:txBody>
      </p:sp>
      <p:sp>
        <p:nvSpPr>
          <p:cNvPr id="254" name="Google Shape;254;p27"/>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Drug-Induced ORd 2017 Result Validation</a:t>
            </a:r>
            <a:endParaRPr b="1" sz="2500">
              <a:solidFill>
                <a:schemeClr val="lt1"/>
              </a:solidFill>
            </a:endParaRPr>
          </a:p>
        </p:txBody>
      </p:sp>
      <p:pic>
        <p:nvPicPr>
          <p:cNvPr id="255" name="Google Shape;255;p27"/>
          <p:cNvPicPr preferRelativeResize="0"/>
          <p:nvPr/>
        </p:nvPicPr>
        <p:blipFill>
          <a:blip r:embed="rId5">
            <a:alphaModFix/>
          </a:blip>
          <a:stretch>
            <a:fillRect/>
          </a:stretch>
        </p:blipFill>
        <p:spPr>
          <a:xfrm>
            <a:off x="2001950" y="799776"/>
            <a:ext cx="5796644" cy="2940750"/>
          </a:xfrm>
          <a:prstGeom prst="rect">
            <a:avLst/>
          </a:prstGeom>
          <a:noFill/>
          <a:ln>
            <a:noFill/>
          </a:ln>
        </p:spPr>
      </p:pic>
      <p:sp>
        <p:nvSpPr>
          <p:cNvPr id="256" name="Google Shape;256;p27"/>
          <p:cNvSpPr txBox="1"/>
          <p:nvPr>
            <p:ph idx="1" type="body"/>
          </p:nvPr>
        </p:nvSpPr>
        <p:spPr>
          <a:xfrm>
            <a:off x="0" y="4373325"/>
            <a:ext cx="8520600" cy="1182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The GPU-based ORd 2017 model was validated under drug conditions by comparing its output to a CPU-based reference (OpenCOR). Drug effects were consistently simulated on both platforms. Analysis of action potential traces and key biomarkers confirmed the GPU's accuracy in replicating physiological and pharmacological responses, even with drug effects. </a:t>
            </a:r>
            <a:endParaRPr sz="900"/>
          </a:p>
        </p:txBody>
      </p:sp>
      <p:sp>
        <p:nvSpPr>
          <p:cNvPr id="257" name="Google Shape;25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3" name="Google Shape;263;p2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64" name="Google Shape;264;p2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65" name="Google Shape;265;p28"/>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8"/>
          <p:cNvSpPr txBox="1"/>
          <p:nvPr>
            <p:ph idx="1" type="body"/>
          </p:nvPr>
        </p:nvSpPr>
        <p:spPr>
          <a:xfrm>
            <a:off x="709525" y="3910300"/>
            <a:ext cx="8520600" cy="11061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b="1" lang="en-GB" sz="900"/>
              <a:t>Action Potential (mV) Shape of both CPU (dashed blue) and GPU (orange) Result Using ToR-ORd</a:t>
            </a:r>
            <a:endParaRPr b="1" sz="900"/>
          </a:p>
          <a:p>
            <a:pPr indent="0" lvl="0" marL="0" rtl="0" algn="ctr">
              <a:spcBef>
                <a:spcPts val="1200"/>
              </a:spcBef>
              <a:spcAft>
                <a:spcPts val="1200"/>
              </a:spcAft>
              <a:buNone/>
            </a:pPr>
            <a:r>
              <a:t/>
            </a:r>
            <a:endParaRPr b="1" sz="900"/>
          </a:p>
        </p:txBody>
      </p:sp>
      <p:sp>
        <p:nvSpPr>
          <p:cNvPr id="267" name="Google Shape;267;p28"/>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Drug-Free ToR-ORd Result Validation</a:t>
            </a:r>
            <a:endParaRPr b="1" sz="2500">
              <a:solidFill>
                <a:schemeClr val="lt1"/>
              </a:solidFill>
            </a:endParaRPr>
          </a:p>
        </p:txBody>
      </p:sp>
      <p:pic>
        <p:nvPicPr>
          <p:cNvPr id="268" name="Google Shape;268;p28"/>
          <p:cNvPicPr preferRelativeResize="0"/>
          <p:nvPr/>
        </p:nvPicPr>
        <p:blipFill>
          <a:blip r:embed="rId5">
            <a:alphaModFix/>
          </a:blip>
          <a:stretch>
            <a:fillRect/>
          </a:stretch>
        </p:blipFill>
        <p:spPr>
          <a:xfrm>
            <a:off x="1862600" y="800325"/>
            <a:ext cx="6393299" cy="3065700"/>
          </a:xfrm>
          <a:prstGeom prst="rect">
            <a:avLst/>
          </a:prstGeom>
          <a:noFill/>
          <a:ln>
            <a:noFill/>
          </a:ln>
        </p:spPr>
      </p:pic>
      <p:sp>
        <p:nvSpPr>
          <p:cNvPr id="269" name="Google Shape;269;p28"/>
          <p:cNvSpPr txBox="1"/>
          <p:nvPr>
            <p:ph idx="1" type="body"/>
          </p:nvPr>
        </p:nvSpPr>
        <p:spPr>
          <a:xfrm>
            <a:off x="20900" y="4416825"/>
            <a:ext cx="8274300" cy="1106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The GPU-based ToR-ORd model was validated by comparing its output to a CPU-based reference (OpenCOR). Time-series plots of action potentials were compared, and key biomarkers were assessed under drug-free conditions. The GPU simulation accurately replicated the CPU results, confirming its reliability for the ToR-ORd model, even with the forward Euler method.</a:t>
            </a:r>
            <a:endParaRPr sz="900"/>
          </a:p>
        </p:txBody>
      </p:sp>
      <p:sp>
        <p:nvSpPr>
          <p:cNvPr id="270" name="Google Shape;27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6" name="Google Shape;276;p29"/>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77" name="Google Shape;277;p29"/>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78" name="Google Shape;278;p29"/>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9"/>
          <p:cNvSpPr txBox="1"/>
          <p:nvPr>
            <p:ph idx="1" type="body"/>
          </p:nvPr>
        </p:nvSpPr>
        <p:spPr>
          <a:xfrm>
            <a:off x="387900" y="3697375"/>
            <a:ext cx="8520600" cy="7953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0"/>
              </a:spcAft>
              <a:buClr>
                <a:schemeClr val="dk1"/>
              </a:buClr>
              <a:buSzPts val="1100"/>
              <a:buFont typeface="Arial"/>
              <a:buNone/>
            </a:pPr>
            <a:r>
              <a:rPr b="1" lang="en-GB" sz="900"/>
              <a:t>Action Potential (mV) Shape of both CPU (dashed) and GPU under drug effect Using ToR-ORd cell model</a:t>
            </a:r>
            <a:endParaRPr b="1" sz="900"/>
          </a:p>
          <a:p>
            <a:pPr indent="0" lvl="0" marL="0" rtl="0" algn="ctr">
              <a:spcBef>
                <a:spcPts val="1200"/>
              </a:spcBef>
              <a:spcAft>
                <a:spcPts val="1200"/>
              </a:spcAft>
              <a:buNone/>
            </a:pPr>
            <a:r>
              <a:t/>
            </a:r>
            <a:endParaRPr b="1" sz="900"/>
          </a:p>
        </p:txBody>
      </p:sp>
      <p:sp>
        <p:nvSpPr>
          <p:cNvPr id="280" name="Google Shape;280;p29"/>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Drug-Induced ORd 2017 Result Validation</a:t>
            </a:r>
            <a:endParaRPr b="1" sz="2500">
              <a:solidFill>
                <a:schemeClr val="lt1"/>
              </a:solidFill>
            </a:endParaRPr>
          </a:p>
        </p:txBody>
      </p:sp>
      <p:pic>
        <p:nvPicPr>
          <p:cNvPr id="281" name="Google Shape;281;p29"/>
          <p:cNvPicPr preferRelativeResize="0"/>
          <p:nvPr/>
        </p:nvPicPr>
        <p:blipFill>
          <a:blip r:embed="rId5">
            <a:alphaModFix/>
          </a:blip>
          <a:stretch>
            <a:fillRect/>
          </a:stretch>
        </p:blipFill>
        <p:spPr>
          <a:xfrm>
            <a:off x="2036675" y="799775"/>
            <a:ext cx="5321149" cy="2820850"/>
          </a:xfrm>
          <a:prstGeom prst="rect">
            <a:avLst/>
          </a:prstGeom>
          <a:noFill/>
          <a:ln>
            <a:noFill/>
          </a:ln>
        </p:spPr>
      </p:pic>
      <p:sp>
        <p:nvSpPr>
          <p:cNvPr id="282" name="Google Shape;282;p29"/>
          <p:cNvSpPr txBox="1"/>
          <p:nvPr>
            <p:ph idx="1" type="body"/>
          </p:nvPr>
        </p:nvSpPr>
        <p:spPr>
          <a:xfrm>
            <a:off x="69650" y="4244775"/>
            <a:ext cx="8242200" cy="795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The GPU simulation accurately replicated the CPU-based simulations for the ToR-ORd model, with no significant differences in action potential traces or biomarkers. This confirms the validity of the GPU-based simulation, even under drug-induced perturbations. The successful validation of drug effects highlights the GPU method's capability to reliably simulate complex pharmacological scenarios, reinforcing its utility as a powerful tool for investigating drug-induced cellular behaviors.</a:t>
            </a:r>
            <a:endParaRPr sz="900"/>
          </a:p>
        </p:txBody>
      </p:sp>
      <p:sp>
        <p:nvSpPr>
          <p:cNvPr id="283" name="Google Shape;28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9" name="Google Shape;289;p30"/>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290" name="Google Shape;290;p30"/>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291" name="Google Shape;291;p30"/>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0"/>
          <p:cNvSpPr txBox="1"/>
          <p:nvPr>
            <p:ph type="title"/>
          </p:nvPr>
        </p:nvSpPr>
        <p:spPr>
          <a:xfrm>
            <a:off x="311700" y="84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Computational Advantages</a:t>
            </a:r>
            <a:endParaRPr b="1">
              <a:solidFill>
                <a:schemeClr val="lt1"/>
              </a:solidFill>
            </a:endParaRPr>
          </a:p>
        </p:txBody>
      </p:sp>
      <p:sp>
        <p:nvSpPr>
          <p:cNvPr id="293" name="Google Shape;293;p30"/>
          <p:cNvSpPr txBox="1"/>
          <p:nvPr>
            <p:ph idx="1" type="body"/>
          </p:nvPr>
        </p:nvSpPr>
        <p:spPr>
          <a:xfrm>
            <a:off x="89400" y="1356100"/>
            <a:ext cx="2745900" cy="3173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GB"/>
              <a:t>For the ToR-ORd model, GPUs outperform CPUs when simulating 847 or more samples, for the ORd 2011 model, it is 163 samples, and 1,028 samples for ORd 2017. </a:t>
            </a:r>
            <a:endParaRPr/>
          </a:p>
          <a:p>
            <a:pPr indent="0" lvl="0" marL="0" rtl="0" algn="l">
              <a:spcBef>
                <a:spcPts val="1200"/>
              </a:spcBef>
              <a:spcAft>
                <a:spcPts val="0"/>
              </a:spcAft>
              <a:buNone/>
            </a:pPr>
            <a:r>
              <a:rPr lang="en-GB"/>
              <a:t>Beyond these thresholds, GPUs significantly reduce computation times, handling large-scale simulations without substantial performance loss. </a:t>
            </a:r>
            <a:endParaRPr/>
          </a:p>
          <a:p>
            <a:pPr indent="0" lvl="0" marL="0" rtl="0" algn="l">
              <a:spcBef>
                <a:spcPts val="1200"/>
              </a:spcBef>
              <a:spcAft>
                <a:spcPts val="1200"/>
              </a:spcAft>
              <a:buNone/>
            </a:pPr>
            <a:r>
              <a:rPr lang="en-GB"/>
              <a:t>For instance, simulating 8,000 samples with the ORd 2017 model takes 40,089 seconds on the GPU, compared to 312,000 seconds on a 10-core CPU.</a:t>
            </a:r>
            <a:endParaRPr/>
          </a:p>
        </p:txBody>
      </p:sp>
      <p:pic>
        <p:nvPicPr>
          <p:cNvPr id="294" name="Google Shape;294;p30"/>
          <p:cNvPicPr preferRelativeResize="0"/>
          <p:nvPr/>
        </p:nvPicPr>
        <p:blipFill>
          <a:blip r:embed="rId5">
            <a:alphaModFix/>
          </a:blip>
          <a:stretch>
            <a:fillRect/>
          </a:stretch>
        </p:blipFill>
        <p:spPr>
          <a:xfrm>
            <a:off x="2835426" y="751200"/>
            <a:ext cx="6285705" cy="3778375"/>
          </a:xfrm>
          <a:prstGeom prst="rect">
            <a:avLst/>
          </a:prstGeom>
          <a:noFill/>
          <a:ln>
            <a:noFill/>
          </a:ln>
        </p:spPr>
      </p:pic>
      <p:sp>
        <p:nvSpPr>
          <p:cNvPr id="295" name="Google Shape;29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1" name="Google Shape;301;p31"/>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02" name="Google Shape;302;p31"/>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03" name="Google Shape;303;p31"/>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31"/>
          <p:cNvSpPr txBox="1"/>
          <p:nvPr>
            <p:ph type="title"/>
          </p:nvPr>
        </p:nvSpPr>
        <p:spPr>
          <a:xfrm>
            <a:off x="505000" y="58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Conclusion </a:t>
            </a:r>
            <a:endParaRPr b="1">
              <a:solidFill>
                <a:schemeClr val="lt1"/>
              </a:solidFill>
            </a:endParaRPr>
          </a:p>
        </p:txBody>
      </p:sp>
      <p:sp>
        <p:nvSpPr>
          <p:cNvPr id="305" name="Google Shape;305;p31"/>
          <p:cNvSpPr txBox="1"/>
          <p:nvPr>
            <p:ph idx="1" type="body"/>
          </p:nvPr>
        </p:nvSpPr>
        <p:spPr>
          <a:xfrm>
            <a:off x="733600" y="543100"/>
            <a:ext cx="8155500" cy="3706500"/>
          </a:xfrm>
          <a:prstGeom prst="rect">
            <a:avLst/>
          </a:prstGeom>
        </p:spPr>
        <p:txBody>
          <a:bodyPr anchorCtr="0" anchor="t" bIns="91425" lIns="91425" spcFirstLastPara="1" rIns="91425" wrap="square" tIns="91425">
            <a:noAutofit/>
          </a:bodyPr>
          <a:lstStyle/>
          <a:p>
            <a:pPr indent="0" lvl="0" marL="0" rtl="0" algn="just">
              <a:lnSpc>
                <a:spcPct val="140000"/>
              </a:lnSpc>
              <a:spcBef>
                <a:spcPts val="1200"/>
              </a:spcBef>
              <a:spcAft>
                <a:spcPts val="0"/>
              </a:spcAft>
              <a:buClr>
                <a:schemeClr val="dk1"/>
              </a:buClr>
              <a:buSzPts val="1018"/>
              <a:buFont typeface="Arial"/>
              <a:buNone/>
            </a:pPr>
            <a:r>
              <a:t/>
            </a:r>
            <a:endParaRPr b="1" sz="1345"/>
          </a:p>
          <a:p>
            <a:pPr indent="-314050" lvl="0" marL="457200" rtl="0" algn="just">
              <a:lnSpc>
                <a:spcPct val="140000"/>
              </a:lnSpc>
              <a:spcBef>
                <a:spcPts val="1200"/>
              </a:spcBef>
              <a:spcAft>
                <a:spcPts val="0"/>
              </a:spcAft>
              <a:buClr>
                <a:schemeClr val="dk2"/>
              </a:buClr>
              <a:buSzPts val="1346"/>
              <a:buChar char="●"/>
            </a:pPr>
            <a:r>
              <a:rPr b="1" lang="en-GB" sz="1345"/>
              <a:t>Key highlights:</a:t>
            </a:r>
            <a:endParaRPr sz="1345"/>
          </a:p>
          <a:p>
            <a:pPr indent="-314050" lvl="1" marL="914400" rtl="0" algn="just">
              <a:lnSpc>
                <a:spcPct val="140000"/>
              </a:lnSpc>
              <a:spcBef>
                <a:spcPts val="0"/>
              </a:spcBef>
              <a:spcAft>
                <a:spcPts val="0"/>
              </a:spcAft>
              <a:buClr>
                <a:schemeClr val="dk2"/>
              </a:buClr>
              <a:buSzPts val="1346"/>
              <a:buChar char="○"/>
            </a:pPr>
            <a:r>
              <a:rPr lang="en-GB" sz="1345"/>
              <a:t>Demonstrated the effectiveness of CUDA-based GPU parallelization for in silico drug cardiotoxicity prediction.</a:t>
            </a:r>
            <a:endParaRPr sz="1345"/>
          </a:p>
          <a:p>
            <a:pPr indent="-314050" lvl="1" marL="914400" rtl="0" algn="just">
              <a:lnSpc>
                <a:spcPct val="140000"/>
              </a:lnSpc>
              <a:spcBef>
                <a:spcPts val="0"/>
              </a:spcBef>
              <a:spcAft>
                <a:spcPts val="0"/>
              </a:spcAft>
              <a:buClr>
                <a:schemeClr val="dk2"/>
              </a:buClr>
              <a:buSzPts val="1346"/>
              <a:buChar char="○"/>
            </a:pPr>
            <a:r>
              <a:rPr lang="en-GB" sz="1345"/>
              <a:t>GPU simulations were up to </a:t>
            </a:r>
            <a:r>
              <a:rPr b="1" lang="en-GB" sz="1345"/>
              <a:t>40.91x faster (ORd 2011)</a:t>
            </a:r>
            <a:r>
              <a:rPr lang="en-GB" sz="1345"/>
              <a:t> than 10-core CPU methods, with runtimes remaining constant regardless of sample size.</a:t>
            </a:r>
            <a:endParaRPr sz="1345"/>
          </a:p>
          <a:p>
            <a:pPr indent="-314050" lvl="1" marL="914400" rtl="0" algn="just">
              <a:lnSpc>
                <a:spcPct val="140000"/>
              </a:lnSpc>
              <a:spcBef>
                <a:spcPts val="0"/>
              </a:spcBef>
              <a:spcAft>
                <a:spcPts val="0"/>
              </a:spcAft>
              <a:buClr>
                <a:schemeClr val="dk2"/>
              </a:buClr>
              <a:buSzPts val="1346"/>
              <a:buChar char="○"/>
            </a:pPr>
            <a:r>
              <a:rPr lang="en-GB" sz="1345"/>
              <a:t>GPU maintained high similarity in action potentials, biomarkers, and drug-induced effects across all models when compared to CPU.</a:t>
            </a:r>
            <a:endParaRPr sz="1345"/>
          </a:p>
          <a:p>
            <a:pPr indent="-314050" lvl="0" marL="457200" rtl="0" algn="just">
              <a:lnSpc>
                <a:spcPct val="140000"/>
              </a:lnSpc>
              <a:spcBef>
                <a:spcPts val="0"/>
              </a:spcBef>
              <a:spcAft>
                <a:spcPts val="0"/>
              </a:spcAft>
              <a:buClr>
                <a:schemeClr val="dk2"/>
              </a:buClr>
              <a:buSzPts val="1346"/>
              <a:buChar char="●"/>
            </a:pPr>
            <a:r>
              <a:rPr b="1" lang="en-GB" sz="1345"/>
              <a:t>Impact</a:t>
            </a:r>
            <a:r>
              <a:rPr lang="en-GB" sz="1345"/>
              <a:t>:</a:t>
            </a:r>
            <a:endParaRPr sz="1345"/>
          </a:p>
          <a:p>
            <a:pPr indent="-314050" lvl="1" marL="914400" rtl="0" algn="just">
              <a:lnSpc>
                <a:spcPct val="140000"/>
              </a:lnSpc>
              <a:spcBef>
                <a:spcPts val="0"/>
              </a:spcBef>
              <a:spcAft>
                <a:spcPts val="0"/>
              </a:spcAft>
              <a:buClr>
                <a:schemeClr val="dk2"/>
              </a:buClr>
              <a:buSzPts val="1346"/>
              <a:buChar char="○"/>
            </a:pPr>
            <a:r>
              <a:rPr lang="en-GB" sz="1345"/>
              <a:t>Accelerates preclinical testing, reduces reliance on animal models, and lowers complexity in drug discovery processes.</a:t>
            </a:r>
            <a:endParaRPr sz="1345"/>
          </a:p>
          <a:p>
            <a:pPr indent="0" lvl="0" marL="0" rtl="0" algn="l">
              <a:lnSpc>
                <a:spcPct val="105000"/>
              </a:lnSpc>
              <a:spcBef>
                <a:spcPts val="1200"/>
              </a:spcBef>
              <a:spcAft>
                <a:spcPts val="1200"/>
              </a:spcAft>
              <a:buSzPts val="1018"/>
              <a:buNone/>
            </a:pPr>
            <a:r>
              <a:rPr lang="en-GB" sz="1117"/>
              <a:t>This study positions GPU-based simulations as a transformative tool in the pharmaceutical industry, reducing the time, cost, and ethical concerns associated with traditional methods. With continuous development, it has the potential to revolutionize in silico drug discovery.</a:t>
            </a:r>
            <a:endParaRPr sz="1117"/>
          </a:p>
        </p:txBody>
      </p:sp>
      <p:sp>
        <p:nvSpPr>
          <p:cNvPr id="306" name="Google Shape;30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title"/>
          </p:nvPr>
        </p:nvSpPr>
        <p:spPr>
          <a:xfrm>
            <a:off x="1687600" y="789875"/>
            <a:ext cx="629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a:t>
            </a:r>
            <a:endParaRPr/>
          </a:p>
        </p:txBody>
      </p:sp>
      <p:sp>
        <p:nvSpPr>
          <p:cNvPr id="64" name="Google Shape;64;p14"/>
          <p:cNvSpPr txBox="1"/>
          <p:nvPr>
            <p:ph idx="1" type="body"/>
          </p:nvPr>
        </p:nvSpPr>
        <p:spPr>
          <a:xfrm>
            <a:off x="770400" y="1401750"/>
            <a:ext cx="7680900" cy="2340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t>Cardiovascular diseases are a leading cause of death globally.</a:t>
            </a:r>
            <a:endParaRPr sz="1400"/>
          </a:p>
          <a:p>
            <a:pPr indent="-317500" lvl="0" marL="457200" rtl="0" algn="just">
              <a:spcBef>
                <a:spcPts val="0"/>
              </a:spcBef>
              <a:spcAft>
                <a:spcPts val="0"/>
              </a:spcAft>
              <a:buSzPts val="1400"/>
              <a:buChar char="●"/>
            </a:pPr>
            <a:r>
              <a:rPr lang="en-GB" sz="1400"/>
              <a:t>Current drug discovery methods, which rely heavily on animal testing, face ethical concerns and limitations in accuracy to predict human drug safety. </a:t>
            </a:r>
            <a:endParaRPr sz="1400"/>
          </a:p>
          <a:p>
            <a:pPr indent="-317500" lvl="0" marL="457200" rtl="0" algn="just">
              <a:spcBef>
                <a:spcPts val="0"/>
              </a:spcBef>
              <a:spcAft>
                <a:spcPts val="0"/>
              </a:spcAft>
              <a:buSzPts val="1400"/>
              <a:buChar char="●"/>
            </a:pPr>
            <a:r>
              <a:rPr lang="en-GB" sz="1400"/>
              <a:t>In recent years, </a:t>
            </a:r>
            <a:r>
              <a:rPr b="1" i="1" lang="en-GB" sz="1400"/>
              <a:t>in silico</a:t>
            </a:r>
            <a:r>
              <a:rPr b="1" lang="en-GB" sz="1400"/>
              <a:t> (computer-based)</a:t>
            </a:r>
            <a:r>
              <a:rPr lang="en-GB" sz="1400"/>
              <a:t> methods have emerged as a promising </a:t>
            </a:r>
            <a:r>
              <a:rPr b="1" lang="en-GB" sz="1400"/>
              <a:t>alternative</a:t>
            </a:r>
            <a:r>
              <a:rPr lang="en-GB" sz="1400"/>
              <a:t>.</a:t>
            </a:r>
            <a:endParaRPr sz="1400"/>
          </a:p>
          <a:p>
            <a:pPr indent="-317500" lvl="0" marL="457200" rtl="0" algn="just">
              <a:spcBef>
                <a:spcPts val="0"/>
              </a:spcBef>
              <a:spcAft>
                <a:spcPts val="0"/>
              </a:spcAft>
              <a:buSzPts val="1400"/>
              <a:buChar char="●"/>
            </a:pPr>
            <a:r>
              <a:rPr lang="en-GB" sz="1400"/>
              <a:t>However, their </a:t>
            </a:r>
            <a:r>
              <a:rPr b="1" lang="en-GB" sz="1400"/>
              <a:t>efficiency</a:t>
            </a:r>
            <a:r>
              <a:rPr lang="en-GB" sz="1400"/>
              <a:t> is often hindered by the complexity of simulating biological processes, and </a:t>
            </a:r>
            <a:r>
              <a:rPr b="1" lang="en-GB" sz="1400"/>
              <a:t>large samples</a:t>
            </a:r>
            <a:r>
              <a:rPr lang="en-GB" sz="1400"/>
              <a:t> that being processed.</a:t>
            </a:r>
            <a:endParaRPr sz="1400"/>
          </a:p>
        </p:txBody>
      </p:sp>
      <p:sp>
        <p:nvSpPr>
          <p:cNvPr id="65" name="Google Shape;65;p14"/>
          <p:cNvSpPr txBox="1"/>
          <p:nvPr>
            <p:ph type="title"/>
          </p:nvPr>
        </p:nvSpPr>
        <p:spPr>
          <a:xfrm>
            <a:off x="1611400" y="3176150"/>
            <a:ext cx="629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 Objectives</a:t>
            </a:r>
            <a:endParaRPr/>
          </a:p>
        </p:txBody>
      </p:sp>
      <p:sp>
        <p:nvSpPr>
          <p:cNvPr id="66" name="Google Shape;66;p14"/>
          <p:cNvSpPr txBox="1"/>
          <p:nvPr>
            <p:ph idx="1" type="body"/>
          </p:nvPr>
        </p:nvSpPr>
        <p:spPr>
          <a:xfrm>
            <a:off x="770400" y="3642950"/>
            <a:ext cx="7680900" cy="13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Develop an efficient </a:t>
            </a:r>
            <a:r>
              <a:rPr i="1" lang="en-GB" sz="1400"/>
              <a:t>in silico</a:t>
            </a:r>
            <a:r>
              <a:rPr lang="en-GB" sz="1400"/>
              <a:t> cardiotoxicity prediction method capable of handling large sample sizes.  </a:t>
            </a:r>
            <a:endParaRPr sz="1400"/>
          </a:p>
          <a:p>
            <a:pPr indent="-317500" lvl="0" marL="457200" rtl="0" algn="l">
              <a:spcBef>
                <a:spcPts val="0"/>
              </a:spcBef>
              <a:spcAft>
                <a:spcPts val="0"/>
              </a:spcAft>
              <a:buSzPts val="1400"/>
              <a:buChar char="●"/>
            </a:pPr>
            <a:r>
              <a:rPr lang="en-GB" sz="1400"/>
              <a:t>Utilise GPU-based parallel processing with CUDA to accelerate simulations while maintaining accuracy. </a:t>
            </a:r>
            <a:endParaRPr sz="1400"/>
          </a:p>
        </p:txBody>
      </p:sp>
      <p:sp>
        <p:nvSpPr>
          <p:cNvPr id="67" name="Google Shape;67;p14"/>
          <p:cNvSpPr txBox="1"/>
          <p:nvPr>
            <p:ph type="title"/>
          </p:nvPr>
        </p:nvSpPr>
        <p:spPr>
          <a:xfrm>
            <a:off x="1648100" y="83800"/>
            <a:ext cx="6293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Introduction</a:t>
            </a:r>
            <a:endParaRPr b="1">
              <a:solidFill>
                <a:schemeClr val="lt1"/>
              </a:solidFill>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69" name="Google Shape;69;p14"/>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70" name="Google Shape;70;p14"/>
          <p:cNvPicPr preferRelativeResize="0"/>
          <p:nvPr/>
        </p:nvPicPr>
        <p:blipFill>
          <a:blip r:embed="rId4">
            <a:alphaModFix/>
          </a:blip>
          <a:stretch>
            <a:fillRect/>
          </a:stretch>
        </p:blipFill>
        <p:spPr>
          <a:xfrm>
            <a:off x="93750" y="86900"/>
            <a:ext cx="750725" cy="503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12" name="Google Shape;312;p32"/>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13" name="Google Shape;313;p32"/>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14" name="Google Shape;314;p32"/>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32"/>
          <p:cNvSpPr txBox="1"/>
          <p:nvPr>
            <p:ph type="title"/>
          </p:nvPr>
        </p:nvSpPr>
        <p:spPr>
          <a:xfrm>
            <a:off x="311700" y="77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Thank you</a:t>
            </a:r>
            <a:endParaRPr b="1">
              <a:solidFill>
                <a:schemeClr val="lt1"/>
              </a:solidFill>
            </a:endParaRPr>
          </a:p>
        </p:txBody>
      </p:sp>
      <p:sp>
        <p:nvSpPr>
          <p:cNvPr id="316" name="Google Shape;316;p32"/>
          <p:cNvSpPr txBox="1"/>
          <p:nvPr>
            <p:ph idx="1" type="body"/>
          </p:nvPr>
        </p:nvSpPr>
        <p:spPr>
          <a:xfrm>
            <a:off x="311700" y="1367075"/>
            <a:ext cx="8520600" cy="3416400"/>
          </a:xfrm>
          <a:prstGeom prst="rect">
            <a:avLst/>
          </a:prstGeom>
        </p:spPr>
        <p:txBody>
          <a:bodyPr anchorCtr="0" anchor="t" bIns="91425" lIns="91425" spcFirstLastPara="1" rIns="91425" wrap="square" tIns="91425">
            <a:normAutofit fontScale="55000" lnSpcReduction="10000"/>
          </a:bodyPr>
          <a:lstStyle/>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   	Jason Sanders and Edward Kandrot. 2010. CUDA by Example: An Introduction to General-Purpose GPU Programming (1st. ed.). Addison-Wesley Professional.</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2.   	“What is OpenMP?” Accessed: Nov. 10, 2024. [Online]. Available: https://cvw.cac.cornell.edu/openmp/intro/what-is-openmp.</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3.   	R. L. Graham, G. M. Shipman, B. W. Barrett, R. H. Castain, G. Bosilca and A. Lumsdaine, "Open MPI: A High-Performance, Heterogeneous MPI," 2006 IEEE International Conference on Cluster Computing, Barcelona, Spain, 2006, pp. 1-9, doi: 10.1109/CLUSTR.2006.311904.</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4.   	A. Garny et al., “CellML and associated tools and techniques,” Sep. 13, 2008, Royal Society. doi: 10.1098/rsta.2008.0094.</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5.   	M. Gómez, J. Carro, E. Pueyo, A. Pérez, A. Oliván, and V. Monasterio, “In Silico Modeling and Validation of the Effect of Calcium-Activated Potassium Current on Ventricular Repolarization in Failing Myocytes,” </a:t>
            </a:r>
            <a:r>
              <a:rPr i="1" lang="en-GB" sz="1100">
                <a:solidFill>
                  <a:schemeClr val="dk1"/>
                </a:solidFill>
                <a:latin typeface="Batang"/>
                <a:ea typeface="Batang"/>
                <a:cs typeface="Batang"/>
                <a:sym typeface="Batang"/>
              </a:rPr>
              <a:t>IEEE J Biomed Health Inform</a:t>
            </a:r>
            <a:r>
              <a:rPr lang="en-GB" sz="1100">
                <a:solidFill>
                  <a:schemeClr val="dk1"/>
                </a:solidFill>
                <a:latin typeface="Batang"/>
                <a:ea typeface="Batang"/>
                <a:cs typeface="Batang"/>
                <a:sym typeface="Batang"/>
              </a:rPr>
              <a:t>, pp. 1–9, 2024, doi: 10.1109/JBHI.2024.3495027.</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6.   	C. M. Lloyd, J. R. Lawson, P. J. Hunter, and P. F. Nielsen, “The CellML Model Repository,” </a:t>
            </a:r>
            <a:r>
              <a:rPr i="1" lang="en-GB" sz="1100">
                <a:solidFill>
                  <a:schemeClr val="dk1"/>
                </a:solidFill>
                <a:latin typeface="Batang"/>
                <a:ea typeface="Batang"/>
                <a:cs typeface="Batang"/>
                <a:sym typeface="Batang"/>
              </a:rPr>
              <a:t>Bioinformatics</a:t>
            </a:r>
            <a:r>
              <a:rPr lang="en-GB" sz="1100">
                <a:solidFill>
                  <a:schemeClr val="dk1"/>
                </a:solidFill>
                <a:latin typeface="Batang"/>
                <a:ea typeface="Batang"/>
                <a:cs typeface="Batang"/>
                <a:sym typeface="Batang"/>
              </a:rPr>
              <a:t>, vol. 24, no. 18, pp. 2122–2123, 2008, doi: 10.1093/bioinformatics/btn390.</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7.   	N. Le Novère et al., “BioModels Database: a free, centralized database of curated, published, quantitative kinetic models of biochemical and cellular systems.,” Nucleic Acids Res, vol. 34, no. Database issue, 2006, doi: 10.1093/nar/gkj092.</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8.   	M. Berghoff, J. Rosenbauer, F. Hoffmann, and A. Schug, “Cells in Silico-introducing a high-performance framework for large-scale tissue modeling,” </a:t>
            </a:r>
            <a:r>
              <a:rPr i="1" lang="en-GB" sz="1100">
                <a:solidFill>
                  <a:schemeClr val="dk1"/>
                </a:solidFill>
                <a:latin typeface="Batang"/>
                <a:ea typeface="Batang"/>
                <a:cs typeface="Batang"/>
                <a:sym typeface="Batang"/>
              </a:rPr>
              <a:t>BMC Bioinformatics</a:t>
            </a:r>
            <a:r>
              <a:rPr lang="en-GB" sz="1100">
                <a:solidFill>
                  <a:schemeClr val="dk1"/>
                </a:solidFill>
                <a:latin typeface="Batang"/>
                <a:ea typeface="Batang"/>
                <a:cs typeface="Batang"/>
                <a:sym typeface="Batang"/>
              </a:rPr>
              <a:t>, vol. 21, no. 1, Oct. 2020, doi: 10.1186/s12859-020-03728-7.</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9.   	M. Martínez-del-Amor, I. Pérez-Hurtado, D. Orellana-Martín, and M. J. Pérez-Jiménez, “Adaptative parallel simulators for bioinspired computing models,” </a:t>
            </a:r>
            <a:r>
              <a:rPr i="1" lang="en-GB" sz="1100">
                <a:solidFill>
                  <a:schemeClr val="dk1"/>
                </a:solidFill>
                <a:latin typeface="Batang"/>
                <a:ea typeface="Batang"/>
                <a:cs typeface="Batang"/>
                <a:sym typeface="Batang"/>
              </a:rPr>
              <a:t>Future Generation Computer Systems</a:t>
            </a:r>
            <a:r>
              <a:rPr lang="en-GB" sz="1100">
                <a:solidFill>
                  <a:schemeClr val="dk1"/>
                </a:solidFill>
                <a:latin typeface="Batang"/>
                <a:ea typeface="Batang"/>
                <a:cs typeface="Batang"/>
                <a:sym typeface="Batang"/>
              </a:rPr>
              <a:t>, vol. 107, pp. 469–484, Jun. 2020, doi: 10.1016/j.future.2020.02.012.</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10. 	S. McIntosh-Smith, J. Price, R. B. Sessions, and A. A. Ibarra, “High performance in silico virtual drug screening on many-core processors,” </a:t>
            </a:r>
            <a:r>
              <a:rPr i="1" lang="en-GB" sz="1100">
                <a:solidFill>
                  <a:schemeClr val="dk1"/>
                </a:solidFill>
                <a:latin typeface="Batang"/>
                <a:ea typeface="Batang"/>
                <a:cs typeface="Batang"/>
                <a:sym typeface="Batang"/>
              </a:rPr>
              <a:t>International Journal of High Performance Computing Applications</a:t>
            </a:r>
            <a:r>
              <a:rPr lang="en-GB" sz="1100">
                <a:solidFill>
                  <a:schemeClr val="dk1"/>
                </a:solidFill>
                <a:latin typeface="Batang"/>
                <a:ea typeface="Batang"/>
                <a:cs typeface="Batang"/>
                <a:sym typeface="Batang"/>
              </a:rPr>
              <a:t>, vol. 29, no. 2, pp. 119–134, May 2015, doi: 10.1177/1094342014528252.</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11. 	P. Amar, M. Baillieul, D. Barth, B. LeCun, F. Quessette, and S. Vial, “Parallel Biological In Silico Simulation,” Nov. 2014, doi: 10.1007/978-3-319-09465-6_40.</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12. 	D. G. Whittaker, J. C. Hancox, and H. Zhang, “</a:t>
            </a:r>
            <a:r>
              <a:rPr i="1" lang="en-GB" sz="1100">
                <a:solidFill>
                  <a:schemeClr val="dk1"/>
                </a:solidFill>
                <a:latin typeface="Batang"/>
                <a:ea typeface="Batang"/>
                <a:cs typeface="Batang"/>
                <a:sym typeface="Batang"/>
              </a:rPr>
              <a:t>In Silico </a:t>
            </a:r>
            <a:r>
              <a:rPr lang="en-GB" sz="1100">
                <a:solidFill>
                  <a:schemeClr val="dk1"/>
                </a:solidFill>
                <a:latin typeface="Batang"/>
                <a:ea typeface="Batang"/>
                <a:cs typeface="Batang"/>
                <a:sym typeface="Batang"/>
              </a:rPr>
              <a:t>Assestment of Pharmacotherapy for Human Atrial Patho-Electrophysiology Associated With hERG-Linked Short QT Syndrome” Jan. 2019, doi: 10.3389/fphys.2018.01888.</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13. 	T. O'Hara, L. Virág, A. Varró, and Y. Rudy, “Simulation of the Undiseased Human Cardiac Ventricular Action Potential: Model Formulation and Experimental Validation.” 2011, PLOS Computational Biology 7(5): e1002061. Available:  https://doi.org/10.1371/journal.pcbi.1002061.</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14. 	S. Dutta, K.C. Chang, K.A. Beattie, J. Sheng , P.N. Tran, W.W. Wu, M. Wu, D.G. Strauss, T. Colatsky, and Z. Li. "Optimization of an In silico Cardiac Cell Model for Proarrhythmia Risk Assessment." Front Physiol. Aug 2017 doi: 10.3389/fphys.2017.00616.</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15. 	Tomek, Jakub et al. “Development, calibration, and validation of a novel human ventricular myocyte model in health, disease, and drug block.” eLife vol. 8 e48890. Dec 2019, doi:10.7554/eLife.48890.</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16. 	“Parallel Thread Execution ISA Version 8.5” Accessed: Nov. 24, 2024. [Online]. Available: https://docs.nvidia.com/cuda/parallel-thread-execution/index.html.</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Clr>
                <a:schemeClr val="dk1"/>
              </a:buClr>
              <a:buSzPct val="100000"/>
              <a:buFont typeface="Arial"/>
              <a:buNone/>
            </a:pPr>
            <a:r>
              <a:rPr lang="en-GB" sz="1100">
                <a:solidFill>
                  <a:schemeClr val="dk1"/>
                </a:solidFill>
                <a:latin typeface="Batang"/>
                <a:ea typeface="Batang"/>
                <a:cs typeface="Batang"/>
                <a:sym typeface="Batang"/>
              </a:rPr>
              <a:t>17. 	C., Yves, C. D. Lontsi, and C. Pierre. "Rush-Larsen time-stepping methods of high order for stiff problems in cardiac electrophysiology." 2017, arXiv preprint arXiv:1712.02260.</a:t>
            </a:r>
            <a:endParaRPr sz="1100">
              <a:solidFill>
                <a:schemeClr val="dk1"/>
              </a:solidFill>
              <a:latin typeface="Batang"/>
              <a:ea typeface="Batang"/>
              <a:cs typeface="Batang"/>
              <a:sym typeface="Batang"/>
            </a:endParaRPr>
          </a:p>
          <a:p>
            <a:pPr indent="-457200" lvl="0" marL="457200" rtl="0" algn="just">
              <a:lnSpc>
                <a:spcPct val="150000"/>
              </a:lnSpc>
              <a:spcBef>
                <a:spcPts val="0"/>
              </a:spcBef>
              <a:spcAft>
                <a:spcPts val="0"/>
              </a:spcAft>
              <a:buNone/>
            </a:pPr>
            <a:r>
              <a:rPr lang="en-GB" sz="1100">
                <a:solidFill>
                  <a:schemeClr val="dk1"/>
                </a:solidFill>
                <a:latin typeface="Batang"/>
                <a:ea typeface="Batang"/>
                <a:cs typeface="Batang"/>
                <a:sym typeface="Batang"/>
              </a:rPr>
              <a:t>18. 	G.R. Mirams, Y. Cui, A. Sher, M. Fink, J. Cooper, B. M. Heath, et al. "Simulation of multiple ion channel block provides improved early prediction of compounds' clinical torsadogenic risk." 2011, Cardiovasc. Res. 91 (1), 53–61. doi:10.1093/cvr/cvr044.</a:t>
            </a:r>
            <a:endParaRPr/>
          </a:p>
        </p:txBody>
      </p:sp>
      <p:sp>
        <p:nvSpPr>
          <p:cNvPr id="317" name="Google Shape;31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8" name="Google Shape;318;p32"/>
          <p:cNvSpPr txBox="1"/>
          <p:nvPr>
            <p:ph type="title"/>
          </p:nvPr>
        </p:nvSpPr>
        <p:spPr>
          <a:xfrm>
            <a:off x="311700" y="9915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1720"/>
              <a:t>References</a:t>
            </a:r>
            <a:endParaRPr sz="17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24" name="Google Shape;324;p33"/>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25" name="Google Shape;325;p33"/>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26" name="Google Shape;326;p33"/>
          <p:cNvSpPr txBox="1"/>
          <p:nvPr>
            <p:ph idx="1" type="body"/>
          </p:nvPr>
        </p:nvSpPr>
        <p:spPr>
          <a:xfrm>
            <a:off x="311700" y="4535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Trial &amp; errors selecting number of thread per block</a:t>
            </a:r>
            <a:endParaRPr/>
          </a:p>
        </p:txBody>
      </p:sp>
      <p:sp>
        <p:nvSpPr>
          <p:cNvPr id="327" name="Google Shape;3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28" name="Google Shape;328;p33"/>
          <p:cNvPicPr preferRelativeResize="0"/>
          <p:nvPr/>
        </p:nvPicPr>
        <p:blipFill>
          <a:blip r:embed="rId5">
            <a:alphaModFix/>
          </a:blip>
          <a:stretch>
            <a:fillRect/>
          </a:stretch>
        </p:blipFill>
        <p:spPr>
          <a:xfrm>
            <a:off x="1415775" y="76200"/>
            <a:ext cx="7546210" cy="466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p:nvPr/>
        </p:nvSpPr>
        <p:spPr>
          <a:xfrm>
            <a:off x="16725" y="0"/>
            <a:ext cx="9144000" cy="677100"/>
          </a:xfrm>
          <a:prstGeom prst="rect">
            <a:avLst/>
          </a:prstGeom>
          <a:solidFill>
            <a:srgbClr val="19619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GB"/>
              <a:t>CellML’s XML for ORd 2011, 2017 and ToR-ORd respectively</a:t>
            </a:r>
            <a:endParaRPr/>
          </a:p>
        </p:txBody>
      </p:sp>
      <p:sp>
        <p:nvSpPr>
          <p:cNvPr id="335" name="Google Shape;33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36" name="Google Shape;336;p34"/>
          <p:cNvPicPr preferRelativeResize="0"/>
          <p:nvPr/>
        </p:nvPicPr>
        <p:blipFill>
          <a:blip r:embed="rId3">
            <a:alphaModFix/>
          </a:blip>
          <a:stretch>
            <a:fillRect/>
          </a:stretch>
        </p:blipFill>
        <p:spPr>
          <a:xfrm>
            <a:off x="0" y="0"/>
            <a:ext cx="3441776" cy="3890024"/>
          </a:xfrm>
          <a:prstGeom prst="rect">
            <a:avLst/>
          </a:prstGeom>
          <a:noFill/>
          <a:ln>
            <a:noFill/>
          </a:ln>
        </p:spPr>
      </p:pic>
      <p:pic>
        <p:nvPicPr>
          <p:cNvPr id="337" name="Google Shape;337;p34"/>
          <p:cNvPicPr preferRelativeResize="0"/>
          <p:nvPr/>
        </p:nvPicPr>
        <p:blipFill>
          <a:blip r:embed="rId4">
            <a:alphaModFix/>
          </a:blip>
          <a:stretch>
            <a:fillRect/>
          </a:stretch>
        </p:blipFill>
        <p:spPr>
          <a:xfrm>
            <a:off x="5815628" y="0"/>
            <a:ext cx="3328375" cy="3925776"/>
          </a:xfrm>
          <a:prstGeom prst="rect">
            <a:avLst/>
          </a:prstGeom>
          <a:noFill/>
          <a:ln>
            <a:noFill/>
          </a:ln>
        </p:spPr>
      </p:pic>
      <p:pic>
        <p:nvPicPr>
          <p:cNvPr id="338" name="Google Shape;338;p34"/>
          <p:cNvPicPr preferRelativeResize="0"/>
          <p:nvPr/>
        </p:nvPicPr>
        <p:blipFill>
          <a:blip r:embed="rId5">
            <a:alphaModFix/>
          </a:blip>
          <a:stretch>
            <a:fillRect/>
          </a:stretch>
        </p:blipFill>
        <p:spPr>
          <a:xfrm>
            <a:off x="3427861" y="-10"/>
            <a:ext cx="2371921" cy="3925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44" name="Google Shape;344;p35"/>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45" name="Google Shape;345;p35"/>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46" name="Google Shape;346;p35"/>
          <p:cNvSpPr txBox="1"/>
          <p:nvPr>
            <p:ph type="title"/>
          </p:nvPr>
        </p:nvSpPr>
        <p:spPr>
          <a:xfrm>
            <a:off x="311700" y="69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Rush-Larsen method</a:t>
            </a:r>
            <a:endParaRPr b="1">
              <a:solidFill>
                <a:schemeClr val="lt1"/>
              </a:solidFill>
            </a:endParaRPr>
          </a:p>
        </p:txBody>
      </p:sp>
      <p:sp>
        <p:nvSpPr>
          <p:cNvPr id="347" name="Google Shape;347;p35"/>
          <p:cNvSpPr txBox="1"/>
          <p:nvPr>
            <p:ph idx="1" type="body"/>
          </p:nvPr>
        </p:nvSpPr>
        <p:spPr>
          <a:xfrm>
            <a:off x="1234125" y="695275"/>
            <a:ext cx="7909800" cy="115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The Rush-Larsen method is a </a:t>
            </a:r>
            <a:r>
              <a:rPr lang="en-GB" u="sng"/>
              <a:t>semi-implicit</a:t>
            </a:r>
            <a:r>
              <a:rPr lang="en-GB"/>
              <a:t> numerical technique designed to solve ordinary differential equations (ODEs) efficiently, particularly in biological and electrophysiological simulations like cardiac cell modeling. ORd 2011 included this solver in their paper and source code.</a:t>
            </a:r>
            <a:endParaRPr/>
          </a:p>
        </p:txBody>
      </p:sp>
      <p:sp>
        <p:nvSpPr>
          <p:cNvPr id="348" name="Google Shape;34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49" name="Google Shape;349;p35"/>
          <p:cNvSpPr txBox="1"/>
          <p:nvPr/>
        </p:nvSpPr>
        <p:spPr>
          <a:xfrm>
            <a:off x="260625" y="1778400"/>
            <a:ext cx="7213200" cy="245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100">
                <a:solidFill>
                  <a:schemeClr val="dk2"/>
                </a:solidFill>
              </a:rPr>
              <a:t>Key Features</a:t>
            </a:r>
            <a:endParaRPr b="1" sz="1100">
              <a:solidFill>
                <a:schemeClr val="dk2"/>
              </a:solidFill>
            </a:endParaRPr>
          </a:p>
          <a:p>
            <a:pPr indent="-292100" lvl="0" marL="457200" rtl="0" algn="l">
              <a:lnSpc>
                <a:spcPct val="115000"/>
              </a:lnSpc>
              <a:spcBef>
                <a:spcPts val="1200"/>
              </a:spcBef>
              <a:spcAft>
                <a:spcPts val="0"/>
              </a:spcAft>
              <a:buClr>
                <a:schemeClr val="dk1"/>
              </a:buClr>
              <a:buSzPts val="1000"/>
              <a:buAutoNum type="arabicPeriod"/>
            </a:pPr>
            <a:r>
              <a:rPr lang="en-GB" sz="1100">
                <a:solidFill>
                  <a:schemeClr val="dk2"/>
                </a:solidFill>
              </a:rPr>
              <a:t>Exploits Exponential Solutions:</a:t>
            </a:r>
            <a:endParaRPr sz="1100">
              <a:solidFill>
                <a:schemeClr val="dk2"/>
              </a:solidFill>
            </a:endParaRPr>
          </a:p>
          <a:p>
            <a:pPr indent="-254000" lvl="1" marL="914400" rtl="0" algn="l">
              <a:lnSpc>
                <a:spcPct val="115000"/>
              </a:lnSpc>
              <a:spcBef>
                <a:spcPts val="0"/>
              </a:spcBef>
              <a:spcAft>
                <a:spcPts val="0"/>
              </a:spcAft>
              <a:buClr>
                <a:schemeClr val="dk1"/>
              </a:buClr>
              <a:buSzPts val="400"/>
              <a:buChar char="○"/>
            </a:pPr>
            <a:r>
              <a:rPr lang="en-GB" sz="1100">
                <a:solidFill>
                  <a:schemeClr val="dk2"/>
                </a:solidFill>
              </a:rPr>
              <a:t>In cardiac models, gating variables (ion channel states) typically follow equations that resemble exponential decay or growth.</a:t>
            </a:r>
            <a:endParaRPr sz="1100">
              <a:solidFill>
                <a:schemeClr val="dk2"/>
              </a:solidFill>
            </a:endParaRPr>
          </a:p>
          <a:p>
            <a:pPr indent="-254000" lvl="1" marL="914400" rtl="0" algn="l">
              <a:lnSpc>
                <a:spcPct val="115000"/>
              </a:lnSpc>
              <a:spcBef>
                <a:spcPts val="0"/>
              </a:spcBef>
              <a:spcAft>
                <a:spcPts val="0"/>
              </a:spcAft>
              <a:buClr>
                <a:schemeClr val="dk1"/>
              </a:buClr>
              <a:buSzPts val="400"/>
              <a:buChar char="○"/>
            </a:pPr>
            <a:r>
              <a:rPr lang="en-GB" sz="1100">
                <a:solidFill>
                  <a:schemeClr val="dk2"/>
                </a:solidFill>
              </a:rPr>
              <a:t>The Rush-Larsen method analytically solves these exponential components, offering higher accuracy and stability for these variables.</a:t>
            </a:r>
            <a:endParaRPr sz="1100">
              <a:solidFill>
                <a:schemeClr val="dk2"/>
              </a:solidFill>
            </a:endParaRPr>
          </a:p>
          <a:p>
            <a:pPr indent="-292100" lvl="0" marL="457200" rtl="0" algn="l">
              <a:lnSpc>
                <a:spcPct val="115000"/>
              </a:lnSpc>
              <a:spcBef>
                <a:spcPts val="0"/>
              </a:spcBef>
              <a:spcAft>
                <a:spcPts val="0"/>
              </a:spcAft>
              <a:buClr>
                <a:schemeClr val="dk1"/>
              </a:buClr>
              <a:buSzPts val="1000"/>
              <a:buAutoNum type="arabicPeriod"/>
            </a:pPr>
            <a:r>
              <a:rPr lang="en-GB" sz="1100">
                <a:solidFill>
                  <a:schemeClr val="dk2"/>
                </a:solidFill>
              </a:rPr>
              <a:t>Stability:</a:t>
            </a:r>
            <a:endParaRPr sz="1100">
              <a:solidFill>
                <a:schemeClr val="dk2"/>
              </a:solidFill>
            </a:endParaRPr>
          </a:p>
          <a:p>
            <a:pPr indent="-254000" lvl="1" marL="914400" rtl="0" algn="l">
              <a:lnSpc>
                <a:spcPct val="115000"/>
              </a:lnSpc>
              <a:spcBef>
                <a:spcPts val="0"/>
              </a:spcBef>
              <a:spcAft>
                <a:spcPts val="0"/>
              </a:spcAft>
              <a:buClr>
                <a:schemeClr val="dk1"/>
              </a:buClr>
              <a:buSzPts val="400"/>
              <a:buChar char="○"/>
            </a:pPr>
            <a:r>
              <a:rPr lang="en-GB" sz="1100">
                <a:solidFill>
                  <a:schemeClr val="dk2"/>
                </a:solidFill>
              </a:rPr>
              <a:t>It is more stable for stiff equations with rapid changes.</a:t>
            </a:r>
            <a:endParaRPr sz="1100">
              <a:solidFill>
                <a:schemeClr val="dk2"/>
              </a:solidFill>
            </a:endParaRPr>
          </a:p>
          <a:p>
            <a:pPr indent="-292100" lvl="0" marL="457200" rtl="0" algn="l">
              <a:lnSpc>
                <a:spcPct val="115000"/>
              </a:lnSpc>
              <a:spcBef>
                <a:spcPts val="0"/>
              </a:spcBef>
              <a:spcAft>
                <a:spcPts val="0"/>
              </a:spcAft>
              <a:buClr>
                <a:schemeClr val="dk1"/>
              </a:buClr>
              <a:buSzPts val="1000"/>
              <a:buAutoNum type="arabicPeriod"/>
            </a:pPr>
            <a:r>
              <a:rPr lang="en-GB" sz="1100">
                <a:solidFill>
                  <a:schemeClr val="dk2"/>
                </a:solidFill>
              </a:rPr>
              <a:t>Efficiency:</a:t>
            </a:r>
            <a:endParaRPr sz="1100">
              <a:solidFill>
                <a:schemeClr val="dk2"/>
              </a:solidFill>
            </a:endParaRPr>
          </a:p>
          <a:p>
            <a:pPr indent="-254000" lvl="1" marL="914400" rtl="0" algn="l">
              <a:lnSpc>
                <a:spcPct val="115000"/>
              </a:lnSpc>
              <a:spcBef>
                <a:spcPts val="0"/>
              </a:spcBef>
              <a:spcAft>
                <a:spcPts val="0"/>
              </a:spcAft>
              <a:buClr>
                <a:schemeClr val="dk1"/>
              </a:buClr>
              <a:buSzPts val="400"/>
              <a:buChar char="○"/>
            </a:pPr>
            <a:r>
              <a:rPr lang="en-GB" sz="1100">
                <a:solidFill>
                  <a:schemeClr val="dk2"/>
                </a:solidFill>
              </a:rPr>
              <a:t>By avoiding full numerical integration for the gating variables, it reduces computational complexity, making it ideal for large-scale simulations.</a:t>
            </a:r>
            <a:endParaRPr sz="1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55" name="Google Shape;355;p3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56" name="Google Shape;356;p3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57" name="Google Shape;357;p36"/>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36"/>
          <p:cNvSpPr txBox="1"/>
          <p:nvPr>
            <p:ph idx="1" type="body"/>
          </p:nvPr>
        </p:nvSpPr>
        <p:spPr>
          <a:xfrm>
            <a:off x="269675" y="3941675"/>
            <a:ext cx="8520600" cy="6189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b="1" lang="en-GB" sz="900"/>
              <a:t>Simulation time comparison between GPU and CPU in ORd 2017</a:t>
            </a:r>
            <a:endParaRPr b="1" sz="900"/>
          </a:p>
          <a:p>
            <a:pPr indent="0" lvl="0" marL="0" rtl="0" algn="ctr">
              <a:spcBef>
                <a:spcPts val="1200"/>
              </a:spcBef>
              <a:spcAft>
                <a:spcPts val="1200"/>
              </a:spcAft>
              <a:buNone/>
            </a:pPr>
            <a:r>
              <a:t/>
            </a:r>
            <a:endParaRPr b="1" sz="900"/>
          </a:p>
        </p:txBody>
      </p:sp>
      <p:pic>
        <p:nvPicPr>
          <p:cNvPr id="359" name="Google Shape;359;p36"/>
          <p:cNvPicPr preferRelativeResize="0"/>
          <p:nvPr/>
        </p:nvPicPr>
        <p:blipFill>
          <a:blip r:embed="rId5">
            <a:alphaModFix/>
          </a:blip>
          <a:stretch>
            <a:fillRect/>
          </a:stretch>
        </p:blipFill>
        <p:spPr>
          <a:xfrm>
            <a:off x="2138075" y="807950"/>
            <a:ext cx="5113891" cy="3073775"/>
          </a:xfrm>
          <a:prstGeom prst="rect">
            <a:avLst/>
          </a:prstGeom>
          <a:noFill/>
          <a:ln>
            <a:noFill/>
          </a:ln>
        </p:spPr>
      </p:pic>
      <p:sp>
        <p:nvSpPr>
          <p:cNvPr id="360" name="Google Shape;360;p36"/>
          <p:cNvSpPr txBox="1"/>
          <p:nvPr>
            <p:ph idx="1" type="body"/>
          </p:nvPr>
        </p:nvSpPr>
        <p:spPr>
          <a:xfrm>
            <a:off x="69075" y="4379275"/>
            <a:ext cx="8310000" cy="618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900"/>
              <a:t>The GPU-based ORd 2017 model was validated under drug conditions by comparing its output to a CPU-based reference (OpenCOR). Drug effects were consistently simulated on both platforms. Analysis of action potential traces and key biomarkers confirmed the GPU's accuracy in replicating physiological and pharmacological responses, even with drug effects. Figure 3.5 illustrates the GPU's reliability for drug simulation scenarios.</a:t>
            </a:r>
            <a:endParaRPr sz="900"/>
          </a:p>
        </p:txBody>
      </p:sp>
      <p:sp>
        <p:nvSpPr>
          <p:cNvPr id="361" name="Google Shape;361;p36"/>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Computational Time in ORd 2017 Simulation</a:t>
            </a:r>
            <a:endParaRPr b="1" sz="2500">
              <a:solidFill>
                <a:schemeClr val="lt1"/>
              </a:solidFill>
            </a:endParaRPr>
          </a:p>
        </p:txBody>
      </p:sp>
      <p:sp>
        <p:nvSpPr>
          <p:cNvPr id="362" name="Google Shape;36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68" name="Google Shape;368;p3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69" name="Google Shape;369;p3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70" name="Google Shape;370;p37"/>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37"/>
          <p:cNvSpPr txBox="1"/>
          <p:nvPr>
            <p:ph idx="1" type="body"/>
          </p:nvPr>
        </p:nvSpPr>
        <p:spPr>
          <a:xfrm>
            <a:off x="540300" y="3774125"/>
            <a:ext cx="8520600" cy="11820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b="1" lang="en-GB" sz="900"/>
              <a:t>Simulation time comparison between GPU and CPU in ORd 2011</a:t>
            </a:r>
            <a:endParaRPr b="1" sz="900"/>
          </a:p>
          <a:p>
            <a:pPr indent="0" lvl="0" marL="0" rtl="0" algn="ctr">
              <a:spcBef>
                <a:spcPts val="1200"/>
              </a:spcBef>
              <a:spcAft>
                <a:spcPts val="1200"/>
              </a:spcAft>
              <a:buNone/>
            </a:pPr>
            <a:r>
              <a:t/>
            </a:r>
            <a:endParaRPr b="1" sz="900"/>
          </a:p>
        </p:txBody>
      </p:sp>
      <p:pic>
        <p:nvPicPr>
          <p:cNvPr id="372" name="Google Shape;372;p37"/>
          <p:cNvPicPr preferRelativeResize="0"/>
          <p:nvPr/>
        </p:nvPicPr>
        <p:blipFill>
          <a:blip r:embed="rId5">
            <a:alphaModFix/>
          </a:blip>
          <a:stretch>
            <a:fillRect/>
          </a:stretch>
        </p:blipFill>
        <p:spPr>
          <a:xfrm>
            <a:off x="2177963" y="748000"/>
            <a:ext cx="5191076" cy="3024475"/>
          </a:xfrm>
          <a:prstGeom prst="rect">
            <a:avLst/>
          </a:prstGeom>
          <a:noFill/>
          <a:ln>
            <a:noFill/>
          </a:ln>
        </p:spPr>
      </p:pic>
      <p:sp>
        <p:nvSpPr>
          <p:cNvPr id="373" name="Google Shape;373;p37"/>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Computational Time in ORd 2011 Simulation</a:t>
            </a:r>
            <a:endParaRPr b="1" sz="2500">
              <a:solidFill>
                <a:schemeClr val="lt1"/>
              </a:solidFill>
            </a:endParaRPr>
          </a:p>
        </p:txBody>
      </p:sp>
      <p:sp>
        <p:nvSpPr>
          <p:cNvPr id="374" name="Google Shape;374;p37"/>
          <p:cNvSpPr txBox="1"/>
          <p:nvPr>
            <p:ph idx="1" type="body"/>
          </p:nvPr>
        </p:nvSpPr>
        <p:spPr>
          <a:xfrm>
            <a:off x="0" y="4205225"/>
            <a:ext cx="8520600" cy="1182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To assess computational efficiency, we compared GPU-based and CPU-based simulations of the ORd 2011 model. The GPU simulation, leveraging an NVIDIA RTX 4090, demonstrated superior performance, completing 8,000 simulations </a:t>
            </a:r>
            <a:r>
              <a:rPr b="1" lang="en-GB" sz="900"/>
              <a:t>(across 4 drugs and 2,000 samples per drug)</a:t>
            </a:r>
            <a:r>
              <a:rPr lang="en-GB" sz="900"/>
              <a:t> in a </a:t>
            </a:r>
            <a:r>
              <a:rPr b="1" lang="en-GB" sz="900"/>
              <a:t>fixed 928 seconds</a:t>
            </a:r>
            <a:r>
              <a:rPr lang="en-GB" sz="900"/>
              <a:t>. In contrast, the CPU simulation, utilizing a 10-core Intel Xeon Silver 4215, exhibited linear scaling, requiring approximately 45,600 seconds for the same task. The GPU's fixed runtime advantage made it significantly faster for simulations involving 163 samples or more.</a:t>
            </a:r>
            <a:endParaRPr sz="900"/>
          </a:p>
        </p:txBody>
      </p:sp>
      <p:sp>
        <p:nvSpPr>
          <p:cNvPr id="375" name="Google Shape;37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81" name="Google Shape;381;p3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382" name="Google Shape;382;p3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383" name="Google Shape;383;p38"/>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38"/>
          <p:cNvSpPr txBox="1"/>
          <p:nvPr>
            <p:ph idx="1" type="body"/>
          </p:nvPr>
        </p:nvSpPr>
        <p:spPr>
          <a:xfrm>
            <a:off x="540300" y="3784775"/>
            <a:ext cx="8520600" cy="11652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0"/>
              </a:spcAft>
              <a:buClr>
                <a:schemeClr val="dk1"/>
              </a:buClr>
              <a:buSzPts val="1100"/>
              <a:buFont typeface="Arial"/>
              <a:buNone/>
            </a:pPr>
            <a:r>
              <a:rPr b="1" lang="en-GB" sz="900"/>
              <a:t>Simulation time comparison between GPU and CPU in ToR-ORd cell model</a:t>
            </a:r>
            <a:endParaRPr b="1" sz="900"/>
          </a:p>
          <a:p>
            <a:pPr indent="0" lvl="0" marL="0" rtl="0" algn="ctr">
              <a:spcBef>
                <a:spcPts val="1200"/>
              </a:spcBef>
              <a:spcAft>
                <a:spcPts val="1200"/>
              </a:spcAft>
              <a:buNone/>
            </a:pPr>
            <a:r>
              <a:t/>
            </a:r>
            <a:endParaRPr b="1" sz="900"/>
          </a:p>
        </p:txBody>
      </p:sp>
      <p:sp>
        <p:nvSpPr>
          <p:cNvPr id="385" name="Google Shape;385;p38"/>
          <p:cNvSpPr txBox="1"/>
          <p:nvPr>
            <p:ph type="title"/>
          </p:nvPr>
        </p:nvSpPr>
        <p:spPr>
          <a:xfrm>
            <a:off x="1357025" y="75225"/>
            <a:ext cx="71355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500">
                <a:solidFill>
                  <a:schemeClr val="lt1"/>
                </a:solidFill>
              </a:rPr>
              <a:t>Computational Time in ToR-ORd Simulation</a:t>
            </a:r>
            <a:endParaRPr b="1" sz="2500">
              <a:solidFill>
                <a:schemeClr val="lt1"/>
              </a:solidFill>
            </a:endParaRPr>
          </a:p>
        </p:txBody>
      </p:sp>
      <p:pic>
        <p:nvPicPr>
          <p:cNvPr id="386" name="Google Shape;386;p38"/>
          <p:cNvPicPr preferRelativeResize="0"/>
          <p:nvPr/>
        </p:nvPicPr>
        <p:blipFill>
          <a:blip r:embed="rId5">
            <a:alphaModFix/>
          </a:blip>
          <a:stretch>
            <a:fillRect/>
          </a:stretch>
        </p:blipFill>
        <p:spPr>
          <a:xfrm>
            <a:off x="2380975" y="749900"/>
            <a:ext cx="5114425" cy="3074099"/>
          </a:xfrm>
          <a:prstGeom prst="rect">
            <a:avLst/>
          </a:prstGeom>
          <a:noFill/>
          <a:ln>
            <a:noFill/>
          </a:ln>
        </p:spPr>
      </p:pic>
      <p:sp>
        <p:nvSpPr>
          <p:cNvPr id="387" name="Google Shape;387;p38"/>
          <p:cNvSpPr txBox="1"/>
          <p:nvPr>
            <p:ph idx="1" type="body"/>
          </p:nvPr>
        </p:nvSpPr>
        <p:spPr>
          <a:xfrm>
            <a:off x="53400" y="4283100"/>
            <a:ext cx="8283900" cy="1165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900"/>
              <a:t>The computational performance of the ToR-ORd cell model was evaluated using an NVIDIA RTX 4090 GPU and a 10-core Intel Xeon (x86) Silver 4215 CPU. Both platforms simulated 8,000 samples under the same conditions. The CPU's computational time increased linearly with the number of samples and pacing due to sequential processing. In contrast, the GPU's parallel architecture ensured consistent performance, highlighting the advantages of parallelization for efficient large-scale simulations.</a:t>
            </a:r>
            <a:endParaRPr sz="900"/>
          </a:p>
        </p:txBody>
      </p:sp>
      <p:sp>
        <p:nvSpPr>
          <p:cNvPr id="388" name="Google Shape;38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77" name="Google Shape;77;p15"/>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78" name="Google Shape;78;p15"/>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txBox="1"/>
          <p:nvPr>
            <p:ph type="title"/>
          </p:nvPr>
        </p:nvSpPr>
        <p:spPr>
          <a:xfrm>
            <a:off x="311700" y="69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CUDA</a:t>
            </a:r>
            <a:endParaRPr b="1">
              <a:solidFill>
                <a:schemeClr val="lt1"/>
              </a:solidFill>
            </a:endParaRPr>
          </a:p>
        </p:txBody>
      </p:sp>
      <p:sp>
        <p:nvSpPr>
          <p:cNvPr id="80" name="Google Shape;80;p15"/>
          <p:cNvSpPr txBox="1"/>
          <p:nvPr>
            <p:ph idx="1" type="body"/>
          </p:nvPr>
        </p:nvSpPr>
        <p:spPr>
          <a:xfrm>
            <a:off x="1338875" y="790375"/>
            <a:ext cx="7805100" cy="110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CUDA (Compute Unified Device Architecture) is a parallel computing platform and programming model developed by NVIDIA. It enables general-purpose computing on NVIDIA graphics processing unit (GPU).</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2" name="Google Shape;82;p15"/>
          <p:cNvSpPr txBox="1"/>
          <p:nvPr/>
        </p:nvSpPr>
        <p:spPr>
          <a:xfrm>
            <a:off x="47700" y="1999325"/>
            <a:ext cx="5272200" cy="22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2"/>
                </a:solidFill>
              </a:rPr>
              <a:t>Key Features</a:t>
            </a:r>
            <a:endParaRPr b="1" sz="1100">
              <a:solidFill>
                <a:schemeClr val="dk2"/>
              </a:solidFill>
            </a:endParaRPr>
          </a:p>
          <a:p>
            <a:pPr indent="-298450" lvl="0" marL="457200" rtl="0" algn="l">
              <a:lnSpc>
                <a:spcPct val="115000"/>
              </a:lnSpc>
              <a:spcBef>
                <a:spcPts val="1200"/>
              </a:spcBef>
              <a:spcAft>
                <a:spcPts val="0"/>
              </a:spcAft>
              <a:buClr>
                <a:schemeClr val="dk2"/>
              </a:buClr>
              <a:buSzPts val="1100"/>
              <a:buAutoNum type="arabicPeriod"/>
            </a:pPr>
            <a:r>
              <a:rPr b="1" lang="en-GB" sz="1100">
                <a:solidFill>
                  <a:schemeClr val="dk2"/>
                </a:solidFill>
              </a:rPr>
              <a:t>Massive Parallelism:</a:t>
            </a:r>
            <a:endParaRPr b="1"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Utilizes thousands of GPU cores to process tasks simultaneously.</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Ideal for large-scale computations like in silico simulations.</a:t>
            </a:r>
            <a:endParaRPr sz="1100">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GB" sz="1100">
                <a:solidFill>
                  <a:schemeClr val="dk2"/>
                </a:solidFill>
              </a:rPr>
              <a:t>Flexible Programming Model:</a:t>
            </a:r>
            <a:endParaRPr b="1"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Built on </a:t>
            </a:r>
            <a:r>
              <a:rPr b="1" lang="en-GB" sz="1100">
                <a:solidFill>
                  <a:schemeClr val="dk2"/>
                </a:solidFill>
              </a:rPr>
              <a:t>C, C++, and Fortran</a:t>
            </a:r>
            <a:r>
              <a:rPr lang="en-GB" sz="1100">
                <a:solidFill>
                  <a:schemeClr val="dk2"/>
                </a:solidFill>
              </a:rPr>
              <a:t>, making it accessible for developers.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Allows for custom thread and memory management.</a:t>
            </a:r>
            <a:endParaRPr sz="1100">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GB" sz="1100">
                <a:solidFill>
                  <a:schemeClr val="dk2"/>
                </a:solidFill>
              </a:rPr>
              <a:t>Hierarchical Threading:</a:t>
            </a:r>
            <a:endParaRPr b="1"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Threads are grouped into blocks, and blocks form grids.</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GB" sz="1100">
                <a:solidFill>
                  <a:schemeClr val="dk2"/>
                </a:solidFill>
              </a:rPr>
              <a:t>Supports efficient task distribution for high-performance computing.</a:t>
            </a:r>
            <a:endParaRPr sz="1100">
              <a:solidFill>
                <a:schemeClr val="dk2"/>
              </a:solidFill>
            </a:endParaRPr>
          </a:p>
        </p:txBody>
      </p:sp>
      <p:sp>
        <p:nvSpPr>
          <p:cNvPr id="83" name="Google Shape;83;p15"/>
          <p:cNvSpPr txBox="1"/>
          <p:nvPr/>
        </p:nvSpPr>
        <p:spPr>
          <a:xfrm>
            <a:off x="5313500" y="1965425"/>
            <a:ext cx="34791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2"/>
                </a:solidFill>
              </a:rPr>
              <a:t>Why CUDA for This Research?</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lang="en-GB" sz="1100">
                <a:solidFill>
                  <a:schemeClr val="dk2"/>
                </a:solidFill>
              </a:rPr>
              <a:t>Accelerates </a:t>
            </a:r>
            <a:r>
              <a:rPr b="1" lang="en-GB" sz="1100">
                <a:solidFill>
                  <a:schemeClr val="dk2"/>
                </a:solidFill>
              </a:rPr>
              <a:t>simulations</a:t>
            </a:r>
            <a:r>
              <a:rPr lang="en-GB" sz="1100">
                <a:solidFill>
                  <a:schemeClr val="dk2"/>
                </a:solidFill>
              </a:rPr>
              <a:t> by distributing tasks across </a:t>
            </a:r>
            <a:r>
              <a:rPr b="1" lang="en-GB" sz="1100" u="sng">
                <a:solidFill>
                  <a:schemeClr val="dk2"/>
                </a:solidFill>
              </a:rPr>
              <a:t>multiple threads.</a:t>
            </a:r>
            <a:endParaRPr b="1" sz="1100" u="sng">
              <a:solidFill>
                <a:schemeClr val="dk2"/>
              </a:solidFill>
            </a:endParaRPr>
          </a:p>
          <a:p>
            <a:pPr indent="-298450" lvl="0" marL="457200" rtl="0" algn="l">
              <a:lnSpc>
                <a:spcPct val="115000"/>
              </a:lnSpc>
              <a:spcBef>
                <a:spcPts val="0"/>
              </a:spcBef>
              <a:spcAft>
                <a:spcPts val="0"/>
              </a:spcAft>
              <a:buClr>
                <a:schemeClr val="dk2"/>
              </a:buClr>
              <a:buSzPts val="1100"/>
              <a:buChar char="●"/>
            </a:pPr>
            <a:r>
              <a:rPr lang="en-GB" sz="1100">
                <a:solidFill>
                  <a:schemeClr val="dk2"/>
                </a:solidFill>
              </a:rPr>
              <a:t>Leverages GPU’s architecture to handle large datasets efficiently -&gt; Reduces simulation time.</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9" name="Google Shape;89;p16"/>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90" name="Google Shape;90;p16"/>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91" name="Google Shape;91;p16"/>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txBox="1"/>
          <p:nvPr>
            <p:ph type="title"/>
          </p:nvPr>
        </p:nvSpPr>
        <p:spPr>
          <a:xfrm>
            <a:off x="395750" y="10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Development Workflow</a:t>
            </a:r>
            <a:endParaRPr b="1">
              <a:solidFill>
                <a:schemeClr val="lt1"/>
              </a:solidFill>
            </a:endParaRPr>
          </a:p>
        </p:txBody>
      </p:sp>
      <p:sp>
        <p:nvSpPr>
          <p:cNvPr id="93" name="Google Shape;93;p16"/>
          <p:cNvSpPr txBox="1"/>
          <p:nvPr>
            <p:ph idx="1" type="body"/>
          </p:nvPr>
        </p:nvSpPr>
        <p:spPr>
          <a:xfrm>
            <a:off x="77500" y="1409500"/>
            <a:ext cx="597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500"/>
              <a:t>The simulation process was designed to efficiently model cardiac electrophysiology and predict cardiotoxicity under drug-induced and control conditions. Each step leverages CUDA-based GPU parallelization to accelerate processing.</a:t>
            </a:r>
            <a:endParaRPr sz="1500"/>
          </a:p>
          <a:p>
            <a:pPr indent="0" lvl="0" marL="0" rtl="0" algn="l">
              <a:spcBef>
                <a:spcPts val="1200"/>
              </a:spcBef>
              <a:spcAft>
                <a:spcPts val="0"/>
              </a:spcAft>
              <a:buClr>
                <a:schemeClr val="dk1"/>
              </a:buClr>
              <a:buSzPts val="1100"/>
              <a:buFont typeface="Arial"/>
              <a:buNone/>
            </a:pPr>
            <a:r>
              <a:rPr b="1" lang="en-GB" sz="1500"/>
              <a:t>Steps:</a:t>
            </a:r>
            <a:endParaRPr b="1" sz="1500"/>
          </a:p>
          <a:p>
            <a:pPr indent="-323850" lvl="0" marL="457200" rtl="0" algn="l">
              <a:spcBef>
                <a:spcPts val="1200"/>
              </a:spcBef>
              <a:spcAft>
                <a:spcPts val="0"/>
              </a:spcAft>
              <a:buClr>
                <a:schemeClr val="dk2"/>
              </a:buClr>
              <a:buSzPts val="1500"/>
              <a:buAutoNum type="arabicPeriod"/>
            </a:pPr>
            <a:r>
              <a:rPr b="1" lang="en-GB" sz="1500"/>
              <a:t>Parse CellML models and export to C.</a:t>
            </a:r>
            <a:endParaRPr b="1" sz="1500"/>
          </a:p>
          <a:p>
            <a:pPr indent="-323850" lvl="0" marL="457200" rtl="0" algn="l">
              <a:spcBef>
                <a:spcPts val="0"/>
              </a:spcBef>
              <a:spcAft>
                <a:spcPts val="0"/>
              </a:spcAft>
              <a:buClr>
                <a:schemeClr val="dk1"/>
              </a:buClr>
              <a:buSzPts val="1500"/>
              <a:buAutoNum type="arabicPeriod"/>
            </a:pPr>
            <a:r>
              <a:rPr b="1" lang="en-GB" sz="1500"/>
              <a:t>Format C to CUDA</a:t>
            </a:r>
            <a:endParaRPr b="1" sz="1500"/>
          </a:p>
          <a:p>
            <a:pPr indent="-323850" lvl="0" marL="457200" rtl="0" algn="l">
              <a:spcBef>
                <a:spcPts val="0"/>
              </a:spcBef>
              <a:spcAft>
                <a:spcPts val="0"/>
              </a:spcAft>
              <a:buClr>
                <a:schemeClr val="dk1"/>
              </a:buClr>
              <a:buSzPts val="1500"/>
              <a:buAutoNum type="arabicPeriod"/>
            </a:pPr>
            <a:r>
              <a:rPr b="1" lang="en-GB" sz="1500"/>
              <a:t>Apply Ordinary Differential Equation Solver</a:t>
            </a:r>
            <a:endParaRPr b="1" sz="1500"/>
          </a:p>
          <a:p>
            <a:pPr indent="-323850" lvl="0" marL="457200" rtl="0" algn="l">
              <a:spcBef>
                <a:spcPts val="0"/>
              </a:spcBef>
              <a:spcAft>
                <a:spcPts val="0"/>
              </a:spcAft>
              <a:buClr>
                <a:schemeClr val="dk2"/>
              </a:buClr>
              <a:buSzPts val="1500"/>
              <a:buAutoNum type="arabicPeriod"/>
            </a:pPr>
            <a:r>
              <a:rPr lang="en-GB" sz="1500"/>
              <a:t>Compile and run CUDA-enabled simulations.</a:t>
            </a:r>
            <a:endParaRPr sz="1500"/>
          </a:p>
          <a:p>
            <a:pPr indent="-323850" lvl="0" marL="457200" rtl="0" algn="l">
              <a:spcBef>
                <a:spcPts val="0"/>
              </a:spcBef>
              <a:spcAft>
                <a:spcPts val="0"/>
              </a:spcAft>
              <a:buClr>
                <a:schemeClr val="dk2"/>
              </a:buClr>
              <a:buSzPts val="1500"/>
              <a:buAutoNum type="arabicPeriod"/>
            </a:pPr>
            <a:r>
              <a:rPr lang="en-GB" sz="1500"/>
              <a:t>Simulate for 1000 paces, with and without drug effects.</a:t>
            </a:r>
            <a:endParaRPr sz="1500"/>
          </a:p>
          <a:p>
            <a:pPr indent="-323850" lvl="0" marL="457200" rtl="0" algn="l">
              <a:spcBef>
                <a:spcPts val="0"/>
              </a:spcBef>
              <a:spcAft>
                <a:spcPts val="0"/>
              </a:spcAft>
              <a:buClr>
                <a:schemeClr val="dk2"/>
              </a:buClr>
              <a:buSzPts val="1500"/>
              <a:buAutoNum type="arabicPeriod"/>
            </a:pPr>
            <a:r>
              <a:rPr lang="en-GB" sz="1500"/>
              <a:t>Output time-series data and biomarkers for analysis.</a:t>
            </a:r>
            <a:endParaRPr sz="1500"/>
          </a:p>
          <a:p>
            <a:pPr indent="0" lvl="0" marL="0" rtl="0" algn="l">
              <a:spcBef>
                <a:spcPts val="1200"/>
              </a:spcBef>
              <a:spcAft>
                <a:spcPts val="1200"/>
              </a:spcAft>
              <a:buNone/>
            </a:pPr>
            <a:r>
              <a:t/>
            </a:r>
            <a:endParaRPr sz="2200"/>
          </a:p>
        </p:txBody>
      </p:sp>
      <p:sp>
        <p:nvSpPr>
          <p:cNvPr id="94" name="Google Shape;94;p16"/>
          <p:cNvSpPr/>
          <p:nvPr/>
        </p:nvSpPr>
        <p:spPr>
          <a:xfrm>
            <a:off x="6360486" y="797199"/>
            <a:ext cx="1081800" cy="6123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Model</a:t>
            </a:r>
            <a:r>
              <a:rPr lang="en-GB" sz="1000">
                <a:latin typeface="Calibri"/>
                <a:ea typeface="Calibri"/>
                <a:cs typeface="Calibri"/>
                <a:sym typeface="Calibri"/>
              </a:rPr>
              <a:t> Building</a:t>
            </a:r>
            <a:endParaRPr b="0" i="0" sz="1000" u="none" cap="none" strike="noStrike">
              <a:solidFill>
                <a:srgbClr val="000000"/>
              </a:solidFill>
              <a:latin typeface="Calibri"/>
              <a:ea typeface="Calibri"/>
              <a:cs typeface="Calibri"/>
              <a:sym typeface="Calibri"/>
            </a:endParaRPr>
          </a:p>
        </p:txBody>
      </p:sp>
      <p:sp>
        <p:nvSpPr>
          <p:cNvPr id="95" name="Google Shape;95;p16"/>
          <p:cNvSpPr/>
          <p:nvPr/>
        </p:nvSpPr>
        <p:spPr>
          <a:xfrm>
            <a:off x="6437223" y="1655912"/>
            <a:ext cx="928200" cy="5805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Simulate multiple samples</a:t>
            </a:r>
            <a:endParaRPr b="0" i="0" sz="1000" u="none" cap="none" strike="noStrike">
              <a:solidFill>
                <a:srgbClr val="000000"/>
              </a:solidFill>
              <a:latin typeface="Calibri"/>
              <a:ea typeface="Calibri"/>
              <a:cs typeface="Calibri"/>
              <a:sym typeface="Calibri"/>
            </a:endParaRPr>
          </a:p>
        </p:txBody>
      </p:sp>
      <p:sp>
        <p:nvSpPr>
          <p:cNvPr id="96" name="Google Shape;96;p16"/>
          <p:cNvSpPr/>
          <p:nvPr/>
        </p:nvSpPr>
        <p:spPr>
          <a:xfrm>
            <a:off x="7834630" y="1327676"/>
            <a:ext cx="1081800" cy="5805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Optimize code</a:t>
            </a:r>
            <a:endParaRPr b="0" i="0" sz="1000" u="none" cap="none" strike="noStrike">
              <a:solidFill>
                <a:srgbClr val="000000"/>
              </a:solidFill>
              <a:latin typeface="Calibri"/>
              <a:ea typeface="Calibri"/>
              <a:cs typeface="Calibri"/>
              <a:sym typeface="Calibri"/>
            </a:endParaRPr>
          </a:p>
        </p:txBody>
      </p:sp>
      <p:sp>
        <p:nvSpPr>
          <p:cNvPr id="97" name="Google Shape;97;p16"/>
          <p:cNvSpPr/>
          <p:nvPr/>
        </p:nvSpPr>
        <p:spPr>
          <a:xfrm>
            <a:off x="6461802" y="2478222"/>
            <a:ext cx="879000" cy="5820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validation</a:t>
            </a:r>
            <a:endParaRPr b="0" i="0" sz="1000" u="none" cap="none" strike="noStrike">
              <a:solidFill>
                <a:srgbClr val="000000"/>
              </a:solidFill>
              <a:latin typeface="Calibri"/>
              <a:ea typeface="Calibri"/>
              <a:cs typeface="Calibri"/>
              <a:sym typeface="Calibri"/>
            </a:endParaRPr>
          </a:p>
        </p:txBody>
      </p:sp>
      <p:sp>
        <p:nvSpPr>
          <p:cNvPr id="98" name="Google Shape;98;p16"/>
          <p:cNvSpPr/>
          <p:nvPr/>
        </p:nvSpPr>
        <p:spPr>
          <a:xfrm>
            <a:off x="6446855" y="4195956"/>
            <a:ext cx="928200" cy="582000"/>
          </a:xfrm>
          <a:prstGeom prst="re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1000">
                <a:latin typeface="Calibri"/>
                <a:ea typeface="Calibri"/>
                <a:cs typeface="Calibri"/>
                <a:sym typeface="Calibri"/>
              </a:rPr>
              <a:t>Comparison</a:t>
            </a:r>
            <a:endParaRPr b="0" i="0" sz="1000" u="none" cap="none" strike="noStrike">
              <a:solidFill>
                <a:srgbClr val="000000"/>
              </a:solidFill>
              <a:latin typeface="Calibri"/>
              <a:ea typeface="Calibri"/>
              <a:cs typeface="Calibri"/>
              <a:sym typeface="Calibri"/>
            </a:endParaRPr>
          </a:p>
        </p:txBody>
      </p:sp>
      <p:sp>
        <p:nvSpPr>
          <p:cNvPr id="99" name="Google Shape;99;p16"/>
          <p:cNvSpPr/>
          <p:nvPr/>
        </p:nvSpPr>
        <p:spPr>
          <a:xfrm>
            <a:off x="6201325" y="3360019"/>
            <a:ext cx="1417500" cy="612300"/>
          </a:xfrm>
          <a:prstGeom prst="diamond">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Calibri"/>
                <a:ea typeface="Calibri"/>
                <a:cs typeface="Calibri"/>
                <a:sym typeface="Calibri"/>
              </a:rPr>
              <a:t>optimal and valid?</a:t>
            </a:r>
            <a:endParaRPr sz="1000">
              <a:latin typeface="Calibri"/>
              <a:ea typeface="Calibri"/>
              <a:cs typeface="Calibri"/>
              <a:sym typeface="Calibri"/>
            </a:endParaRPr>
          </a:p>
        </p:txBody>
      </p:sp>
      <p:cxnSp>
        <p:nvCxnSpPr>
          <p:cNvPr id="100" name="Google Shape;100;p16"/>
          <p:cNvCxnSpPr>
            <a:stCxn id="99" idx="3"/>
            <a:endCxn id="96" idx="2"/>
          </p:cNvCxnSpPr>
          <p:nvPr/>
        </p:nvCxnSpPr>
        <p:spPr>
          <a:xfrm flipH="1" rot="10800000">
            <a:off x="7618825" y="1908169"/>
            <a:ext cx="756600" cy="1758000"/>
          </a:xfrm>
          <a:prstGeom prst="bentConnector2">
            <a:avLst/>
          </a:prstGeom>
          <a:noFill/>
          <a:ln cap="flat" cmpd="sng" w="9525">
            <a:solidFill>
              <a:srgbClr val="44546A"/>
            </a:solidFill>
            <a:prstDash val="solid"/>
            <a:round/>
            <a:headEnd len="med" w="med" type="none"/>
            <a:tailEnd len="med" w="med" type="none"/>
          </a:ln>
        </p:spPr>
      </p:cxnSp>
      <p:cxnSp>
        <p:nvCxnSpPr>
          <p:cNvPr id="101" name="Google Shape;101;p16"/>
          <p:cNvCxnSpPr>
            <a:stCxn id="96" idx="0"/>
            <a:endCxn id="94" idx="3"/>
          </p:cNvCxnSpPr>
          <p:nvPr/>
        </p:nvCxnSpPr>
        <p:spPr>
          <a:xfrm flipH="1" rot="5400000">
            <a:off x="7796680" y="748826"/>
            <a:ext cx="224400" cy="933300"/>
          </a:xfrm>
          <a:prstGeom prst="bentConnector2">
            <a:avLst/>
          </a:prstGeom>
          <a:noFill/>
          <a:ln cap="flat" cmpd="sng" w="9525">
            <a:solidFill>
              <a:srgbClr val="44546A"/>
            </a:solidFill>
            <a:prstDash val="solid"/>
            <a:round/>
            <a:headEnd len="med" w="med" type="none"/>
            <a:tailEnd len="med" w="med" type="none"/>
          </a:ln>
        </p:spPr>
      </p:cxnSp>
      <p:cxnSp>
        <p:nvCxnSpPr>
          <p:cNvPr id="102" name="Google Shape;102;p16"/>
          <p:cNvCxnSpPr>
            <a:stCxn id="94" idx="2"/>
            <a:endCxn id="95" idx="0"/>
          </p:cNvCxnSpPr>
          <p:nvPr/>
        </p:nvCxnSpPr>
        <p:spPr>
          <a:xfrm>
            <a:off x="6901386" y="1409499"/>
            <a:ext cx="0" cy="246300"/>
          </a:xfrm>
          <a:prstGeom prst="straightConnector1">
            <a:avLst/>
          </a:prstGeom>
          <a:noFill/>
          <a:ln cap="flat" cmpd="sng" w="9525">
            <a:solidFill>
              <a:srgbClr val="44546A"/>
            </a:solidFill>
            <a:prstDash val="solid"/>
            <a:round/>
            <a:headEnd len="med" w="med" type="none"/>
            <a:tailEnd len="med" w="med" type="triangle"/>
          </a:ln>
        </p:spPr>
      </p:cxnSp>
      <p:cxnSp>
        <p:nvCxnSpPr>
          <p:cNvPr id="103" name="Google Shape;103;p16"/>
          <p:cNvCxnSpPr>
            <a:stCxn id="95" idx="2"/>
            <a:endCxn id="97" idx="0"/>
          </p:cNvCxnSpPr>
          <p:nvPr/>
        </p:nvCxnSpPr>
        <p:spPr>
          <a:xfrm>
            <a:off x="6901323" y="2236412"/>
            <a:ext cx="0" cy="241800"/>
          </a:xfrm>
          <a:prstGeom prst="straightConnector1">
            <a:avLst/>
          </a:prstGeom>
          <a:noFill/>
          <a:ln cap="flat" cmpd="sng" w="9525">
            <a:solidFill>
              <a:srgbClr val="44546A"/>
            </a:solidFill>
            <a:prstDash val="solid"/>
            <a:round/>
            <a:headEnd len="med" w="med" type="none"/>
            <a:tailEnd len="med" w="med" type="triangle"/>
          </a:ln>
        </p:spPr>
      </p:cxnSp>
      <p:cxnSp>
        <p:nvCxnSpPr>
          <p:cNvPr id="104" name="Google Shape;104;p16"/>
          <p:cNvCxnSpPr>
            <a:stCxn id="97" idx="2"/>
            <a:endCxn id="99" idx="0"/>
          </p:cNvCxnSpPr>
          <p:nvPr/>
        </p:nvCxnSpPr>
        <p:spPr>
          <a:xfrm>
            <a:off x="6901302" y="3060222"/>
            <a:ext cx="8700" cy="299700"/>
          </a:xfrm>
          <a:prstGeom prst="straightConnector1">
            <a:avLst/>
          </a:prstGeom>
          <a:noFill/>
          <a:ln cap="flat" cmpd="sng" w="9525">
            <a:solidFill>
              <a:srgbClr val="44546A"/>
            </a:solidFill>
            <a:prstDash val="solid"/>
            <a:round/>
            <a:headEnd len="med" w="med" type="none"/>
            <a:tailEnd len="med" w="med" type="triangle"/>
          </a:ln>
        </p:spPr>
      </p:cxnSp>
      <p:cxnSp>
        <p:nvCxnSpPr>
          <p:cNvPr id="105" name="Google Shape;105;p16"/>
          <p:cNvCxnSpPr>
            <a:stCxn id="99" idx="2"/>
            <a:endCxn id="98" idx="0"/>
          </p:cNvCxnSpPr>
          <p:nvPr/>
        </p:nvCxnSpPr>
        <p:spPr>
          <a:xfrm>
            <a:off x="6910075" y="3972319"/>
            <a:ext cx="900" cy="223500"/>
          </a:xfrm>
          <a:prstGeom prst="straightConnector1">
            <a:avLst/>
          </a:prstGeom>
          <a:noFill/>
          <a:ln cap="flat" cmpd="sng" w="9525">
            <a:solidFill>
              <a:srgbClr val="44546A"/>
            </a:solidFill>
            <a:prstDash val="solid"/>
            <a:round/>
            <a:headEnd len="med" w="med" type="none"/>
            <a:tailEnd len="med" w="med" type="triangle"/>
          </a:ln>
        </p:spPr>
      </p:cxnSp>
      <p:cxnSp>
        <p:nvCxnSpPr>
          <p:cNvPr id="106" name="Google Shape;106;p16"/>
          <p:cNvCxnSpPr>
            <a:stCxn id="99" idx="3"/>
          </p:cNvCxnSpPr>
          <p:nvPr/>
        </p:nvCxnSpPr>
        <p:spPr>
          <a:xfrm flipH="1" rot="10800000">
            <a:off x="7618825" y="3664369"/>
            <a:ext cx="566700" cy="1800"/>
          </a:xfrm>
          <a:prstGeom prst="straightConnector1">
            <a:avLst/>
          </a:prstGeom>
          <a:noFill/>
          <a:ln cap="flat" cmpd="sng" w="9525">
            <a:solidFill>
              <a:srgbClr val="44546A"/>
            </a:solidFill>
            <a:prstDash val="solid"/>
            <a:round/>
            <a:headEnd len="med" w="med" type="none"/>
            <a:tailEnd len="med" w="med" type="triangle"/>
          </a:ln>
        </p:spPr>
      </p:cxnSp>
      <p:cxnSp>
        <p:nvCxnSpPr>
          <p:cNvPr id="107" name="Google Shape;107;p16"/>
          <p:cNvCxnSpPr/>
          <p:nvPr/>
        </p:nvCxnSpPr>
        <p:spPr>
          <a:xfrm rot="10800000">
            <a:off x="8390079" y="2352097"/>
            <a:ext cx="0" cy="374100"/>
          </a:xfrm>
          <a:prstGeom prst="straightConnector1">
            <a:avLst/>
          </a:prstGeom>
          <a:noFill/>
          <a:ln cap="flat" cmpd="sng" w="9525">
            <a:solidFill>
              <a:srgbClr val="44546A"/>
            </a:solidFill>
            <a:prstDash val="solid"/>
            <a:round/>
            <a:headEnd len="med" w="med" type="none"/>
            <a:tailEnd len="med" w="med" type="triangle"/>
          </a:ln>
        </p:spPr>
      </p:cxnSp>
      <p:cxnSp>
        <p:nvCxnSpPr>
          <p:cNvPr id="108" name="Google Shape;108;p16"/>
          <p:cNvCxnSpPr>
            <a:endCxn id="94" idx="3"/>
          </p:cNvCxnSpPr>
          <p:nvPr/>
        </p:nvCxnSpPr>
        <p:spPr>
          <a:xfrm rot="10800000">
            <a:off x="7442286" y="1103349"/>
            <a:ext cx="510600" cy="12600"/>
          </a:xfrm>
          <a:prstGeom prst="straightConnector1">
            <a:avLst/>
          </a:prstGeom>
          <a:noFill/>
          <a:ln cap="flat" cmpd="sng" w="9525">
            <a:solidFill>
              <a:srgbClr val="44546A"/>
            </a:solidFill>
            <a:prstDash val="solid"/>
            <a:round/>
            <a:headEnd len="med" w="med" type="none"/>
            <a:tailEnd len="med" w="med" type="triangle"/>
          </a:ln>
        </p:spPr>
      </p:cxnSp>
      <p:sp>
        <p:nvSpPr>
          <p:cNvPr id="109" name="Google Shape;10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16" name="Google Shape;116;p17"/>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17" name="Google Shape;117;p17"/>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txBox="1"/>
          <p:nvPr>
            <p:ph type="title"/>
          </p:nvPr>
        </p:nvSpPr>
        <p:spPr>
          <a:xfrm>
            <a:off x="395750" y="10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Development</a:t>
            </a:r>
            <a:r>
              <a:rPr b="1" lang="en-GB">
                <a:solidFill>
                  <a:schemeClr val="lt1"/>
                </a:solidFill>
              </a:rPr>
              <a:t> Workflow</a:t>
            </a:r>
            <a:endParaRPr b="1">
              <a:solidFill>
                <a:schemeClr val="lt1"/>
              </a:solidFill>
            </a:endParaRPr>
          </a:p>
        </p:txBody>
      </p:sp>
      <p:pic>
        <p:nvPicPr>
          <p:cNvPr id="119" name="Google Shape;119;p17"/>
          <p:cNvPicPr preferRelativeResize="0"/>
          <p:nvPr/>
        </p:nvPicPr>
        <p:blipFill>
          <a:blip r:embed="rId5">
            <a:alphaModFix/>
          </a:blip>
          <a:stretch>
            <a:fillRect/>
          </a:stretch>
        </p:blipFill>
        <p:spPr>
          <a:xfrm>
            <a:off x="1639525" y="1889150"/>
            <a:ext cx="1487975" cy="1365199"/>
          </a:xfrm>
          <a:prstGeom prst="rect">
            <a:avLst/>
          </a:prstGeom>
          <a:noFill/>
          <a:ln>
            <a:noFill/>
          </a:ln>
        </p:spPr>
      </p:pic>
      <p:pic>
        <p:nvPicPr>
          <p:cNvPr id="120" name="Google Shape;120;p17"/>
          <p:cNvPicPr preferRelativeResize="0"/>
          <p:nvPr/>
        </p:nvPicPr>
        <p:blipFill>
          <a:blip r:embed="rId6">
            <a:alphaModFix/>
          </a:blip>
          <a:stretch>
            <a:fillRect/>
          </a:stretch>
        </p:blipFill>
        <p:spPr>
          <a:xfrm>
            <a:off x="4939450" y="1766637"/>
            <a:ext cx="2429851" cy="1724636"/>
          </a:xfrm>
          <a:prstGeom prst="rect">
            <a:avLst/>
          </a:prstGeom>
          <a:noFill/>
          <a:ln>
            <a:noFill/>
          </a:ln>
        </p:spPr>
      </p:pic>
      <p:cxnSp>
        <p:nvCxnSpPr>
          <p:cNvPr id="121" name="Google Shape;121;p17"/>
          <p:cNvCxnSpPr/>
          <p:nvPr/>
        </p:nvCxnSpPr>
        <p:spPr>
          <a:xfrm>
            <a:off x="3518425" y="2483600"/>
            <a:ext cx="1011900" cy="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7"/>
          <p:cNvSpPr txBox="1"/>
          <p:nvPr/>
        </p:nvSpPr>
        <p:spPr>
          <a:xfrm>
            <a:off x="1387450" y="1016338"/>
            <a:ext cx="47985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2"/>
              </a:buClr>
              <a:buSzPts val="1500"/>
              <a:buAutoNum type="arabicPeriod"/>
            </a:pPr>
            <a:r>
              <a:rPr lang="en-GB" sz="1500">
                <a:solidFill>
                  <a:schemeClr val="dk2"/>
                </a:solidFill>
              </a:rPr>
              <a:t>Parse CellML models and export to C.</a:t>
            </a:r>
            <a:endParaRPr/>
          </a:p>
        </p:txBody>
      </p:sp>
      <p:sp>
        <p:nvSpPr>
          <p:cNvPr id="123" name="Google Shape;123;p17"/>
          <p:cNvSpPr txBox="1"/>
          <p:nvPr/>
        </p:nvSpPr>
        <p:spPr>
          <a:xfrm>
            <a:off x="395750" y="3633400"/>
            <a:ext cx="8450400" cy="387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200"/>
              </a:spcBef>
              <a:spcAft>
                <a:spcPts val="1200"/>
              </a:spcAft>
              <a:buNone/>
            </a:pPr>
            <a:r>
              <a:rPr b="1" lang="en-GB" sz="1317">
                <a:solidFill>
                  <a:schemeClr val="dk2"/>
                </a:solidFill>
              </a:rPr>
              <a:t>Model Selection</a:t>
            </a:r>
            <a:r>
              <a:rPr lang="en-GB" sz="1317">
                <a:solidFill>
                  <a:schemeClr val="dk2"/>
                </a:solidFill>
              </a:rPr>
              <a:t>: Three well-established cardiac cell models (ORd 2011*, ORd 2017**, and ToR-ORd***).</a:t>
            </a:r>
            <a:endParaRPr sz="1317">
              <a:solidFill>
                <a:schemeClr val="dk2"/>
              </a:solidFill>
            </a:endParaRPr>
          </a:p>
        </p:txBody>
      </p:sp>
      <p:sp>
        <p:nvSpPr>
          <p:cNvPr id="124" name="Google Shape;12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5" name="Google Shape;125;p17"/>
          <p:cNvSpPr txBox="1"/>
          <p:nvPr/>
        </p:nvSpPr>
        <p:spPr>
          <a:xfrm>
            <a:off x="-45975" y="4342975"/>
            <a:ext cx="8892000" cy="8004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GB" sz="800">
                <a:solidFill>
                  <a:schemeClr val="dk1"/>
                </a:solidFill>
                <a:latin typeface="Batang"/>
                <a:ea typeface="Batang"/>
                <a:cs typeface="Batang"/>
                <a:sym typeface="Batang"/>
              </a:rPr>
              <a:t>*	</a:t>
            </a:r>
            <a:r>
              <a:rPr lang="en-GB" sz="800">
                <a:solidFill>
                  <a:schemeClr val="dk1"/>
                </a:solidFill>
                <a:latin typeface="Batang"/>
                <a:ea typeface="Batang"/>
                <a:cs typeface="Batang"/>
                <a:sym typeface="Batang"/>
              </a:rPr>
              <a:t>T. O'Hara, L. Virág, A. Varró, and Y. Rudy, “Simulation of the Undiseased Human Cardiac Ventricular Action Potential: Model Formulation and Experimental Validation.” 2011, PLOS Computational Biology 7(5): e1002061. Available:  https://doi.org/10.1371/journal.pcbi.1002061.</a:t>
            </a:r>
            <a:endParaRPr sz="800">
              <a:solidFill>
                <a:schemeClr val="dk1"/>
              </a:solidFill>
              <a:latin typeface="Batang"/>
              <a:ea typeface="Batang"/>
              <a:cs typeface="Batang"/>
              <a:sym typeface="Batang"/>
            </a:endParaRPr>
          </a:p>
          <a:p>
            <a:pPr indent="0" lvl="0" marL="0" rtl="0" algn="just">
              <a:lnSpc>
                <a:spcPct val="100000"/>
              </a:lnSpc>
              <a:spcBef>
                <a:spcPts val="0"/>
              </a:spcBef>
              <a:spcAft>
                <a:spcPts val="0"/>
              </a:spcAft>
              <a:buNone/>
            </a:pPr>
            <a:r>
              <a:rPr lang="en-GB" sz="800">
                <a:solidFill>
                  <a:schemeClr val="dk1"/>
                </a:solidFill>
                <a:latin typeface="Batang"/>
                <a:ea typeface="Batang"/>
                <a:cs typeface="Batang"/>
                <a:sym typeface="Batang"/>
              </a:rPr>
              <a:t>** 	S. Dutta, K.C. Chang, K.A. Beattie, J. Sheng , P.N. Tran, W.W. Wu, M. Wu, D.G. Strauss, T. Colatsky, and Z. Li. "Optimization of an In silico Cardiac Cell Model for Proarrhythmia Risk Assessment." Front Physiol. Aug 2017 doi: 10.3389/fphys.2017.00616.</a:t>
            </a:r>
            <a:endParaRPr sz="800">
              <a:solidFill>
                <a:schemeClr val="dk1"/>
              </a:solidFill>
              <a:latin typeface="Batang"/>
              <a:ea typeface="Batang"/>
              <a:cs typeface="Batang"/>
              <a:sym typeface="Batang"/>
            </a:endParaRPr>
          </a:p>
          <a:p>
            <a:pPr indent="0" lvl="0" marL="0" rtl="0" algn="just">
              <a:lnSpc>
                <a:spcPct val="100000"/>
              </a:lnSpc>
              <a:spcBef>
                <a:spcPts val="0"/>
              </a:spcBef>
              <a:spcAft>
                <a:spcPts val="0"/>
              </a:spcAft>
              <a:buNone/>
            </a:pPr>
            <a:r>
              <a:rPr lang="en-GB" sz="800">
                <a:solidFill>
                  <a:schemeClr val="dk1"/>
                </a:solidFill>
                <a:latin typeface="Batang"/>
                <a:ea typeface="Batang"/>
                <a:cs typeface="Batang"/>
                <a:sym typeface="Batang"/>
              </a:rPr>
              <a:t>*** 	Tomek, Jakub et al. “Development, calibration, and validation of a novel human ventricular myocyte model in health, disease, and drug block.” eLife vol. 8 e48890. Dec 2019, doi:10.7554/eLife.48890.</a:t>
            </a:r>
            <a:endParaRPr sz="800">
              <a:solidFill>
                <a:schemeClr val="dk1"/>
              </a:solidFill>
              <a:latin typeface="Batang"/>
              <a:ea typeface="Batang"/>
              <a:cs typeface="Batang"/>
              <a:sym typeface="Batang"/>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p18"/>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32" name="Google Shape;132;p18"/>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33" name="Google Shape;133;p18"/>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8"/>
          <p:cNvSpPr txBox="1"/>
          <p:nvPr>
            <p:ph type="title"/>
          </p:nvPr>
        </p:nvSpPr>
        <p:spPr>
          <a:xfrm>
            <a:off x="395750" y="10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Development</a:t>
            </a:r>
            <a:r>
              <a:rPr b="1" lang="en-GB">
                <a:solidFill>
                  <a:schemeClr val="lt1"/>
                </a:solidFill>
              </a:rPr>
              <a:t> Workflow</a:t>
            </a:r>
            <a:endParaRPr b="1">
              <a:solidFill>
                <a:schemeClr val="lt1"/>
              </a:solidFill>
            </a:endParaRPr>
          </a:p>
        </p:txBody>
      </p:sp>
      <p:sp>
        <p:nvSpPr>
          <p:cNvPr id="135" name="Google Shape;135;p18"/>
          <p:cNvSpPr txBox="1"/>
          <p:nvPr/>
        </p:nvSpPr>
        <p:spPr>
          <a:xfrm>
            <a:off x="6339300" y="786675"/>
            <a:ext cx="2804700" cy="2001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GB" sz="1200">
                <a:solidFill>
                  <a:schemeClr val="dk2"/>
                </a:solidFill>
              </a:rPr>
              <a:t>CUDA Implementation</a:t>
            </a:r>
            <a:r>
              <a:rPr lang="en-GB" sz="1200">
                <a:solidFill>
                  <a:schemeClr val="dk2"/>
                </a:solidFill>
              </a:rPr>
              <a:t>:</a:t>
            </a:r>
            <a:endParaRPr sz="1200">
              <a:solidFill>
                <a:schemeClr val="dk2"/>
              </a:solidFill>
            </a:endParaRPr>
          </a:p>
          <a:p>
            <a:pPr indent="-304800" lvl="0" marL="457200" rtl="0" algn="l">
              <a:lnSpc>
                <a:spcPct val="95000"/>
              </a:lnSpc>
              <a:spcBef>
                <a:spcPts val="1200"/>
              </a:spcBef>
              <a:spcAft>
                <a:spcPts val="0"/>
              </a:spcAft>
              <a:buClr>
                <a:schemeClr val="dk2"/>
              </a:buClr>
              <a:buSzPts val="1200"/>
              <a:buChar char="●"/>
            </a:pPr>
            <a:r>
              <a:rPr b="1" lang="en-GB" sz="1200">
                <a:solidFill>
                  <a:schemeClr val="dk2"/>
                </a:solidFill>
              </a:rPr>
              <a:t>Converted CellML models to C, then simplify to CUDA.</a:t>
            </a:r>
            <a:endParaRPr b="1" sz="1200">
              <a:solidFill>
                <a:schemeClr val="dk2"/>
              </a:solidFill>
            </a:endParaRPr>
          </a:p>
          <a:p>
            <a:pPr indent="-304800" lvl="0" marL="457200" rtl="0" algn="l">
              <a:lnSpc>
                <a:spcPct val="95000"/>
              </a:lnSpc>
              <a:spcBef>
                <a:spcPts val="0"/>
              </a:spcBef>
              <a:spcAft>
                <a:spcPts val="0"/>
              </a:spcAft>
              <a:buClr>
                <a:schemeClr val="dk2"/>
              </a:buClr>
              <a:buSzPts val="1200"/>
              <a:buChar char="●"/>
            </a:pPr>
            <a:r>
              <a:rPr lang="en-GB" sz="1200">
                <a:solidFill>
                  <a:schemeClr val="dk2"/>
                </a:solidFill>
              </a:rPr>
              <a:t>Optimized GPU memory allocation (global, shared, constant).</a:t>
            </a:r>
            <a:endParaRPr sz="1200">
              <a:solidFill>
                <a:schemeClr val="dk2"/>
              </a:solidFill>
            </a:endParaRPr>
          </a:p>
          <a:p>
            <a:pPr indent="-304800" lvl="1" marL="914400" rtl="0" algn="l">
              <a:lnSpc>
                <a:spcPct val="95000"/>
              </a:lnSpc>
              <a:spcBef>
                <a:spcPts val="0"/>
              </a:spcBef>
              <a:spcAft>
                <a:spcPts val="0"/>
              </a:spcAft>
              <a:buClr>
                <a:schemeClr val="dk2"/>
              </a:buClr>
              <a:buSzPts val="1200"/>
              <a:buChar char="○"/>
            </a:pPr>
            <a:r>
              <a:rPr lang="en-GB" sz="1200">
                <a:solidFill>
                  <a:schemeClr val="dk2"/>
                </a:solidFill>
              </a:rPr>
              <a:t>Flattened multidimensional data structures for efficiency.</a:t>
            </a:r>
            <a:endParaRPr sz="1200">
              <a:solidFill>
                <a:schemeClr val="dk2"/>
              </a:solidFill>
            </a:endParaRPr>
          </a:p>
        </p:txBody>
      </p:sp>
      <p:sp>
        <p:nvSpPr>
          <p:cNvPr id="136" name="Google Shape;136;p18"/>
          <p:cNvSpPr/>
          <p:nvPr/>
        </p:nvSpPr>
        <p:spPr>
          <a:xfrm>
            <a:off x="743250" y="2958000"/>
            <a:ext cx="8400900" cy="1404600"/>
          </a:xfrm>
          <a:prstGeom prst="rect">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58325" y="1312700"/>
            <a:ext cx="5498100" cy="1404600"/>
          </a:xfrm>
          <a:prstGeom prst="rect">
            <a:avLst/>
          </a:prstGeom>
          <a:solidFill>
            <a:srgbClr val="1F1F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txBox="1"/>
          <p:nvPr/>
        </p:nvSpPr>
        <p:spPr>
          <a:xfrm>
            <a:off x="71200" y="2010450"/>
            <a:ext cx="1016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Before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After</a:t>
            </a:r>
            <a:endParaRPr>
              <a:solidFill>
                <a:schemeClr val="dk1"/>
              </a:solidFill>
            </a:endParaRPr>
          </a:p>
        </p:txBody>
      </p:sp>
      <p:pic>
        <p:nvPicPr>
          <p:cNvPr id="139" name="Google Shape;139;p18"/>
          <p:cNvPicPr preferRelativeResize="0"/>
          <p:nvPr/>
        </p:nvPicPr>
        <p:blipFill>
          <a:blip r:embed="rId5">
            <a:alphaModFix/>
          </a:blip>
          <a:stretch>
            <a:fillRect/>
          </a:stretch>
        </p:blipFill>
        <p:spPr>
          <a:xfrm>
            <a:off x="1048050" y="1462675"/>
            <a:ext cx="3053181" cy="547775"/>
          </a:xfrm>
          <a:prstGeom prst="rect">
            <a:avLst/>
          </a:prstGeom>
          <a:noFill/>
          <a:ln>
            <a:noFill/>
          </a:ln>
        </p:spPr>
      </p:pic>
      <p:pic>
        <p:nvPicPr>
          <p:cNvPr id="140" name="Google Shape;140;p18"/>
          <p:cNvPicPr preferRelativeResize="0"/>
          <p:nvPr/>
        </p:nvPicPr>
        <p:blipFill>
          <a:blip r:embed="rId6">
            <a:alphaModFix/>
          </a:blip>
          <a:stretch>
            <a:fillRect/>
          </a:stretch>
        </p:blipFill>
        <p:spPr>
          <a:xfrm>
            <a:off x="1048050" y="2097900"/>
            <a:ext cx="4774838" cy="507750"/>
          </a:xfrm>
          <a:prstGeom prst="rect">
            <a:avLst/>
          </a:prstGeom>
          <a:noFill/>
          <a:ln>
            <a:noFill/>
          </a:ln>
        </p:spPr>
      </p:pic>
      <p:pic>
        <p:nvPicPr>
          <p:cNvPr id="141" name="Google Shape;141;p18"/>
          <p:cNvPicPr preferRelativeResize="0"/>
          <p:nvPr/>
        </p:nvPicPr>
        <p:blipFill>
          <a:blip r:embed="rId7">
            <a:alphaModFix/>
          </a:blip>
          <a:stretch>
            <a:fillRect/>
          </a:stretch>
        </p:blipFill>
        <p:spPr>
          <a:xfrm>
            <a:off x="749346" y="3157950"/>
            <a:ext cx="8256028" cy="824700"/>
          </a:xfrm>
          <a:prstGeom prst="rect">
            <a:avLst/>
          </a:prstGeom>
          <a:noFill/>
          <a:ln>
            <a:noFill/>
          </a:ln>
        </p:spPr>
      </p:pic>
      <p:sp>
        <p:nvSpPr>
          <p:cNvPr id="142" name="Google Shape;14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8" name="Google Shape;148;p19"/>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49" name="Google Shape;149;p19"/>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50" name="Google Shape;150;p19"/>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9"/>
          <p:cNvSpPr txBox="1"/>
          <p:nvPr>
            <p:ph type="title"/>
          </p:nvPr>
        </p:nvSpPr>
        <p:spPr>
          <a:xfrm>
            <a:off x="395750" y="10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Development</a:t>
            </a:r>
            <a:r>
              <a:rPr b="1" lang="en-GB">
                <a:solidFill>
                  <a:schemeClr val="lt1"/>
                </a:solidFill>
              </a:rPr>
              <a:t> Workflow</a:t>
            </a:r>
            <a:endParaRPr b="1">
              <a:solidFill>
                <a:schemeClr val="lt1"/>
              </a:solidFill>
            </a:endParaRPr>
          </a:p>
        </p:txBody>
      </p:sp>
      <p:pic>
        <p:nvPicPr>
          <p:cNvPr id="152" name="Google Shape;152;p19"/>
          <p:cNvPicPr preferRelativeResize="0"/>
          <p:nvPr/>
        </p:nvPicPr>
        <p:blipFill>
          <a:blip r:embed="rId5">
            <a:alphaModFix/>
          </a:blip>
          <a:stretch>
            <a:fillRect/>
          </a:stretch>
        </p:blipFill>
        <p:spPr>
          <a:xfrm>
            <a:off x="1470850" y="767006"/>
            <a:ext cx="4990200" cy="2002150"/>
          </a:xfrm>
          <a:prstGeom prst="rect">
            <a:avLst/>
          </a:prstGeom>
          <a:noFill/>
          <a:ln>
            <a:noFill/>
          </a:ln>
        </p:spPr>
      </p:pic>
      <p:graphicFrame>
        <p:nvGraphicFramePr>
          <p:cNvPr id="153" name="Google Shape;153;p19"/>
          <p:cNvGraphicFramePr/>
          <p:nvPr/>
        </p:nvGraphicFramePr>
        <p:xfrm>
          <a:off x="0" y="3559275"/>
          <a:ext cx="3000000" cy="3000000"/>
        </p:xfrm>
        <a:graphic>
          <a:graphicData uri="http://schemas.openxmlformats.org/drawingml/2006/table">
            <a:tbl>
              <a:tblPr>
                <a:noFill/>
                <a:tableStyleId>{AAD50DE4-0EFF-42A6-91F0-A599B9DEC3AF}</a:tableStyleId>
              </a:tblPr>
              <a:tblGrid>
                <a:gridCol w="9084225"/>
              </a:tblGrid>
              <a:tr h="152400">
                <a:tc>
                  <a:txBody>
                    <a:bodyPr/>
                    <a:lstStyle/>
                    <a:p>
                      <a:pPr indent="0" lvl="0" marL="0" rtl="0" algn="ctr">
                        <a:lnSpc>
                          <a:spcPct val="150000"/>
                        </a:lnSpc>
                        <a:spcBef>
                          <a:spcPts val="0"/>
                        </a:spcBef>
                        <a:spcAft>
                          <a:spcPts val="0"/>
                        </a:spcAft>
                        <a:buNone/>
                      </a:pPr>
                      <a:r>
                        <a:rPr lang="en-GB" sz="1000">
                          <a:latin typeface="Courier New"/>
                          <a:ea typeface="Courier New"/>
                          <a:cs typeface="Courier New"/>
                          <a:sym typeface="Courier New"/>
                        </a:rPr>
                        <a:t>ALGEBRAIC[3] = 1.00000/(1.00000+exp((STATES[0]+87.6100)/7.48800))</a:t>
                      </a:r>
                      <a:endParaRPr sz="1000">
                        <a:latin typeface="Courier New"/>
                        <a:ea typeface="Courier New"/>
                        <a:cs typeface="Courier New"/>
                        <a:sym typeface="Courier New"/>
                      </a:endParaRPr>
                    </a:p>
                  </a:txBody>
                  <a:tcPr marT="91425" marB="91425" marR="91425" marL="91425"/>
                </a:tc>
              </a:tr>
            </a:tbl>
          </a:graphicData>
        </a:graphic>
      </p:graphicFrame>
      <p:graphicFrame>
        <p:nvGraphicFramePr>
          <p:cNvPr id="154" name="Google Shape;154;p19"/>
          <p:cNvGraphicFramePr/>
          <p:nvPr/>
        </p:nvGraphicFramePr>
        <p:xfrm>
          <a:off x="0" y="4072850"/>
          <a:ext cx="3000000" cy="3000000"/>
        </p:xfrm>
        <a:graphic>
          <a:graphicData uri="http://schemas.openxmlformats.org/drawingml/2006/table">
            <a:tbl>
              <a:tblPr>
                <a:noFill/>
                <a:tableStyleId>{AAD50DE4-0EFF-42A6-91F0-A599B9DEC3AF}</a:tableStyleId>
              </a:tblPr>
              <a:tblGrid>
                <a:gridCol w="9084225"/>
              </a:tblGrid>
              <a:tr h="457200">
                <a:tc>
                  <a:txBody>
                    <a:bodyPr/>
                    <a:lstStyle/>
                    <a:p>
                      <a:pPr indent="0" lvl="0" marL="0" rtl="0" algn="l">
                        <a:lnSpc>
                          <a:spcPct val="150000"/>
                        </a:lnSpc>
                        <a:spcBef>
                          <a:spcPts val="0"/>
                        </a:spcBef>
                        <a:spcAft>
                          <a:spcPts val="0"/>
                        </a:spcAft>
                        <a:buNone/>
                      </a:pPr>
                      <a:r>
                        <a:rPr lang="en-GB" sz="1100">
                          <a:latin typeface="Courier New"/>
                          <a:ea typeface="Courier New"/>
                          <a:cs typeface="Courier New"/>
                          <a:sym typeface="Courier New"/>
                        </a:rPr>
                        <a:t>ALGEBRAIC[(sample_id * </a:t>
                      </a:r>
                      <a:r>
                        <a:rPr b="1" lang="en-GB" sz="1100">
                          <a:latin typeface="Courier New"/>
                          <a:ea typeface="Courier New"/>
                          <a:cs typeface="Courier New"/>
                          <a:sym typeface="Courier New"/>
                        </a:rPr>
                        <a:t>223</a:t>
                      </a:r>
                      <a:r>
                        <a:rPr lang="en-GB" sz="1100">
                          <a:latin typeface="Courier New"/>
                          <a:ea typeface="Courier New"/>
                          <a:cs typeface="Courier New"/>
                          <a:sym typeface="Courier New"/>
                        </a:rPr>
                        <a:t>) + 3] = 1.00000/(1.00000+exp((STATES[(</a:t>
                      </a:r>
                      <a:r>
                        <a:rPr b="1" lang="en-GB" sz="1100">
                          <a:latin typeface="Courier New"/>
                          <a:ea typeface="Courier New"/>
                          <a:cs typeface="Courier New"/>
                          <a:sym typeface="Courier New"/>
                        </a:rPr>
                        <a:t>sample_id</a:t>
                      </a:r>
                      <a:r>
                        <a:rPr lang="en-GB" sz="1100">
                          <a:latin typeface="Courier New"/>
                          <a:ea typeface="Courier New"/>
                          <a:cs typeface="Courier New"/>
                          <a:sym typeface="Courier New"/>
                        </a:rPr>
                        <a:t> * </a:t>
                      </a:r>
                      <a:r>
                        <a:rPr b="1" lang="en-GB" sz="1100">
                          <a:latin typeface="Courier New"/>
                          <a:ea typeface="Courier New"/>
                          <a:cs typeface="Courier New"/>
                          <a:sym typeface="Courier New"/>
                        </a:rPr>
                        <a:t>43</a:t>
                      </a:r>
                      <a:r>
                        <a:rPr lang="en-GB" sz="1100">
                          <a:latin typeface="Courier New"/>
                          <a:ea typeface="Courier New"/>
                          <a:cs typeface="Courier New"/>
                          <a:sym typeface="Courier New"/>
                        </a:rPr>
                        <a:t>) + 0]+87.6100)/7.48800));</a:t>
                      </a:r>
                      <a:endParaRPr sz="1350">
                        <a:latin typeface="Batang"/>
                        <a:ea typeface="Batang"/>
                        <a:cs typeface="Batang"/>
                        <a:sym typeface="Batang"/>
                      </a:endParaRPr>
                    </a:p>
                  </a:txBody>
                  <a:tcPr marT="91425" marB="91425" marR="91425" marL="91425"/>
                </a:tc>
              </a:tr>
            </a:tbl>
          </a:graphicData>
        </a:graphic>
      </p:graphicFrame>
      <p:graphicFrame>
        <p:nvGraphicFramePr>
          <p:cNvPr id="155" name="Google Shape;155;p19"/>
          <p:cNvGraphicFramePr/>
          <p:nvPr/>
        </p:nvGraphicFramePr>
        <p:xfrm>
          <a:off x="1088413" y="2747775"/>
          <a:ext cx="3000000" cy="3000000"/>
        </p:xfrm>
        <a:graphic>
          <a:graphicData uri="http://schemas.openxmlformats.org/drawingml/2006/table">
            <a:tbl>
              <a:tblPr>
                <a:noFill/>
                <a:tableStyleId>{AAD50DE4-0EFF-42A6-91F0-A599B9DEC3AF}</a:tableStyleId>
              </a:tblPr>
              <a:tblGrid>
                <a:gridCol w="7211025"/>
              </a:tblGrid>
              <a:tr h="609600">
                <a:tc>
                  <a:txBody>
                    <a:bodyPr/>
                    <a:lstStyle/>
                    <a:p>
                      <a:pPr indent="0" lvl="0" marL="0" rtl="0" algn="l">
                        <a:lnSpc>
                          <a:spcPct val="150000"/>
                        </a:lnSpc>
                        <a:spcBef>
                          <a:spcPts val="0"/>
                        </a:spcBef>
                        <a:spcAft>
                          <a:spcPts val="0"/>
                        </a:spcAft>
                        <a:buNone/>
                      </a:pPr>
                      <a:r>
                        <a:rPr lang="en-GB" sz="900">
                          <a:latin typeface="Courier New"/>
                          <a:ea typeface="Courier New"/>
                          <a:cs typeface="Courier New"/>
                          <a:sym typeface="Courier New"/>
                        </a:rPr>
                        <a:t>There are a total of </a:t>
                      </a:r>
                      <a:r>
                        <a:rPr b="1" lang="en-GB" sz="900">
                          <a:latin typeface="Courier New"/>
                          <a:ea typeface="Courier New"/>
                          <a:cs typeface="Courier New"/>
                          <a:sym typeface="Courier New"/>
                        </a:rPr>
                        <a:t>223</a:t>
                      </a:r>
                      <a:r>
                        <a:rPr lang="en-GB" sz="900">
                          <a:latin typeface="Courier New"/>
                          <a:ea typeface="Courier New"/>
                          <a:cs typeface="Courier New"/>
                          <a:sym typeface="Courier New"/>
                        </a:rPr>
                        <a:t> entries in the algebraic variable array.</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GB" sz="900">
                          <a:latin typeface="Courier New"/>
                          <a:ea typeface="Courier New"/>
                          <a:cs typeface="Courier New"/>
                          <a:sym typeface="Courier New"/>
                        </a:rPr>
                        <a:t>There are a total of </a:t>
                      </a:r>
                      <a:r>
                        <a:rPr b="1" lang="en-GB" sz="900">
                          <a:latin typeface="Courier New"/>
                          <a:ea typeface="Courier New"/>
                          <a:cs typeface="Courier New"/>
                          <a:sym typeface="Courier New"/>
                        </a:rPr>
                        <a:t>43</a:t>
                      </a:r>
                      <a:r>
                        <a:rPr lang="en-GB" sz="900">
                          <a:latin typeface="Courier New"/>
                          <a:ea typeface="Courier New"/>
                          <a:cs typeface="Courier New"/>
                          <a:sym typeface="Courier New"/>
                        </a:rPr>
                        <a:t> entries in each of the rate and state variable arrays.</a:t>
                      </a:r>
                      <a:endParaRPr sz="900">
                        <a:latin typeface="Courier New"/>
                        <a:ea typeface="Courier New"/>
                        <a:cs typeface="Courier New"/>
                        <a:sym typeface="Courier New"/>
                      </a:endParaRPr>
                    </a:p>
                    <a:p>
                      <a:pPr indent="0" lvl="0" marL="0" rtl="0" algn="l">
                        <a:lnSpc>
                          <a:spcPct val="150000"/>
                        </a:lnSpc>
                        <a:spcBef>
                          <a:spcPts val="0"/>
                        </a:spcBef>
                        <a:spcAft>
                          <a:spcPts val="0"/>
                        </a:spcAft>
                        <a:buNone/>
                      </a:pPr>
                      <a:r>
                        <a:rPr lang="en-GB" sz="900">
                          <a:latin typeface="Courier New"/>
                          <a:ea typeface="Courier New"/>
                          <a:cs typeface="Courier New"/>
                          <a:sym typeface="Courier New"/>
                        </a:rPr>
                        <a:t>There are a total of </a:t>
                      </a:r>
                      <a:r>
                        <a:rPr b="1" lang="en-GB" sz="900">
                          <a:latin typeface="Courier New"/>
                          <a:ea typeface="Courier New"/>
                          <a:cs typeface="Courier New"/>
                          <a:sym typeface="Courier New"/>
                        </a:rPr>
                        <a:t>163</a:t>
                      </a:r>
                      <a:r>
                        <a:rPr lang="en-GB" sz="900">
                          <a:latin typeface="Courier New"/>
                          <a:ea typeface="Courier New"/>
                          <a:cs typeface="Courier New"/>
                          <a:sym typeface="Courier New"/>
                        </a:rPr>
                        <a:t> entries in the constant variable array.</a:t>
                      </a:r>
                      <a:endParaRPr sz="1100">
                        <a:latin typeface="Batang"/>
                        <a:ea typeface="Batang"/>
                        <a:cs typeface="Batang"/>
                        <a:sym typeface="Batang"/>
                      </a:endParaRPr>
                    </a:p>
                  </a:txBody>
                  <a:tcPr marT="91425" marB="91425" marR="91425" marL="91425"/>
                </a:tc>
              </a:tr>
            </a:tbl>
          </a:graphicData>
        </a:graphic>
      </p:graphicFrame>
      <p:cxnSp>
        <p:nvCxnSpPr>
          <p:cNvPr id="156" name="Google Shape;156;p19"/>
          <p:cNvCxnSpPr/>
          <p:nvPr/>
        </p:nvCxnSpPr>
        <p:spPr>
          <a:xfrm>
            <a:off x="4108550" y="3863375"/>
            <a:ext cx="0" cy="2988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9"/>
          <p:cNvSpPr txBox="1"/>
          <p:nvPr/>
        </p:nvSpPr>
        <p:spPr>
          <a:xfrm>
            <a:off x="6339300" y="786675"/>
            <a:ext cx="2804700" cy="2185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GB" sz="1200">
                <a:solidFill>
                  <a:schemeClr val="dk2"/>
                </a:solidFill>
              </a:rPr>
              <a:t>CUDA Implementation</a:t>
            </a:r>
            <a:r>
              <a:rPr lang="en-GB" sz="1200">
                <a:solidFill>
                  <a:schemeClr val="dk2"/>
                </a:solidFill>
              </a:rPr>
              <a:t>:</a:t>
            </a:r>
            <a:endParaRPr sz="1200">
              <a:solidFill>
                <a:schemeClr val="dk2"/>
              </a:solidFill>
            </a:endParaRPr>
          </a:p>
          <a:p>
            <a:pPr indent="-304800" lvl="0" marL="457200" rtl="0" algn="l">
              <a:lnSpc>
                <a:spcPct val="95000"/>
              </a:lnSpc>
              <a:spcBef>
                <a:spcPts val="1200"/>
              </a:spcBef>
              <a:spcAft>
                <a:spcPts val="0"/>
              </a:spcAft>
              <a:buClr>
                <a:schemeClr val="dk2"/>
              </a:buClr>
              <a:buSzPts val="1200"/>
              <a:buChar char="●"/>
            </a:pPr>
            <a:r>
              <a:rPr lang="en-GB" sz="1200">
                <a:solidFill>
                  <a:schemeClr val="dk2"/>
                </a:solidFill>
              </a:rPr>
              <a:t>Converted CellML models to C code</a:t>
            </a:r>
            <a:r>
              <a:rPr lang="en-GB" sz="1200">
                <a:solidFill>
                  <a:schemeClr val="dk2"/>
                </a:solidFill>
              </a:rPr>
              <a:t>, then simplify to CUDA</a:t>
            </a:r>
            <a:r>
              <a:rPr lang="en-GB" sz="1200">
                <a:solidFill>
                  <a:schemeClr val="dk2"/>
                </a:solidFill>
              </a:rPr>
              <a:t>.</a:t>
            </a:r>
            <a:endParaRPr sz="1200">
              <a:solidFill>
                <a:schemeClr val="dk2"/>
              </a:solidFill>
            </a:endParaRPr>
          </a:p>
          <a:p>
            <a:pPr indent="-304800" lvl="0" marL="457200" rtl="0" algn="l">
              <a:lnSpc>
                <a:spcPct val="95000"/>
              </a:lnSpc>
              <a:spcBef>
                <a:spcPts val="0"/>
              </a:spcBef>
              <a:spcAft>
                <a:spcPts val="0"/>
              </a:spcAft>
              <a:buClr>
                <a:schemeClr val="dk2"/>
              </a:buClr>
              <a:buSzPts val="1200"/>
              <a:buChar char="●"/>
            </a:pPr>
            <a:r>
              <a:rPr b="1" lang="en-GB" sz="1200">
                <a:solidFill>
                  <a:schemeClr val="dk2"/>
                </a:solidFill>
              </a:rPr>
              <a:t>Optimized GPU memory allocation (global, shared, constant).</a:t>
            </a:r>
            <a:endParaRPr b="1" sz="1200">
              <a:solidFill>
                <a:schemeClr val="dk2"/>
              </a:solidFill>
            </a:endParaRPr>
          </a:p>
          <a:p>
            <a:pPr indent="-304800" lvl="1" marL="914400" rtl="0" algn="l">
              <a:lnSpc>
                <a:spcPct val="95000"/>
              </a:lnSpc>
              <a:spcBef>
                <a:spcPts val="0"/>
              </a:spcBef>
              <a:spcAft>
                <a:spcPts val="0"/>
              </a:spcAft>
              <a:buClr>
                <a:schemeClr val="dk2"/>
              </a:buClr>
              <a:buSzPts val="1200"/>
              <a:buChar char="○"/>
            </a:pPr>
            <a:r>
              <a:rPr b="1" lang="en-GB" sz="1200">
                <a:solidFill>
                  <a:schemeClr val="dk2"/>
                </a:solidFill>
              </a:rPr>
              <a:t>Flattened multidimensional data structures for efficiency.</a:t>
            </a:r>
            <a:endParaRPr b="1" sz="1200">
              <a:solidFill>
                <a:schemeClr val="dk2"/>
              </a:solidFill>
            </a:endParaRPr>
          </a:p>
        </p:txBody>
      </p:sp>
      <p:sp>
        <p:nvSpPr>
          <p:cNvPr id="158" name="Google Shape;15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4" name="Google Shape;164;p20"/>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65" name="Google Shape;165;p20"/>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66" name="Google Shape;166;p20"/>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0"/>
          <p:cNvSpPr txBox="1"/>
          <p:nvPr>
            <p:ph type="title"/>
          </p:nvPr>
        </p:nvSpPr>
        <p:spPr>
          <a:xfrm>
            <a:off x="395750" y="108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chemeClr val="lt1"/>
                </a:solidFill>
              </a:rPr>
              <a:t>Development</a:t>
            </a:r>
            <a:r>
              <a:rPr b="1" lang="en-GB">
                <a:solidFill>
                  <a:schemeClr val="lt1"/>
                </a:solidFill>
              </a:rPr>
              <a:t> Workflow</a:t>
            </a:r>
            <a:endParaRPr b="1">
              <a:solidFill>
                <a:schemeClr val="lt1"/>
              </a:solidFill>
            </a:endParaRPr>
          </a:p>
        </p:txBody>
      </p:sp>
      <p:graphicFrame>
        <p:nvGraphicFramePr>
          <p:cNvPr id="168" name="Google Shape;168;p20"/>
          <p:cNvGraphicFramePr/>
          <p:nvPr/>
        </p:nvGraphicFramePr>
        <p:xfrm>
          <a:off x="224338" y="3225888"/>
          <a:ext cx="3000000" cy="3000000"/>
        </p:xfrm>
        <a:graphic>
          <a:graphicData uri="http://schemas.openxmlformats.org/drawingml/2006/table">
            <a:tbl>
              <a:tblPr>
                <a:noFill/>
                <a:tableStyleId>{AAD50DE4-0EFF-42A6-91F0-A599B9DEC3AF}</a:tableStyleId>
              </a:tblPr>
              <a:tblGrid>
                <a:gridCol w="8097425"/>
              </a:tblGrid>
              <a:tr h="1492625">
                <a:tc>
                  <a:txBody>
                    <a:bodyPr/>
                    <a:lstStyle/>
                    <a:p>
                      <a:pPr indent="0" lvl="0" marL="0" rtl="0" algn="l">
                        <a:lnSpc>
                          <a:spcPct val="150000"/>
                        </a:lnSpc>
                        <a:spcBef>
                          <a:spcPts val="0"/>
                        </a:spcBef>
                        <a:spcAft>
                          <a:spcPts val="0"/>
                        </a:spcAft>
                        <a:buNone/>
                      </a:pPr>
                      <a:r>
                        <a:rPr b="1" lang="en-GB" sz="1000">
                          <a:latin typeface="Courier New"/>
                          <a:ea typeface="Courier New"/>
                          <a:cs typeface="Courier New"/>
                          <a:sym typeface="Courier New"/>
                        </a:rPr>
                        <a:t>void solveEuler( double *STATES, double *RATES, double dt, int sample_id)</a:t>
                      </a:r>
                      <a:endParaRPr b="1" sz="1000">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000">
                          <a:latin typeface="Courier New"/>
                          <a:ea typeface="Courier New"/>
                          <a:cs typeface="Courier New"/>
                          <a:sym typeface="Courier New"/>
                        </a:rPr>
                        <a:t>	for(int i=0;i&lt;43;i++){</a:t>
                      </a:r>
                      <a:endParaRPr b="1" sz="1000">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000">
                          <a:latin typeface="Courier New"/>
                          <a:ea typeface="Courier New"/>
                          <a:cs typeface="Courier New"/>
                          <a:sym typeface="Courier New"/>
                        </a:rPr>
                        <a:t>	STATES[(43 * sample_id) + i] = STATES[(43 * sample_id) + i] + RATES[(43 * sample_id) + i] * dt;</a:t>
                      </a:r>
                      <a:endParaRPr b="1" sz="1000">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lnSpc>
                          <a:spcPct val="150000"/>
                        </a:lnSpc>
                        <a:spcBef>
                          <a:spcPts val="0"/>
                        </a:spcBef>
                        <a:spcAft>
                          <a:spcPts val="0"/>
                        </a:spcAft>
                        <a:buNone/>
                      </a:pPr>
                      <a:r>
                        <a:rPr b="1" lang="en-GB" sz="1000">
                          <a:latin typeface="Courier New"/>
                          <a:ea typeface="Courier New"/>
                          <a:cs typeface="Courier New"/>
                          <a:sym typeface="Courier New"/>
                        </a:rPr>
                        <a:t>}</a:t>
                      </a:r>
                      <a:endParaRPr b="1" sz="1150">
                        <a:latin typeface="Batang"/>
                        <a:ea typeface="Batang"/>
                        <a:cs typeface="Batang"/>
                        <a:sym typeface="Batang"/>
                      </a:endParaRPr>
                    </a:p>
                  </a:txBody>
                  <a:tcPr marT="91425" marB="91425" marR="91425" marL="91425"/>
                </a:tc>
              </a:tr>
            </a:tbl>
          </a:graphicData>
        </a:graphic>
      </p:graphicFrame>
      <p:sp>
        <p:nvSpPr>
          <p:cNvPr id="169" name="Google Shape;169;p20"/>
          <p:cNvSpPr txBox="1"/>
          <p:nvPr/>
        </p:nvSpPr>
        <p:spPr>
          <a:xfrm>
            <a:off x="1079950" y="250742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sz="1800">
                <a:solidFill>
                  <a:schemeClr val="dk1"/>
                </a:solidFill>
                <a:latin typeface="Batang"/>
                <a:ea typeface="Batang"/>
                <a:cs typeface="Batang"/>
                <a:sym typeface="Batang"/>
              </a:rPr>
              <a:t>x</a:t>
            </a:r>
            <a:r>
              <a:rPr b="1" baseline="-25000" i="1" lang="en-GB" sz="1800">
                <a:solidFill>
                  <a:schemeClr val="dk1"/>
                </a:solidFill>
                <a:latin typeface="Batang"/>
                <a:ea typeface="Batang"/>
                <a:cs typeface="Batang"/>
                <a:sym typeface="Batang"/>
              </a:rPr>
              <a:t>n+1</a:t>
            </a:r>
            <a:r>
              <a:rPr b="1" i="1" lang="en-GB" sz="1800">
                <a:solidFill>
                  <a:schemeClr val="dk1"/>
                </a:solidFill>
                <a:latin typeface="Batang"/>
                <a:ea typeface="Batang"/>
                <a:cs typeface="Batang"/>
                <a:sym typeface="Batang"/>
              </a:rPr>
              <a:t>=x</a:t>
            </a:r>
            <a:r>
              <a:rPr b="1" baseline="-25000" i="1" lang="en-GB" sz="1800">
                <a:solidFill>
                  <a:schemeClr val="dk1"/>
                </a:solidFill>
                <a:latin typeface="Batang"/>
                <a:ea typeface="Batang"/>
                <a:cs typeface="Batang"/>
                <a:sym typeface="Batang"/>
              </a:rPr>
              <a:t>n</a:t>
            </a:r>
            <a:r>
              <a:rPr b="1" i="1" lang="en-GB" sz="1800">
                <a:solidFill>
                  <a:schemeClr val="dk1"/>
                </a:solidFill>
                <a:latin typeface="Batang"/>
                <a:ea typeface="Batang"/>
                <a:cs typeface="Batang"/>
                <a:sym typeface="Batang"/>
              </a:rPr>
              <a:t>+rate(x</a:t>
            </a:r>
            <a:r>
              <a:rPr b="1" baseline="-25000" i="1" lang="en-GB" sz="1800">
                <a:solidFill>
                  <a:schemeClr val="dk1"/>
                </a:solidFill>
                <a:latin typeface="Batang"/>
                <a:ea typeface="Batang"/>
                <a:cs typeface="Batang"/>
                <a:sym typeface="Batang"/>
              </a:rPr>
              <a:t>n</a:t>
            </a:r>
            <a:r>
              <a:rPr b="1" i="1" lang="en-GB" sz="1800">
                <a:solidFill>
                  <a:schemeClr val="dk1"/>
                </a:solidFill>
                <a:latin typeface="Batang"/>
                <a:ea typeface="Batang"/>
                <a:cs typeface="Batang"/>
                <a:sym typeface="Batang"/>
              </a:rPr>
              <a:t>)</a:t>
            </a:r>
            <a:r>
              <a:rPr b="1" i="1" lang="en-GB" sz="1800">
                <a:solidFill>
                  <a:schemeClr val="dk1"/>
                </a:solidFill>
                <a:latin typeface="Times New Roman"/>
                <a:ea typeface="Times New Roman"/>
                <a:cs typeface="Times New Roman"/>
                <a:sym typeface="Times New Roman"/>
              </a:rPr>
              <a:t>⋅</a:t>
            </a:r>
            <a:r>
              <a:rPr b="1" i="1" lang="en-GB" sz="1800">
                <a:solidFill>
                  <a:schemeClr val="dk1"/>
                </a:solidFill>
                <a:latin typeface="Batang"/>
                <a:ea typeface="Batang"/>
                <a:cs typeface="Batang"/>
                <a:sym typeface="Batang"/>
              </a:rPr>
              <a:t>Δt</a:t>
            </a:r>
            <a:endParaRPr b="1" sz="2100"/>
          </a:p>
        </p:txBody>
      </p:sp>
      <p:sp>
        <p:nvSpPr>
          <p:cNvPr id="170" name="Google Shape;170;p20"/>
          <p:cNvSpPr txBox="1"/>
          <p:nvPr/>
        </p:nvSpPr>
        <p:spPr>
          <a:xfrm>
            <a:off x="1433350" y="2177425"/>
            <a:ext cx="229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Forward Euler</a:t>
            </a:r>
            <a:endParaRPr b="1" sz="1800">
              <a:solidFill>
                <a:schemeClr val="dk2"/>
              </a:solidFill>
            </a:endParaRPr>
          </a:p>
        </p:txBody>
      </p:sp>
      <p:sp>
        <p:nvSpPr>
          <p:cNvPr id="171" name="Google Shape;171;p20"/>
          <p:cNvSpPr txBox="1"/>
          <p:nvPr/>
        </p:nvSpPr>
        <p:spPr>
          <a:xfrm>
            <a:off x="6144000" y="876275"/>
            <a:ext cx="3000000" cy="1545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GB" sz="1317">
                <a:solidFill>
                  <a:schemeClr val="dk2"/>
                </a:solidFill>
              </a:rPr>
              <a:t>Models and ODE Solvers</a:t>
            </a:r>
            <a:r>
              <a:rPr lang="en-GB" sz="1317">
                <a:solidFill>
                  <a:schemeClr val="dk2"/>
                </a:solidFill>
              </a:rPr>
              <a:t>:</a:t>
            </a:r>
            <a:endParaRPr sz="1317">
              <a:solidFill>
                <a:schemeClr val="dk2"/>
              </a:solidFill>
            </a:endParaRPr>
          </a:p>
          <a:p>
            <a:pPr indent="-312261" lvl="0" marL="457200" rtl="0" algn="l">
              <a:lnSpc>
                <a:spcPct val="95000"/>
              </a:lnSpc>
              <a:spcBef>
                <a:spcPts val="1200"/>
              </a:spcBef>
              <a:spcAft>
                <a:spcPts val="0"/>
              </a:spcAft>
              <a:buClr>
                <a:schemeClr val="dk2"/>
              </a:buClr>
              <a:buSzPts val="1318"/>
              <a:buAutoNum type="arabicPeriod"/>
            </a:pPr>
            <a:r>
              <a:rPr lang="en-GB" sz="1317">
                <a:solidFill>
                  <a:schemeClr val="dk2"/>
                </a:solidFill>
              </a:rPr>
              <a:t>ORd 2011 (Rush-Larsen solver)</a:t>
            </a:r>
            <a:endParaRPr sz="1317">
              <a:solidFill>
                <a:schemeClr val="dk2"/>
              </a:solidFill>
            </a:endParaRPr>
          </a:p>
          <a:p>
            <a:pPr indent="-312261" lvl="0" marL="457200" rtl="0" algn="l">
              <a:lnSpc>
                <a:spcPct val="95000"/>
              </a:lnSpc>
              <a:spcBef>
                <a:spcPts val="0"/>
              </a:spcBef>
              <a:spcAft>
                <a:spcPts val="0"/>
              </a:spcAft>
              <a:buClr>
                <a:schemeClr val="dk2"/>
              </a:buClr>
              <a:buSzPts val="1318"/>
              <a:buAutoNum type="arabicPeriod"/>
            </a:pPr>
            <a:r>
              <a:rPr lang="en-GB" sz="1317">
                <a:solidFill>
                  <a:schemeClr val="dk2"/>
                </a:solidFill>
              </a:rPr>
              <a:t>ORd 2017 (Forward Euler solver)</a:t>
            </a:r>
            <a:endParaRPr sz="1317">
              <a:solidFill>
                <a:schemeClr val="dk2"/>
              </a:solidFill>
            </a:endParaRPr>
          </a:p>
          <a:p>
            <a:pPr indent="-312261" lvl="0" marL="457200" rtl="0" algn="l">
              <a:lnSpc>
                <a:spcPct val="95000"/>
              </a:lnSpc>
              <a:spcBef>
                <a:spcPts val="0"/>
              </a:spcBef>
              <a:spcAft>
                <a:spcPts val="0"/>
              </a:spcAft>
              <a:buClr>
                <a:schemeClr val="dk2"/>
              </a:buClr>
              <a:buSzPts val="1318"/>
              <a:buAutoNum type="arabicPeriod"/>
            </a:pPr>
            <a:r>
              <a:rPr lang="en-GB" sz="1317">
                <a:solidFill>
                  <a:schemeClr val="dk2"/>
                </a:solidFill>
              </a:rPr>
              <a:t>ToR-ORd (Forward Euler solver)</a:t>
            </a:r>
            <a:endParaRPr sz="1317">
              <a:solidFill>
                <a:schemeClr val="dk2"/>
              </a:solidFill>
            </a:endParaRPr>
          </a:p>
        </p:txBody>
      </p:sp>
      <p:sp>
        <p:nvSpPr>
          <p:cNvPr id="172" name="Google Shape;172;p20"/>
          <p:cNvSpPr txBox="1"/>
          <p:nvPr/>
        </p:nvSpPr>
        <p:spPr>
          <a:xfrm>
            <a:off x="2093250" y="8000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rPr>
              <a:t>Rush-Larsen</a:t>
            </a:r>
            <a:endParaRPr sz="1300">
              <a:solidFill>
                <a:schemeClr val="dk2"/>
              </a:solidFill>
            </a:endParaRPr>
          </a:p>
        </p:txBody>
      </p:sp>
      <p:pic>
        <p:nvPicPr>
          <p:cNvPr id="173" name="Google Shape;173;p20"/>
          <p:cNvPicPr preferRelativeResize="0"/>
          <p:nvPr/>
        </p:nvPicPr>
        <p:blipFill>
          <a:blip r:embed="rId5">
            <a:alphaModFix/>
          </a:blip>
          <a:stretch>
            <a:fillRect/>
          </a:stretch>
        </p:blipFill>
        <p:spPr>
          <a:xfrm>
            <a:off x="1816850" y="1231936"/>
            <a:ext cx="3552808" cy="572700"/>
          </a:xfrm>
          <a:prstGeom prst="rect">
            <a:avLst/>
          </a:prstGeom>
          <a:noFill/>
          <a:ln>
            <a:noFill/>
          </a:ln>
        </p:spPr>
      </p:pic>
      <p:cxnSp>
        <p:nvCxnSpPr>
          <p:cNvPr id="174" name="Google Shape;174;p20"/>
          <p:cNvCxnSpPr>
            <a:stCxn id="169" idx="2"/>
          </p:cNvCxnSpPr>
          <p:nvPr/>
        </p:nvCxnSpPr>
        <p:spPr>
          <a:xfrm>
            <a:off x="2579950" y="2969125"/>
            <a:ext cx="18600" cy="3039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p:nvPr/>
        </p:nvSpPr>
        <p:spPr>
          <a:xfrm>
            <a:off x="16725" y="0"/>
            <a:ext cx="9144000" cy="677100"/>
          </a:xfrm>
          <a:prstGeom prst="rect">
            <a:avLst/>
          </a:prstGeom>
          <a:gradFill>
            <a:gsLst>
              <a:gs pos="0">
                <a:schemeClr val="lt2"/>
              </a:gs>
              <a:gs pos="100000">
                <a:srgbClr val="196198"/>
              </a:gs>
            </a:gsLst>
            <a:lin ang="18900044"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1" name="Google Shape;181;p21"/>
          <p:cNvPicPr preferRelativeResize="0"/>
          <p:nvPr/>
        </p:nvPicPr>
        <p:blipFill>
          <a:blip r:embed="rId3">
            <a:alphaModFix/>
          </a:blip>
          <a:stretch>
            <a:fillRect/>
          </a:stretch>
        </p:blipFill>
        <p:spPr>
          <a:xfrm>
            <a:off x="916900" y="93566"/>
            <a:ext cx="572418" cy="572698"/>
          </a:xfrm>
          <a:prstGeom prst="rect">
            <a:avLst/>
          </a:prstGeom>
          <a:noFill/>
          <a:ln>
            <a:noFill/>
          </a:ln>
        </p:spPr>
      </p:pic>
      <p:pic>
        <p:nvPicPr>
          <p:cNvPr id="182" name="Google Shape;182;p21"/>
          <p:cNvPicPr preferRelativeResize="0"/>
          <p:nvPr/>
        </p:nvPicPr>
        <p:blipFill>
          <a:blip r:embed="rId4">
            <a:alphaModFix/>
          </a:blip>
          <a:stretch>
            <a:fillRect/>
          </a:stretch>
        </p:blipFill>
        <p:spPr>
          <a:xfrm>
            <a:off x="93750" y="86900"/>
            <a:ext cx="750725" cy="503301"/>
          </a:xfrm>
          <a:prstGeom prst="rect">
            <a:avLst/>
          </a:prstGeom>
          <a:noFill/>
          <a:ln>
            <a:noFill/>
          </a:ln>
        </p:spPr>
      </p:pic>
      <p:sp>
        <p:nvSpPr>
          <p:cNvPr id="183" name="Google Shape;183;p21"/>
          <p:cNvSpPr/>
          <p:nvPr/>
        </p:nvSpPr>
        <p:spPr>
          <a:xfrm>
            <a:off x="8263325" y="4484275"/>
            <a:ext cx="880800" cy="6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1"/>
          <p:cNvSpPr txBox="1"/>
          <p:nvPr>
            <p:ph type="title"/>
          </p:nvPr>
        </p:nvSpPr>
        <p:spPr>
          <a:xfrm>
            <a:off x="2460600" y="-17775"/>
            <a:ext cx="5158800" cy="77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chemeClr val="lt1"/>
                </a:solidFill>
              </a:rPr>
              <a:t>Methodology</a:t>
            </a:r>
            <a:br>
              <a:rPr b="1" lang="en-GB" sz="922">
                <a:solidFill>
                  <a:schemeClr val="lt1"/>
                </a:solidFill>
              </a:rPr>
            </a:br>
            <a:r>
              <a:rPr b="1" lang="en-GB" sz="922">
                <a:solidFill>
                  <a:schemeClr val="lt1"/>
                </a:solidFill>
              </a:rPr>
              <a:t>Development Overview</a:t>
            </a:r>
            <a:endParaRPr b="1" sz="922">
              <a:solidFill>
                <a:schemeClr val="lt1"/>
              </a:solidFill>
            </a:endParaRPr>
          </a:p>
        </p:txBody>
      </p:sp>
      <p:sp>
        <p:nvSpPr>
          <p:cNvPr id="185" name="Google Shape;185;p21"/>
          <p:cNvSpPr txBox="1"/>
          <p:nvPr>
            <p:ph idx="1" type="body"/>
          </p:nvPr>
        </p:nvSpPr>
        <p:spPr>
          <a:xfrm>
            <a:off x="1185025" y="874550"/>
            <a:ext cx="7806600" cy="3940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lang="en-GB" sz="1317"/>
              <a:t>The study focuses on implementing GPU-based parallel computing for in silico cardiotoxicity prediction. This involves:</a:t>
            </a:r>
            <a:endParaRPr sz="1317"/>
          </a:p>
          <a:p>
            <a:pPr indent="-312261" lvl="0" marL="457200" rtl="0" algn="l">
              <a:lnSpc>
                <a:spcPct val="95000"/>
              </a:lnSpc>
              <a:spcBef>
                <a:spcPts val="1200"/>
              </a:spcBef>
              <a:spcAft>
                <a:spcPts val="0"/>
              </a:spcAft>
              <a:buClr>
                <a:schemeClr val="dk2"/>
              </a:buClr>
              <a:buSzPts val="1318"/>
              <a:buChar char="●"/>
            </a:pPr>
            <a:r>
              <a:rPr b="1" lang="en-GB" sz="1317"/>
              <a:t>CUDA Parallelization</a:t>
            </a:r>
            <a:r>
              <a:rPr lang="en-GB" sz="1317"/>
              <a:t>: Efficiently utilizing GPU resources for simulation.</a:t>
            </a:r>
            <a:endParaRPr sz="1317"/>
          </a:p>
          <a:p>
            <a:pPr indent="-312261" lvl="0" marL="457200" rtl="0" algn="l">
              <a:lnSpc>
                <a:spcPct val="95000"/>
              </a:lnSpc>
              <a:spcBef>
                <a:spcPts val="0"/>
              </a:spcBef>
              <a:spcAft>
                <a:spcPts val="0"/>
              </a:spcAft>
              <a:buClr>
                <a:schemeClr val="dk2"/>
              </a:buClr>
              <a:buSzPts val="1318"/>
              <a:buChar char="●"/>
            </a:pPr>
            <a:r>
              <a:rPr b="1" lang="en-GB" sz="1317"/>
              <a:t>Comparison</a:t>
            </a:r>
            <a:r>
              <a:rPr lang="en-GB" sz="1317"/>
              <a:t>: Validation against CPU-based OpenCOR results.</a:t>
            </a:r>
            <a:endParaRPr b="1" sz="1317"/>
          </a:p>
          <a:p>
            <a:pPr indent="0" lvl="0" marL="0" rtl="0" algn="l">
              <a:lnSpc>
                <a:spcPct val="95000"/>
              </a:lnSpc>
              <a:spcBef>
                <a:spcPts val="1200"/>
              </a:spcBef>
              <a:spcAft>
                <a:spcPts val="0"/>
              </a:spcAft>
              <a:buClr>
                <a:schemeClr val="dk1"/>
              </a:buClr>
              <a:buSzPts val="1018"/>
              <a:buFont typeface="Arial"/>
              <a:buNone/>
            </a:pPr>
            <a:r>
              <a:rPr b="1" lang="en-GB" sz="1317"/>
              <a:t>Models and ODE Solvers</a:t>
            </a:r>
            <a:r>
              <a:rPr lang="en-GB" sz="1317"/>
              <a:t>:</a:t>
            </a:r>
            <a:endParaRPr sz="1317"/>
          </a:p>
          <a:p>
            <a:pPr indent="-312261" lvl="0" marL="457200" rtl="0" algn="l">
              <a:lnSpc>
                <a:spcPct val="95000"/>
              </a:lnSpc>
              <a:spcBef>
                <a:spcPts val="1200"/>
              </a:spcBef>
              <a:spcAft>
                <a:spcPts val="0"/>
              </a:spcAft>
              <a:buClr>
                <a:schemeClr val="dk2"/>
              </a:buClr>
              <a:buSzPts val="1318"/>
              <a:buAutoNum type="arabicPeriod"/>
            </a:pPr>
            <a:r>
              <a:rPr lang="en-GB" sz="1317"/>
              <a:t>ORd 2011 (Rush-Larsen solver)</a:t>
            </a:r>
            <a:endParaRPr sz="1317"/>
          </a:p>
          <a:p>
            <a:pPr indent="-312261" lvl="0" marL="457200" rtl="0" algn="l">
              <a:lnSpc>
                <a:spcPct val="95000"/>
              </a:lnSpc>
              <a:spcBef>
                <a:spcPts val="0"/>
              </a:spcBef>
              <a:spcAft>
                <a:spcPts val="0"/>
              </a:spcAft>
              <a:buClr>
                <a:schemeClr val="dk2"/>
              </a:buClr>
              <a:buSzPts val="1318"/>
              <a:buAutoNum type="arabicPeriod"/>
            </a:pPr>
            <a:r>
              <a:rPr lang="en-GB" sz="1317"/>
              <a:t>ORd 2017 (Forward Euler solver)</a:t>
            </a:r>
            <a:endParaRPr sz="1317"/>
          </a:p>
          <a:p>
            <a:pPr indent="-312261" lvl="0" marL="457200" rtl="0" algn="l">
              <a:lnSpc>
                <a:spcPct val="95000"/>
              </a:lnSpc>
              <a:spcBef>
                <a:spcPts val="0"/>
              </a:spcBef>
              <a:spcAft>
                <a:spcPts val="0"/>
              </a:spcAft>
              <a:buClr>
                <a:schemeClr val="dk2"/>
              </a:buClr>
              <a:buSzPts val="1318"/>
              <a:buAutoNum type="arabicPeriod"/>
            </a:pPr>
            <a:r>
              <a:rPr lang="en-GB" sz="1317"/>
              <a:t>ToR-ORd (Forward Euler solver)</a:t>
            </a:r>
            <a:endParaRPr sz="1317"/>
          </a:p>
          <a:p>
            <a:pPr indent="0" lvl="0" marL="0" rtl="0" algn="l">
              <a:lnSpc>
                <a:spcPct val="95000"/>
              </a:lnSpc>
              <a:spcBef>
                <a:spcPts val="1200"/>
              </a:spcBef>
              <a:spcAft>
                <a:spcPts val="0"/>
              </a:spcAft>
              <a:buClr>
                <a:schemeClr val="dk1"/>
              </a:buClr>
              <a:buSzPts val="1018"/>
              <a:buFont typeface="Arial"/>
              <a:buNone/>
            </a:pPr>
            <a:r>
              <a:rPr b="1" lang="en-GB" sz="1317"/>
              <a:t>CUDA Implementation</a:t>
            </a:r>
            <a:r>
              <a:rPr lang="en-GB" sz="1317"/>
              <a:t>:</a:t>
            </a:r>
            <a:endParaRPr sz="1317"/>
          </a:p>
          <a:p>
            <a:pPr indent="-312261" lvl="0" marL="457200" rtl="0" algn="l">
              <a:lnSpc>
                <a:spcPct val="95000"/>
              </a:lnSpc>
              <a:spcBef>
                <a:spcPts val="1200"/>
              </a:spcBef>
              <a:spcAft>
                <a:spcPts val="0"/>
              </a:spcAft>
              <a:buClr>
                <a:schemeClr val="dk2"/>
              </a:buClr>
              <a:buSzPts val="1318"/>
              <a:buChar char="●"/>
            </a:pPr>
            <a:r>
              <a:rPr lang="en-GB" sz="1317"/>
              <a:t>Converted CellML models to C code.</a:t>
            </a:r>
            <a:endParaRPr sz="1317"/>
          </a:p>
          <a:p>
            <a:pPr indent="-312261" lvl="0" marL="457200" rtl="0" algn="l">
              <a:lnSpc>
                <a:spcPct val="95000"/>
              </a:lnSpc>
              <a:spcBef>
                <a:spcPts val="0"/>
              </a:spcBef>
              <a:spcAft>
                <a:spcPts val="0"/>
              </a:spcAft>
              <a:buClr>
                <a:schemeClr val="dk2"/>
              </a:buClr>
              <a:buSzPts val="1318"/>
              <a:buChar char="●"/>
            </a:pPr>
            <a:r>
              <a:rPr lang="en-GB" sz="1317"/>
              <a:t>Optimized GPU memory allocation (global, shared, constant).</a:t>
            </a:r>
            <a:endParaRPr sz="1317"/>
          </a:p>
          <a:p>
            <a:pPr indent="-312261" lvl="0" marL="457200" rtl="0" algn="l">
              <a:lnSpc>
                <a:spcPct val="95000"/>
              </a:lnSpc>
              <a:spcBef>
                <a:spcPts val="0"/>
              </a:spcBef>
              <a:spcAft>
                <a:spcPts val="0"/>
              </a:spcAft>
              <a:buClr>
                <a:schemeClr val="dk2"/>
              </a:buClr>
              <a:buSzPts val="1318"/>
              <a:buChar char="●"/>
            </a:pPr>
            <a:r>
              <a:rPr lang="en-GB" sz="1317"/>
              <a:t>Flattened multidimensional data structures for efficiency.</a:t>
            </a:r>
            <a:endParaRPr sz="1317"/>
          </a:p>
          <a:p>
            <a:pPr indent="0" lvl="0" marL="0" rtl="0" algn="l">
              <a:lnSpc>
                <a:spcPct val="95000"/>
              </a:lnSpc>
              <a:spcBef>
                <a:spcPts val="1200"/>
              </a:spcBef>
              <a:spcAft>
                <a:spcPts val="0"/>
              </a:spcAft>
              <a:buClr>
                <a:schemeClr val="dk1"/>
              </a:buClr>
              <a:buSzPts val="1018"/>
              <a:buFont typeface="Arial"/>
              <a:buNone/>
            </a:pPr>
            <a:r>
              <a:rPr b="1" lang="en-GB" sz="1317"/>
              <a:t>Validation</a:t>
            </a:r>
            <a:r>
              <a:rPr lang="en-GB" sz="1317"/>
              <a:t>: Results compared with CPU-based OpenCOR simulations.</a:t>
            </a:r>
            <a:endParaRPr sz="1317"/>
          </a:p>
          <a:p>
            <a:pPr indent="0" lvl="0" marL="0" rtl="0" algn="l">
              <a:lnSpc>
                <a:spcPct val="95000"/>
              </a:lnSpc>
              <a:spcBef>
                <a:spcPts val="0"/>
              </a:spcBef>
              <a:spcAft>
                <a:spcPts val="1200"/>
              </a:spcAft>
              <a:buSzPts val="1018"/>
              <a:buNone/>
            </a:pPr>
            <a:r>
              <a:t/>
            </a:r>
            <a:endParaRPr sz="1765"/>
          </a:p>
        </p:txBody>
      </p:sp>
      <p:sp>
        <p:nvSpPr>
          <p:cNvPr id="186" name="Google Shape;1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