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E3D00-5EC2-F042-AB36-2E24F3D0F16F}" type="datetimeFigureOut">
              <a:rPr lang="en-US" smtClean="0"/>
              <a:t>1/19/25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446E3-A60E-F84B-8041-EC1826519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27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446E3-A60E-F84B-8041-EC18265195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31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446E3-A60E-F84B-8041-EC18265195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21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446E3-A60E-F84B-8041-EC18265195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67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4045C-280D-D541-A4B8-C3116685F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1C9D5-30BE-444B-A068-3F02DBA15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72F2A-41FC-3C42-9FDA-D3B699B7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141-A2A4-914E-926C-C562912FDC7F}" type="datetimeFigureOut">
              <a:rPr lang="en-US" smtClean="0"/>
              <a:t>1/19/25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393C3-4244-FE47-83A8-EE6996EC7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17FFB-331D-E948-BF31-BEC7B458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E817-C1B7-0E43-81F6-416B78B6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4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CBEE-C1AA-F947-BACA-200A202E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F00C5-AFCA-E94B-B498-3222AA4F2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1EB1F-A342-1F45-97EC-70850B6A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141-A2A4-914E-926C-C562912FDC7F}" type="datetimeFigureOut">
              <a:rPr lang="en-US" smtClean="0"/>
              <a:t>1/19/25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2DCD6-4A5D-FD4B-B5A6-CE9ECA84F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B12BD-0D33-494B-A66D-643E1682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E817-C1B7-0E43-81F6-416B78B6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2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1E3F30-4283-AC42-BD22-D93B7627E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371CB-669B-EA43-8B3D-88643E851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E1CCC-888E-294F-B301-99E960D6D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141-A2A4-914E-926C-C562912FDC7F}" type="datetimeFigureOut">
              <a:rPr lang="en-US" smtClean="0"/>
              <a:t>1/19/25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803FA-73D5-FE4B-A446-3A2D21D99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5F0F5-18E7-714D-B162-C5651ECF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E817-C1B7-0E43-81F6-416B78B6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9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E83C5-4092-3D47-9D33-21B38D1B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964F1-E152-614A-9AA9-0982AB965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51B4A-7A66-204D-B6A8-B435B83AE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141-A2A4-914E-926C-C562912FDC7F}" type="datetimeFigureOut">
              <a:rPr lang="en-US" smtClean="0"/>
              <a:t>1/19/25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A27A0-9084-8A49-8BAC-9999421B8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88559-D1CE-314C-BFB9-354F6EC4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E817-C1B7-0E43-81F6-416B78B6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0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D143-8C77-E34D-B412-4B7135BAF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68033-0C18-2C44-8554-9D77A0703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F9C69-6CB2-2349-867F-986C88280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141-A2A4-914E-926C-C562912FDC7F}" type="datetimeFigureOut">
              <a:rPr lang="en-US" smtClean="0"/>
              <a:t>1/19/25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C0EFC-6DAC-184E-BA9D-39A7CEE3F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2B8F0-ED8C-C84A-853A-E90593A7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E817-C1B7-0E43-81F6-416B78B6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4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CEEE-71EE-2545-875A-6D7B432F7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10DE9-E571-954C-9E22-135FF0624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D545A-BDFD-0B44-BC6D-8E2223B1C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8A610-53BD-144C-AFBF-F03DF456F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141-A2A4-914E-926C-C562912FDC7F}" type="datetimeFigureOut">
              <a:rPr lang="en-US" smtClean="0"/>
              <a:t>1/19/25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69710-D68D-C644-800F-3401E6410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82CDE-7C4F-7544-B404-62C2CD7C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E817-C1B7-0E43-81F6-416B78B6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1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D42D1-AB7D-3442-A182-0F510C58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B829F-5142-3846-B9AA-D55D46E1B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768B5-0304-0145-BB86-2C5F923B5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1BC61-1C18-C44F-A44D-EA8FE243F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467467-EFA5-2441-8A14-9314D1CC66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8E6E65-B4F3-5049-9CFF-315CA8E7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141-A2A4-914E-926C-C562912FDC7F}" type="datetimeFigureOut">
              <a:rPr lang="en-US" smtClean="0"/>
              <a:t>1/19/25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316697-F194-E84A-9DD2-E24CFA2C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63514D-09F7-7949-BD5C-91D04AA10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E817-C1B7-0E43-81F6-416B78B6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3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D9E6A-BDC3-404D-99B6-6BFAA95F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30C9DF-0769-E64D-B440-0A6C8F059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141-A2A4-914E-926C-C562912FDC7F}" type="datetimeFigureOut">
              <a:rPr lang="en-US" smtClean="0"/>
              <a:t>1/19/25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57BB7-F15A-194D-9091-37BE09312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95D0D-97F7-0748-A82D-E7D689B3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E817-C1B7-0E43-81F6-416B78B6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1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01AAD-94CF-554C-9825-7595E3F0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141-A2A4-914E-926C-C562912FDC7F}" type="datetimeFigureOut">
              <a:rPr lang="en-US" smtClean="0"/>
              <a:t>1/19/25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AD485-6631-DD48-954D-3B2FEC8C3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D31A0-D954-304F-899B-CFAA062E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E817-C1B7-0E43-81F6-416B78B6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2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23E61-088C-5045-B0E4-CE57E4E31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3C91E-89D9-C943-908C-ED070D836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F40BC-4466-5747-A2E6-D0252491B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D12B4-8B8E-E843-8A8F-64274521E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141-A2A4-914E-926C-C562912FDC7F}" type="datetimeFigureOut">
              <a:rPr lang="en-US" smtClean="0"/>
              <a:t>1/19/25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BA6CF-5BED-0942-BE1B-8F13A5F03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56D10-4664-174F-BB93-1A094543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E817-C1B7-0E43-81F6-416B78B6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3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6BF0-6666-0A4C-99C6-F1B9919B6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479C29-F0D1-454D-A8A1-C9B86F1B7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AAD1C-79B8-984C-AFE5-148F00B83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1D882-08A8-6A4C-BBEB-2EDAD1E86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141-A2A4-914E-926C-C562912FDC7F}" type="datetimeFigureOut">
              <a:rPr lang="en-US" smtClean="0"/>
              <a:t>1/19/25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354D4-C5D0-A14B-902A-35E78DF1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79600-8E21-FB4D-9E06-67E0E969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E817-C1B7-0E43-81F6-416B78B6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8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8A45D9-6314-4E4A-A3E1-B520E167F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5A69E-02BE-8D47-AC2D-D33006953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0FF06-224D-544B-BF3A-A4180411C6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141-A2A4-914E-926C-C562912FDC7F}" type="datetimeFigureOut">
              <a:rPr lang="en-US" smtClean="0"/>
              <a:t>1/19/25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D5D05-312D-A040-8D83-DAFBAF13C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70AF8-495F-E348-81D7-DBAAD5D85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6E817-C1B7-0E43-81F6-416B78B6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8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3D6CB9-291A-4949-84AA-37888D29B204}"/>
              </a:ext>
            </a:extLst>
          </p:cNvPr>
          <p:cNvSpPr/>
          <p:nvPr/>
        </p:nvSpPr>
        <p:spPr>
          <a:xfrm>
            <a:off x="602166" y="671860"/>
            <a:ext cx="1739590" cy="864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Preparing hardware and software requirements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5BC50B-A8F2-3F42-A8EC-F19F7C614325}"/>
              </a:ext>
            </a:extLst>
          </p:cNvPr>
          <p:cNvSpPr/>
          <p:nvPr/>
        </p:nvSpPr>
        <p:spPr>
          <a:xfrm>
            <a:off x="2516459" y="683010"/>
            <a:ext cx="1506350" cy="864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Get computational cell model in 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EDB475-4523-2D42-A46F-4FEC17B71445}"/>
              </a:ext>
            </a:extLst>
          </p:cNvPr>
          <p:cNvSpPr/>
          <p:nvPr/>
        </p:nvSpPr>
        <p:spPr>
          <a:xfrm>
            <a:off x="4601737" y="271678"/>
            <a:ext cx="999892" cy="496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 2011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54AA9F-FB70-524F-B3DC-569585313E21}"/>
              </a:ext>
            </a:extLst>
          </p:cNvPr>
          <p:cNvSpPr/>
          <p:nvPr/>
        </p:nvSpPr>
        <p:spPr>
          <a:xfrm>
            <a:off x="4601737" y="861427"/>
            <a:ext cx="999892" cy="496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 2017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3757C1-263C-A24A-811A-D347AD797390}"/>
              </a:ext>
            </a:extLst>
          </p:cNvPr>
          <p:cNvSpPr/>
          <p:nvPr/>
        </p:nvSpPr>
        <p:spPr>
          <a:xfrm>
            <a:off x="4601737" y="1451176"/>
            <a:ext cx="999892" cy="496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ToR</a:t>
            </a:r>
            <a:r>
              <a:rPr lang="en-US" sz="1200" dirty="0"/>
              <a:t>-ORd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12686F-1959-CD48-A1D9-79A4AE74C417}"/>
              </a:ext>
            </a:extLst>
          </p:cNvPr>
          <p:cNvSpPr/>
          <p:nvPr/>
        </p:nvSpPr>
        <p:spPr>
          <a:xfrm>
            <a:off x="5947317" y="604953"/>
            <a:ext cx="1739590" cy="998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Apply GPU memory optimization and offsetting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6D3A84-B7D6-9E4D-B6E1-C2F3591A64AD}"/>
              </a:ext>
            </a:extLst>
          </p:cNvPr>
          <p:cNvSpPr/>
          <p:nvPr/>
        </p:nvSpPr>
        <p:spPr>
          <a:xfrm>
            <a:off x="8032595" y="603941"/>
            <a:ext cx="1739590" cy="998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Apply ODE solvers in each code of cell model type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EE94AE-2337-8149-98AC-5B2A6F192A8C}"/>
              </a:ext>
            </a:extLst>
          </p:cNvPr>
          <p:cNvSpPr/>
          <p:nvPr/>
        </p:nvSpPr>
        <p:spPr>
          <a:xfrm>
            <a:off x="579864" y="2800307"/>
            <a:ext cx="1709853" cy="71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GPU Simulation for 1000 cycles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7ADF9A-87CB-B147-9D65-4442AEC9AD50}"/>
              </a:ext>
            </a:extLst>
          </p:cNvPr>
          <p:cNvSpPr/>
          <p:nvPr/>
        </p:nvSpPr>
        <p:spPr>
          <a:xfrm>
            <a:off x="591015" y="3628288"/>
            <a:ext cx="1709853" cy="71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CPU Simulation for 1000 cycles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6D0C66-8CEB-664F-8C03-59A0E3685F9F}"/>
              </a:ext>
            </a:extLst>
          </p:cNvPr>
          <p:cNvSpPr/>
          <p:nvPr/>
        </p:nvSpPr>
        <p:spPr>
          <a:xfrm>
            <a:off x="4616604" y="2800307"/>
            <a:ext cx="1709853" cy="71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and record GPU Simulation for 1 cycles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E523CA-414F-D04F-B569-60E898366242}"/>
              </a:ext>
            </a:extLst>
          </p:cNvPr>
          <p:cNvSpPr/>
          <p:nvPr/>
        </p:nvSpPr>
        <p:spPr>
          <a:xfrm>
            <a:off x="4627755" y="3628288"/>
            <a:ext cx="1709853" cy="71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and record CPU Simulation for 1 cycles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C3069A-8697-214B-9FB1-B66DB78A1E56}"/>
              </a:ext>
            </a:extLst>
          </p:cNvPr>
          <p:cNvSpPr/>
          <p:nvPr/>
        </p:nvSpPr>
        <p:spPr>
          <a:xfrm>
            <a:off x="2603809" y="2800307"/>
            <a:ext cx="1709853" cy="71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Save initial states for GPU simulation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E2DC23-54BA-5A48-BF61-4F533623A5CD}"/>
              </a:ext>
            </a:extLst>
          </p:cNvPr>
          <p:cNvSpPr/>
          <p:nvPr/>
        </p:nvSpPr>
        <p:spPr>
          <a:xfrm>
            <a:off x="2614960" y="3639439"/>
            <a:ext cx="1709853" cy="71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Save initial states for CPU simulation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48138-8DBE-D945-9228-CF72312AC51B}"/>
              </a:ext>
            </a:extLst>
          </p:cNvPr>
          <p:cNvSpPr/>
          <p:nvPr/>
        </p:nvSpPr>
        <p:spPr>
          <a:xfrm>
            <a:off x="7921082" y="3108358"/>
            <a:ext cx="1962615" cy="95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Validate GPU action potential to CPU result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A222C6-A2F4-6A46-ACE3-D6F5AF8D496C}"/>
              </a:ext>
            </a:extLst>
          </p:cNvPr>
          <p:cNvSpPr/>
          <p:nvPr/>
        </p:nvSpPr>
        <p:spPr>
          <a:xfrm>
            <a:off x="6515097" y="3309080"/>
            <a:ext cx="1168091" cy="52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computing time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173028-0953-B847-818E-A59AC6871FCA}"/>
              </a:ext>
            </a:extLst>
          </p:cNvPr>
          <p:cNvSpPr/>
          <p:nvPr/>
        </p:nvSpPr>
        <p:spPr>
          <a:xfrm>
            <a:off x="2614960" y="4872042"/>
            <a:ext cx="1609493" cy="65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Calculate computational time advancement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289387-362E-A14B-B08D-741488875253}"/>
              </a:ext>
            </a:extLst>
          </p:cNvPr>
          <p:cNvSpPr/>
          <p:nvPr/>
        </p:nvSpPr>
        <p:spPr>
          <a:xfrm>
            <a:off x="6597803" y="4880849"/>
            <a:ext cx="1609493" cy="65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Compare action potential shape and MAE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0817DA-D5AC-AB44-9972-07A618DB5597}"/>
              </a:ext>
            </a:extLst>
          </p:cNvPr>
          <p:cNvSpPr/>
          <p:nvPr/>
        </p:nvSpPr>
        <p:spPr>
          <a:xfrm>
            <a:off x="8268628" y="4880848"/>
            <a:ext cx="1609493" cy="65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Compare action potential for under drug and drug free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D1DC364-FD04-EB4B-A5EA-20D1CD30D89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41756" y="1103970"/>
            <a:ext cx="174703" cy="11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9FD8518-3E41-0A4B-BAFF-166E28F301BF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022809" y="520049"/>
            <a:ext cx="578928" cy="595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2F0BEC-879D-E24E-974B-CB85ADD53C10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4022809" y="1109798"/>
            <a:ext cx="578928" cy="5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1D5395-7457-9449-AE79-524828A74E19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4022809" y="1115120"/>
            <a:ext cx="578928" cy="584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9838F79-02AE-A142-B7DF-A9949A232918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5601629" y="520049"/>
            <a:ext cx="345688" cy="583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43CCCB-CEF8-1E4A-A3DD-8F0C9828BD17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5601629" y="1103970"/>
            <a:ext cx="345688" cy="5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98DC9A-5506-8540-8842-70B3705D4FB6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5601629" y="1103970"/>
            <a:ext cx="345688" cy="59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A838522-5DC6-B843-B625-AE1CA9DAE585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7686907" y="1102958"/>
            <a:ext cx="345688" cy="1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7A034FC-9AE4-D949-8616-66F602910E58}"/>
              </a:ext>
            </a:extLst>
          </p:cNvPr>
          <p:cNvSpPr/>
          <p:nvPr/>
        </p:nvSpPr>
        <p:spPr>
          <a:xfrm>
            <a:off x="544551" y="2113997"/>
            <a:ext cx="9333571" cy="17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Simulation Validation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62E5292-7126-B745-8D56-FA0CF9E78176}"/>
              </a:ext>
            </a:extLst>
          </p:cNvPr>
          <p:cNvSpPr/>
          <p:nvPr/>
        </p:nvSpPr>
        <p:spPr>
          <a:xfrm>
            <a:off x="5226205" y="2315508"/>
            <a:ext cx="4651917" cy="17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Drug-free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296B7A6-D52A-0245-9222-842DFAD6DF8D}"/>
              </a:ext>
            </a:extLst>
          </p:cNvPr>
          <p:cNvSpPr/>
          <p:nvPr/>
        </p:nvSpPr>
        <p:spPr>
          <a:xfrm>
            <a:off x="555702" y="2315508"/>
            <a:ext cx="4651917" cy="17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Under-drug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A52BC2D-927F-0141-AB72-6B0FB13DCC1B}"/>
              </a:ext>
            </a:extLst>
          </p:cNvPr>
          <p:cNvSpPr/>
          <p:nvPr/>
        </p:nvSpPr>
        <p:spPr>
          <a:xfrm>
            <a:off x="544551" y="2502214"/>
            <a:ext cx="4651917" cy="17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Drug: bepridil (33, 66, 132 mMol)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31884BE-93B3-4245-8CAE-67DDFC1E3B3E}"/>
              </a:ext>
            </a:extLst>
          </p:cNvPr>
          <p:cNvSpPr/>
          <p:nvPr/>
        </p:nvSpPr>
        <p:spPr>
          <a:xfrm>
            <a:off x="5226204" y="2509427"/>
            <a:ext cx="4651917" cy="17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Concentration: 0 mMol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4C3FFF0-D3C6-6B44-BD8E-E97477183C19}"/>
              </a:ext>
            </a:extLst>
          </p:cNvPr>
          <p:cNvSpPr/>
          <p:nvPr/>
        </p:nvSpPr>
        <p:spPr>
          <a:xfrm>
            <a:off x="544550" y="2681827"/>
            <a:ext cx="9333571" cy="19570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034FC4A2-54C3-EA4A-A713-1E9C3C3F8CB2}"/>
              </a:ext>
            </a:extLst>
          </p:cNvPr>
          <p:cNvCxnSpPr>
            <a:stCxn id="19" idx="2"/>
          </p:cNvCxnSpPr>
          <p:nvPr/>
        </p:nvCxnSpPr>
        <p:spPr>
          <a:xfrm rot="5400000">
            <a:off x="4806386" y="2446510"/>
            <a:ext cx="906079" cy="3679437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4A82A34B-C86F-FA40-BDD3-B490BBCF888E}"/>
              </a:ext>
            </a:extLst>
          </p:cNvPr>
          <p:cNvCxnSpPr>
            <a:endCxn id="20" idx="0"/>
          </p:cNvCxnSpPr>
          <p:nvPr/>
        </p:nvCxnSpPr>
        <p:spPr>
          <a:xfrm rot="10800000" flipV="1">
            <a:off x="3419707" y="4739268"/>
            <a:ext cx="804746" cy="1327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B8047402-C816-5943-9309-24433E13769D}"/>
              </a:ext>
            </a:extLst>
          </p:cNvPr>
          <p:cNvCxnSpPr>
            <a:cxnSpLocks/>
          </p:cNvCxnSpPr>
          <p:nvPr/>
        </p:nvCxnSpPr>
        <p:spPr>
          <a:xfrm rot="5400000">
            <a:off x="8214766" y="3835211"/>
            <a:ext cx="680152" cy="695094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4020AF62-16A6-484B-B867-463421CDCD98}"/>
              </a:ext>
            </a:extLst>
          </p:cNvPr>
          <p:cNvCxnSpPr>
            <a:endCxn id="22" idx="0"/>
          </p:cNvCxnSpPr>
          <p:nvPr/>
        </p:nvCxnSpPr>
        <p:spPr>
          <a:xfrm rot="10800000" flipV="1">
            <a:off x="7402551" y="4522833"/>
            <a:ext cx="804745" cy="3580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B53F84B6-B611-F54E-A09C-0C5FE2510E8D}"/>
              </a:ext>
            </a:extLst>
          </p:cNvPr>
          <p:cNvCxnSpPr>
            <a:endCxn id="23" idx="0"/>
          </p:cNvCxnSpPr>
          <p:nvPr/>
        </p:nvCxnSpPr>
        <p:spPr>
          <a:xfrm>
            <a:off x="8201719" y="4517936"/>
            <a:ext cx="871656" cy="3629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5BF0DF6-21DF-A541-B70E-256A04DA182B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>
            <a:off x="2289717" y="3157146"/>
            <a:ext cx="314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D75DCF0-96A7-F24E-B515-6E01D3C22184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>
            <a:off x="2300868" y="3985127"/>
            <a:ext cx="314092" cy="11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D3ECA4-DC8B-1E4E-ADD6-101EF4882937}"/>
              </a:ext>
            </a:extLst>
          </p:cNvPr>
          <p:cNvCxnSpPr>
            <a:stCxn id="16" idx="3"/>
            <a:endCxn id="14" idx="1"/>
          </p:cNvCxnSpPr>
          <p:nvPr/>
        </p:nvCxnSpPr>
        <p:spPr>
          <a:xfrm>
            <a:off x="4313662" y="3157146"/>
            <a:ext cx="302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AE469AC-7C32-6C49-AB5E-7AFA0721830F}"/>
              </a:ext>
            </a:extLst>
          </p:cNvPr>
          <p:cNvCxnSpPr>
            <a:stCxn id="17" idx="3"/>
            <a:endCxn id="15" idx="1"/>
          </p:cNvCxnSpPr>
          <p:nvPr/>
        </p:nvCxnSpPr>
        <p:spPr>
          <a:xfrm flipV="1">
            <a:off x="4324813" y="3985127"/>
            <a:ext cx="302942" cy="11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E2D6F59-ECC3-CD4F-BA3F-FD3ADCD5FFFC}"/>
              </a:ext>
            </a:extLst>
          </p:cNvPr>
          <p:cNvCxnSpPr>
            <a:stCxn id="14" idx="3"/>
            <a:endCxn id="19" idx="1"/>
          </p:cNvCxnSpPr>
          <p:nvPr/>
        </p:nvCxnSpPr>
        <p:spPr>
          <a:xfrm>
            <a:off x="6326457" y="3157146"/>
            <a:ext cx="188640" cy="413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B6B4CFF-A411-E640-A9D3-E9DD33E40DB6}"/>
              </a:ext>
            </a:extLst>
          </p:cNvPr>
          <p:cNvCxnSpPr>
            <a:stCxn id="15" idx="3"/>
            <a:endCxn id="19" idx="1"/>
          </p:cNvCxnSpPr>
          <p:nvPr/>
        </p:nvCxnSpPr>
        <p:spPr>
          <a:xfrm flipV="1">
            <a:off x="6337608" y="3571135"/>
            <a:ext cx="177489" cy="41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586BE4B-9634-FC44-855E-655D391D5592}"/>
              </a:ext>
            </a:extLst>
          </p:cNvPr>
          <p:cNvCxnSpPr>
            <a:stCxn id="19" idx="3"/>
            <a:endCxn id="18" idx="1"/>
          </p:cNvCxnSpPr>
          <p:nvPr/>
        </p:nvCxnSpPr>
        <p:spPr>
          <a:xfrm>
            <a:off x="7683188" y="3571135"/>
            <a:ext cx="237894" cy="1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998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EE94AE-2337-8149-98AC-5B2A6F192A8C}"/>
              </a:ext>
            </a:extLst>
          </p:cNvPr>
          <p:cNvSpPr/>
          <p:nvPr/>
        </p:nvSpPr>
        <p:spPr>
          <a:xfrm>
            <a:off x="579864" y="3424774"/>
            <a:ext cx="1709853" cy="71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GPU Simulation for 1000 cycles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7ADF9A-87CB-B147-9D65-4442AEC9AD50}"/>
              </a:ext>
            </a:extLst>
          </p:cNvPr>
          <p:cNvSpPr/>
          <p:nvPr/>
        </p:nvSpPr>
        <p:spPr>
          <a:xfrm>
            <a:off x="591015" y="4252755"/>
            <a:ext cx="1709853" cy="71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CPU Simulation for 1000 cycles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6D0C66-8CEB-664F-8C03-59A0E3685F9F}"/>
              </a:ext>
            </a:extLst>
          </p:cNvPr>
          <p:cNvSpPr/>
          <p:nvPr/>
        </p:nvSpPr>
        <p:spPr>
          <a:xfrm>
            <a:off x="4616604" y="3424774"/>
            <a:ext cx="1709853" cy="71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and record GPU Simulation for 1 cycles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E523CA-414F-D04F-B569-60E898366242}"/>
              </a:ext>
            </a:extLst>
          </p:cNvPr>
          <p:cNvSpPr/>
          <p:nvPr/>
        </p:nvSpPr>
        <p:spPr>
          <a:xfrm>
            <a:off x="4627755" y="4252755"/>
            <a:ext cx="1709853" cy="71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and record CPU Simulation for 1 cycles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C3069A-8697-214B-9FB1-B66DB78A1E56}"/>
              </a:ext>
            </a:extLst>
          </p:cNvPr>
          <p:cNvSpPr/>
          <p:nvPr/>
        </p:nvSpPr>
        <p:spPr>
          <a:xfrm>
            <a:off x="2603809" y="3424774"/>
            <a:ext cx="1709853" cy="71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Save initial states for GPU simulation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E2DC23-54BA-5A48-BF61-4F533623A5CD}"/>
              </a:ext>
            </a:extLst>
          </p:cNvPr>
          <p:cNvSpPr/>
          <p:nvPr/>
        </p:nvSpPr>
        <p:spPr>
          <a:xfrm>
            <a:off x="2614960" y="4263906"/>
            <a:ext cx="1709853" cy="71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Save initial states for CPU simulation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48138-8DBE-D945-9228-CF72312AC51B}"/>
              </a:ext>
            </a:extLst>
          </p:cNvPr>
          <p:cNvSpPr/>
          <p:nvPr/>
        </p:nvSpPr>
        <p:spPr>
          <a:xfrm>
            <a:off x="7921082" y="3732825"/>
            <a:ext cx="1962615" cy="95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Validate GPU action potential to CPU result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A222C6-A2F4-6A46-ACE3-D6F5AF8D496C}"/>
              </a:ext>
            </a:extLst>
          </p:cNvPr>
          <p:cNvSpPr/>
          <p:nvPr/>
        </p:nvSpPr>
        <p:spPr>
          <a:xfrm>
            <a:off x="6515097" y="3933547"/>
            <a:ext cx="1168091" cy="52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computing time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173028-0953-B847-818E-A59AC6871FCA}"/>
              </a:ext>
            </a:extLst>
          </p:cNvPr>
          <p:cNvSpPr/>
          <p:nvPr/>
        </p:nvSpPr>
        <p:spPr>
          <a:xfrm>
            <a:off x="1810213" y="5505569"/>
            <a:ext cx="1609493" cy="65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Computational time advancement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F8593E-0649-6B4F-B73F-A765C86C48D6}"/>
              </a:ext>
            </a:extLst>
          </p:cNvPr>
          <p:cNvSpPr/>
          <p:nvPr/>
        </p:nvSpPr>
        <p:spPr>
          <a:xfrm>
            <a:off x="3481038" y="5511958"/>
            <a:ext cx="1609493" cy="65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Computational time advancement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289387-362E-A14B-B08D-741488875253}"/>
              </a:ext>
            </a:extLst>
          </p:cNvPr>
          <p:cNvSpPr/>
          <p:nvPr/>
        </p:nvSpPr>
        <p:spPr>
          <a:xfrm>
            <a:off x="6597803" y="5505316"/>
            <a:ext cx="1609493" cy="65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Compare action potential shape and MAE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0817DA-D5AC-AB44-9972-07A618DB5597}"/>
              </a:ext>
            </a:extLst>
          </p:cNvPr>
          <p:cNvSpPr/>
          <p:nvPr/>
        </p:nvSpPr>
        <p:spPr>
          <a:xfrm>
            <a:off x="8268628" y="5505315"/>
            <a:ext cx="1609493" cy="65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Compare action potential for under drug and drug free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7A034FC-9AE4-D949-8616-66F602910E58}"/>
              </a:ext>
            </a:extLst>
          </p:cNvPr>
          <p:cNvSpPr/>
          <p:nvPr/>
        </p:nvSpPr>
        <p:spPr>
          <a:xfrm>
            <a:off x="544551" y="2738464"/>
            <a:ext cx="9333571" cy="17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Simulation Validation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62E5292-7126-B745-8D56-FA0CF9E78176}"/>
              </a:ext>
            </a:extLst>
          </p:cNvPr>
          <p:cNvSpPr/>
          <p:nvPr/>
        </p:nvSpPr>
        <p:spPr>
          <a:xfrm>
            <a:off x="5226205" y="2939975"/>
            <a:ext cx="4651917" cy="17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Drug-free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296B7A6-D52A-0245-9222-842DFAD6DF8D}"/>
              </a:ext>
            </a:extLst>
          </p:cNvPr>
          <p:cNvSpPr/>
          <p:nvPr/>
        </p:nvSpPr>
        <p:spPr>
          <a:xfrm>
            <a:off x="555702" y="2939975"/>
            <a:ext cx="4651917" cy="17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Under-drug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A52BC2D-927F-0141-AB72-6B0FB13DCC1B}"/>
              </a:ext>
            </a:extLst>
          </p:cNvPr>
          <p:cNvSpPr/>
          <p:nvPr/>
        </p:nvSpPr>
        <p:spPr>
          <a:xfrm>
            <a:off x="544551" y="3126681"/>
            <a:ext cx="4651917" cy="17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Drug: bepridil (33, 66, 132 mMol)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31884BE-93B3-4245-8CAE-67DDFC1E3B3E}"/>
              </a:ext>
            </a:extLst>
          </p:cNvPr>
          <p:cNvSpPr/>
          <p:nvPr/>
        </p:nvSpPr>
        <p:spPr>
          <a:xfrm>
            <a:off x="5226204" y="3133894"/>
            <a:ext cx="4651917" cy="17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Concentration: 0 mMol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4C3FFF0-D3C6-6B44-BD8E-E97477183C19}"/>
              </a:ext>
            </a:extLst>
          </p:cNvPr>
          <p:cNvSpPr/>
          <p:nvPr/>
        </p:nvSpPr>
        <p:spPr>
          <a:xfrm>
            <a:off x="544550" y="3306294"/>
            <a:ext cx="9333571" cy="19570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034FC4A2-54C3-EA4A-A713-1E9C3C3F8CB2}"/>
              </a:ext>
            </a:extLst>
          </p:cNvPr>
          <p:cNvCxnSpPr>
            <a:stCxn id="19" idx="2"/>
          </p:cNvCxnSpPr>
          <p:nvPr/>
        </p:nvCxnSpPr>
        <p:spPr>
          <a:xfrm rot="5400000">
            <a:off x="4806386" y="3070977"/>
            <a:ext cx="906079" cy="3679437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4A82A34B-C86F-FA40-BDD3-B490BBCF888E}"/>
              </a:ext>
            </a:extLst>
          </p:cNvPr>
          <p:cNvCxnSpPr>
            <a:endCxn id="20" idx="0"/>
          </p:cNvCxnSpPr>
          <p:nvPr/>
        </p:nvCxnSpPr>
        <p:spPr>
          <a:xfrm rot="10800000" flipV="1">
            <a:off x="2614960" y="5372795"/>
            <a:ext cx="804746" cy="1327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4CF537FE-81FD-BB41-9623-D887BCDE867A}"/>
              </a:ext>
            </a:extLst>
          </p:cNvPr>
          <p:cNvCxnSpPr>
            <a:endCxn id="21" idx="0"/>
          </p:cNvCxnSpPr>
          <p:nvPr/>
        </p:nvCxnSpPr>
        <p:spPr>
          <a:xfrm>
            <a:off x="3419706" y="5388828"/>
            <a:ext cx="866079" cy="1231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B8047402-C816-5943-9309-24433E13769D}"/>
              </a:ext>
            </a:extLst>
          </p:cNvPr>
          <p:cNvCxnSpPr>
            <a:cxnSpLocks/>
          </p:cNvCxnSpPr>
          <p:nvPr/>
        </p:nvCxnSpPr>
        <p:spPr>
          <a:xfrm rot="5400000">
            <a:off x="8214766" y="4459678"/>
            <a:ext cx="680152" cy="695094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4020AF62-16A6-484B-B867-463421CDCD98}"/>
              </a:ext>
            </a:extLst>
          </p:cNvPr>
          <p:cNvCxnSpPr>
            <a:endCxn id="22" idx="0"/>
          </p:cNvCxnSpPr>
          <p:nvPr/>
        </p:nvCxnSpPr>
        <p:spPr>
          <a:xfrm rot="10800000" flipV="1">
            <a:off x="7402551" y="5147300"/>
            <a:ext cx="804745" cy="3580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B53F84B6-B611-F54E-A09C-0C5FE2510E8D}"/>
              </a:ext>
            </a:extLst>
          </p:cNvPr>
          <p:cNvCxnSpPr>
            <a:endCxn id="23" idx="0"/>
          </p:cNvCxnSpPr>
          <p:nvPr/>
        </p:nvCxnSpPr>
        <p:spPr>
          <a:xfrm>
            <a:off x="8201719" y="5142403"/>
            <a:ext cx="871656" cy="3629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5BF0DF6-21DF-A541-B70E-256A04DA182B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>
            <a:off x="2289717" y="3781613"/>
            <a:ext cx="314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D75DCF0-96A7-F24E-B515-6E01D3C22184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>
            <a:off x="2300868" y="4609594"/>
            <a:ext cx="314092" cy="11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D3ECA4-DC8B-1E4E-ADD6-101EF4882937}"/>
              </a:ext>
            </a:extLst>
          </p:cNvPr>
          <p:cNvCxnSpPr>
            <a:stCxn id="16" idx="3"/>
            <a:endCxn id="14" idx="1"/>
          </p:cNvCxnSpPr>
          <p:nvPr/>
        </p:nvCxnSpPr>
        <p:spPr>
          <a:xfrm>
            <a:off x="4313662" y="3781613"/>
            <a:ext cx="302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AE469AC-7C32-6C49-AB5E-7AFA0721830F}"/>
              </a:ext>
            </a:extLst>
          </p:cNvPr>
          <p:cNvCxnSpPr>
            <a:stCxn id="17" idx="3"/>
            <a:endCxn id="15" idx="1"/>
          </p:cNvCxnSpPr>
          <p:nvPr/>
        </p:nvCxnSpPr>
        <p:spPr>
          <a:xfrm flipV="1">
            <a:off x="4324813" y="4609594"/>
            <a:ext cx="302942" cy="11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E2D6F59-ECC3-CD4F-BA3F-FD3ADCD5FFFC}"/>
              </a:ext>
            </a:extLst>
          </p:cNvPr>
          <p:cNvCxnSpPr>
            <a:stCxn id="14" idx="3"/>
            <a:endCxn id="19" idx="1"/>
          </p:cNvCxnSpPr>
          <p:nvPr/>
        </p:nvCxnSpPr>
        <p:spPr>
          <a:xfrm>
            <a:off x="6326457" y="3781613"/>
            <a:ext cx="188640" cy="413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B6B4CFF-A411-E640-A9D3-E9DD33E40DB6}"/>
              </a:ext>
            </a:extLst>
          </p:cNvPr>
          <p:cNvCxnSpPr>
            <a:stCxn id="15" idx="3"/>
            <a:endCxn id="19" idx="1"/>
          </p:cNvCxnSpPr>
          <p:nvPr/>
        </p:nvCxnSpPr>
        <p:spPr>
          <a:xfrm flipV="1">
            <a:off x="6337608" y="4195602"/>
            <a:ext cx="177489" cy="41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586BE4B-9634-FC44-855E-655D391D5592}"/>
              </a:ext>
            </a:extLst>
          </p:cNvPr>
          <p:cNvCxnSpPr>
            <a:stCxn id="19" idx="3"/>
            <a:endCxn id="18" idx="1"/>
          </p:cNvCxnSpPr>
          <p:nvPr/>
        </p:nvCxnSpPr>
        <p:spPr>
          <a:xfrm>
            <a:off x="7683188" y="4195602"/>
            <a:ext cx="237894" cy="1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BC88B3AE-4134-014C-BAEE-92A0B329D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145" y="449637"/>
            <a:ext cx="3962645" cy="1591925"/>
          </a:xfrm>
          <a:prstGeom prst="rect">
            <a:avLst/>
          </a:prstGeom>
        </p:spPr>
      </p:pic>
      <p:pic>
        <p:nvPicPr>
          <p:cNvPr id="1026" name="Picture 2" descr="C Tutorial For Beginners: It's Easier Than You Think!">
            <a:extLst>
              <a:ext uri="{FF2B5EF4-FFF2-40B4-BE49-F238E27FC236}">
                <a16:creationId xmlns:a16="http://schemas.microsoft.com/office/drawing/2014/main" id="{89B1164A-DFC9-904F-A206-1028F2D5A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09" y="221706"/>
            <a:ext cx="2828121" cy="178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704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F6F84C8E-0741-6045-A0C4-F509BA339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40" y="657871"/>
            <a:ext cx="2987843" cy="53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074743BB-B3BD-D54C-918D-BF89E15B6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40" y="1193925"/>
            <a:ext cx="4416323" cy="46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B9BB060-FE44-2849-B97C-2979215BF3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275"/>
          <a:stretch/>
        </p:blipFill>
        <p:spPr bwMode="auto">
          <a:xfrm>
            <a:off x="4995947" y="659296"/>
            <a:ext cx="4122020" cy="82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FAA70B-A282-C245-B02C-B4D717B9C01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90"/>
          <a:stretch/>
        </p:blipFill>
        <p:spPr>
          <a:xfrm>
            <a:off x="258740" y="2334573"/>
            <a:ext cx="5574991" cy="163292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57583F-0CDC-4E43-911D-E7D414B43B0E}"/>
              </a:ext>
            </a:extLst>
          </p:cNvPr>
          <p:cNvCxnSpPr>
            <a:cxnSpLocks/>
          </p:cNvCxnSpPr>
          <p:nvPr/>
        </p:nvCxnSpPr>
        <p:spPr>
          <a:xfrm>
            <a:off x="4904199" y="244086"/>
            <a:ext cx="0" cy="163798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944022-C8DE-1C4A-BF7D-E5F77335846F}"/>
              </a:ext>
            </a:extLst>
          </p:cNvPr>
          <p:cNvCxnSpPr>
            <a:cxnSpLocks/>
          </p:cNvCxnSpPr>
          <p:nvPr/>
        </p:nvCxnSpPr>
        <p:spPr>
          <a:xfrm flipH="1">
            <a:off x="301944" y="544460"/>
            <a:ext cx="911246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770CFBE-E9CB-E142-84A6-9FAB922A87D7}"/>
              </a:ext>
            </a:extLst>
          </p:cNvPr>
          <p:cNvSpPr txBox="1"/>
          <p:nvPr/>
        </p:nvSpPr>
        <p:spPr>
          <a:xfrm>
            <a:off x="1948337" y="124027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3A2563-EF6C-0F4B-87F0-5394741A9CCD}"/>
              </a:ext>
            </a:extLst>
          </p:cNvPr>
          <p:cNvSpPr txBox="1"/>
          <p:nvPr/>
        </p:nvSpPr>
        <p:spPr>
          <a:xfrm>
            <a:off x="6830732" y="124027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C886F9C-4BD7-0E47-BCEB-38513BB1B6A4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 flipV="1">
            <a:off x="5833731" y="3142603"/>
            <a:ext cx="298380" cy="843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339DEAC-E4AE-D64F-9225-03A625847832}"/>
              </a:ext>
            </a:extLst>
          </p:cNvPr>
          <p:cNvSpPr txBox="1"/>
          <p:nvPr/>
        </p:nvSpPr>
        <p:spPr>
          <a:xfrm>
            <a:off x="3670213" y="1802362"/>
            <a:ext cx="2470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Simplify class-based into function-based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BAC801A-13D4-A248-8DF6-5825574231D3}"/>
              </a:ext>
            </a:extLst>
          </p:cNvPr>
          <p:cNvSpPr txBox="1"/>
          <p:nvPr/>
        </p:nvSpPr>
        <p:spPr>
          <a:xfrm>
            <a:off x="1049122" y="3967495"/>
            <a:ext cx="3809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Adjust 2D array into 1D to simplify parallelization management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AD81804-8396-D646-B66B-98E12B847BDA}"/>
              </a:ext>
            </a:extLst>
          </p:cNvPr>
          <p:cNvGrpSpPr/>
          <p:nvPr/>
        </p:nvGrpSpPr>
        <p:grpSpPr>
          <a:xfrm>
            <a:off x="6132111" y="2609005"/>
            <a:ext cx="4308027" cy="1084057"/>
            <a:chOff x="5450888" y="5179740"/>
            <a:chExt cx="4308027" cy="1084057"/>
          </a:xfrm>
        </p:grpSpPr>
        <p:sp>
          <p:nvSpPr>
            <p:cNvPr id="21" name="Text Box 14">
              <a:extLst>
                <a:ext uri="{FF2B5EF4-FFF2-40B4-BE49-F238E27FC236}">
                  <a16:creationId xmlns:a16="http://schemas.microsoft.com/office/drawing/2014/main" id="{1F12449F-D399-0242-BA16-0F2E82C7BBCF}"/>
                </a:ext>
              </a:extLst>
            </p:cNvPr>
            <p:cNvSpPr txBox="1"/>
            <p:nvPr/>
          </p:nvSpPr>
          <p:spPr>
            <a:xfrm>
              <a:off x="5450888" y="5582845"/>
              <a:ext cx="1608587" cy="26098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GB" sz="900" dirty="0">
                  <a:effectLst/>
                  <a:latin typeface="Courier New" panose="02070309020205020404" pitchFamily="49" charset="0"/>
                  <a:ea typeface="Batang" panose="02030600000101010101" pitchFamily="18" charset="-127"/>
                  <a:cs typeface="Times New Roman" panose="02020603050405020304" pitchFamily="18" charset="0"/>
                </a:rPr>
                <a:t>CONSTANTS[5] = 8314;</a:t>
              </a:r>
              <a:endParaRPr lang="en-GB" sz="1100" dirty="0">
                <a:effectLst/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endParaRPr>
            </a:p>
            <a:p>
              <a:pPr algn="just"/>
              <a:r>
                <a:rPr lang="en-GB" sz="1050" dirty="0">
                  <a:effectLst/>
                  <a:latin typeface="Batang" panose="02030600000101010101" pitchFamily="18" charset="-127"/>
                  <a:ea typeface="Batang" panose="02030600000101010101" pitchFamily="18" charset="-127"/>
                  <a:cs typeface="Times New Roman" panose="02020603050405020304" pitchFamily="18" charset="0"/>
                </a:rPr>
                <a:t> </a:t>
              </a:r>
              <a:endParaRPr lang="en-GB" sz="1100" dirty="0">
                <a:effectLst/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BB54BCA-C9AF-6146-A647-432621E6F5EE}"/>
                </a:ext>
              </a:extLst>
            </p:cNvPr>
            <p:cNvCxnSpPr>
              <a:cxnSpLocks/>
            </p:cNvCxnSpPr>
            <p:nvPr/>
          </p:nvCxnSpPr>
          <p:spPr>
            <a:xfrm>
              <a:off x="7253900" y="5193259"/>
              <a:ext cx="0" cy="87654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766FCE-28CA-A247-B57D-50F3B0A00E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85151" y="5480636"/>
              <a:ext cx="2254552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26C14C-7203-9D4C-AE2D-A757C80585AA}"/>
                </a:ext>
              </a:extLst>
            </p:cNvPr>
            <p:cNvSpPr txBox="1"/>
            <p:nvPr/>
          </p:nvSpPr>
          <p:spPr>
            <a:xfrm>
              <a:off x="6379576" y="5179740"/>
              <a:ext cx="5341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Before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994D113-1709-4046-B736-111ED09B83F9}"/>
                </a:ext>
              </a:extLst>
            </p:cNvPr>
            <p:cNvSpPr txBox="1"/>
            <p:nvPr/>
          </p:nvSpPr>
          <p:spPr>
            <a:xfrm>
              <a:off x="7448325" y="5193259"/>
              <a:ext cx="449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After</a:t>
              </a:r>
            </a:p>
          </p:txBody>
        </p:sp>
        <p:sp>
          <p:nvSpPr>
            <p:cNvPr id="30" name="Text Box 17">
              <a:extLst>
                <a:ext uri="{FF2B5EF4-FFF2-40B4-BE49-F238E27FC236}">
                  <a16:creationId xmlns:a16="http://schemas.microsoft.com/office/drawing/2014/main" id="{77DD6553-6C4D-F64A-B4D4-EDFB839C9402}"/>
                </a:ext>
              </a:extLst>
            </p:cNvPr>
            <p:cNvSpPr txBox="1"/>
            <p:nvPr/>
          </p:nvSpPr>
          <p:spPr>
            <a:xfrm>
              <a:off x="7312428" y="5576229"/>
              <a:ext cx="2446487" cy="286384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GB" sz="7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Batang" panose="02030600000101010101" pitchFamily="18" charset="-127"/>
                  <a:cs typeface="Times New Roman" panose="02020603050405020304" pitchFamily="18" charset="0"/>
                </a:rPr>
                <a:t>CONSTANTS[(</a:t>
              </a:r>
              <a:r>
                <a:rPr lang="en-GB" sz="700" dirty="0" err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Batang" panose="02030600000101010101" pitchFamily="18" charset="-127"/>
                  <a:cs typeface="Times New Roman" panose="02020603050405020304" pitchFamily="18" charset="0"/>
                </a:rPr>
                <a:t>sample_id</a:t>
              </a:r>
              <a:r>
                <a:rPr lang="en-GB" sz="7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Batang" panose="02030600000101010101" pitchFamily="18" charset="-127"/>
                  <a:cs typeface="Times New Roman" panose="02020603050405020304" pitchFamily="18" charset="0"/>
                </a:rPr>
                <a:t> * 163) + 5] = 8314;</a:t>
              </a:r>
              <a:endParaRPr lang="en-GB" sz="1000" dirty="0">
                <a:effectLst/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endParaRPr>
            </a:p>
            <a:p>
              <a:pPr algn="just"/>
              <a:r>
                <a:rPr lang="en-GB" sz="1000" dirty="0">
                  <a:effectLst/>
                  <a:latin typeface="Batang" panose="02030600000101010101" pitchFamily="18" charset="-127"/>
                  <a:ea typeface="Batang" panose="02030600000101010101" pitchFamily="18" charset="-127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EC21AEE-F02D-B443-BE13-D62B457ED1E3}"/>
                </a:ext>
              </a:extLst>
            </p:cNvPr>
            <p:cNvSpPr txBox="1"/>
            <p:nvPr/>
          </p:nvSpPr>
          <p:spPr>
            <a:xfrm>
              <a:off x="6506757" y="6002187"/>
              <a:ext cx="16113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Add offset to every array</a:t>
              </a:r>
            </a:p>
          </p:txBody>
        </p:sp>
      </p:grp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08965924-1BC8-704C-9E69-7BFE13EFCDCE}"/>
              </a:ext>
            </a:extLst>
          </p:cNvPr>
          <p:cNvCxnSpPr>
            <a:cxnSpLocks/>
            <a:stCxn id="35" idx="2"/>
            <a:endCxn id="8" idx="0"/>
          </p:cNvCxnSpPr>
          <p:nvPr/>
        </p:nvCxnSpPr>
        <p:spPr>
          <a:xfrm rot="5400000">
            <a:off x="3840562" y="1269647"/>
            <a:ext cx="270601" cy="1859251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257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258</Words>
  <Application>Microsoft Macintosh PowerPoint</Application>
  <PresentationFormat>Widescreen</PresentationFormat>
  <Paragraphs>54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Batang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Iga Narendra Pramawijaya</dc:creator>
  <cp:lastModifiedBy>Iga Narendra Pramawijaya</cp:lastModifiedBy>
  <cp:revision>7</cp:revision>
  <dcterms:created xsi:type="dcterms:W3CDTF">2025-01-16T01:15:39Z</dcterms:created>
  <dcterms:modified xsi:type="dcterms:W3CDTF">2025-01-19T12:18:53Z</dcterms:modified>
</cp:coreProperties>
</file>