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7B98E0-1B6B-4E4A-B435-923EF19B9BCC}">
  <a:tblStyle styleId="{A87B98E0-1B6B-4E4A-B435-923EF19B9BC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66"/>
    <p:restoredTop sz="94710"/>
  </p:normalViewPr>
  <p:slideViewPr>
    <p:cSldViewPr snapToGrid="0">
      <p:cViewPr varScale="1">
        <p:scale>
          <a:sx n="192" d="100"/>
          <a:sy n="192" d="100"/>
        </p:scale>
        <p:origin x="184" y="2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1af40b164b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1af40b164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1a7a5c144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1a7a5c144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1a7a5c144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1a7a5c144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1a7a5c1447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31a7a5c144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1a7a5c1447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1a7a5c144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31a7a5c1447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31a7a5c1447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1a7a5c1447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1a7a5c1447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1a8e61ad5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1a8e61ad5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1af40b164b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1af40b164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1a8e61ad5b_0_3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31a8e61ad5b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1a20a3acd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1a20a3acd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1a8e61ad5b_0_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1a8e61ad5b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31a8e61ad5b_0_3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31a8e61ad5b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1a8e61ad5b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8e61ad5b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1a8e61ad5b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31a8e61ad5b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31a8e61ad5b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31a8e61ad5b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1a7a5c1447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1a7a5c1447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1a7a5c1447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1a7a5c144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31a7a5c1447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31a7a5c1447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1a8e61ad5b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1a8e61ad5b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1af40b164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1af40b164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1a8e61ad5b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1a8e61ad5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1a8e61ad5b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1a8e61ad5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1a8e61ad5b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1a8e61ad5b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1a8e61ad5b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1a8e61ad5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1a8e61ad5b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1a8e61ad5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ga@kumoh.ac.k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677525" y="329625"/>
            <a:ext cx="7688100" cy="2691000"/>
          </a:xfrm>
          <a:prstGeom prst="rect">
            <a:avLst/>
          </a:prstGeom>
        </p:spPr>
        <p:txBody>
          <a:bodyPr spcFirstLastPara="1" wrap="square" lIns="91425" tIns="91425" rIns="91425" bIns="91425" anchor="b" anchorCtr="0">
            <a:normAutofit fontScale="90000"/>
          </a:bodyPr>
          <a:lstStyle/>
          <a:p>
            <a:pPr marL="0" lvl="0" indent="0" algn="ctr" rtl="0">
              <a:lnSpc>
                <a:spcPct val="110000"/>
              </a:lnSpc>
              <a:spcBef>
                <a:spcPts val="1200"/>
              </a:spcBef>
              <a:spcAft>
                <a:spcPts val="1200"/>
              </a:spcAft>
              <a:buNone/>
            </a:pPr>
            <a:r>
              <a:rPr lang="en-GB" sz="2500" b="1" dirty="0">
                <a:solidFill>
                  <a:srgbClr val="196198"/>
                </a:solidFill>
              </a:rPr>
              <a:t>Enhancing the efficiency of animal-alternative </a:t>
            </a:r>
            <a:r>
              <a:rPr lang="en-GB" sz="2500" b="1" i="1" dirty="0">
                <a:solidFill>
                  <a:srgbClr val="196198"/>
                </a:solidFill>
              </a:rPr>
              <a:t>in-silico</a:t>
            </a:r>
            <a:r>
              <a:rPr lang="en-GB" sz="2500" b="1" dirty="0">
                <a:solidFill>
                  <a:srgbClr val="196198"/>
                </a:solidFill>
              </a:rPr>
              <a:t> drug cardiotoxicity prediction through CUDA-based parallel processing</a:t>
            </a:r>
            <a:br>
              <a:rPr lang="en-GB" sz="2500" b="1" dirty="0">
                <a:solidFill>
                  <a:srgbClr val="196198"/>
                </a:solidFill>
              </a:rPr>
            </a:br>
            <a:br>
              <a:rPr lang="en-GB" sz="2500" b="1" dirty="0">
                <a:solidFill>
                  <a:srgbClr val="196198"/>
                </a:solidFill>
              </a:rPr>
            </a:br>
            <a:r>
              <a:rPr lang="en-GB" sz="2400" b="1" dirty="0" err="1">
                <a:solidFill>
                  <a:srgbClr val="196198"/>
                </a:solidFill>
              </a:rPr>
              <a:t>CUDA기반</a:t>
            </a:r>
            <a:r>
              <a:rPr lang="en-GB" sz="2400" b="1" dirty="0">
                <a:solidFill>
                  <a:srgbClr val="196198"/>
                </a:solidFill>
              </a:rPr>
              <a:t> </a:t>
            </a:r>
            <a:r>
              <a:rPr lang="en-GB" sz="2400" b="1" dirty="0" err="1">
                <a:solidFill>
                  <a:srgbClr val="196198"/>
                </a:solidFill>
              </a:rPr>
              <a:t>병렬처리를</a:t>
            </a:r>
            <a:r>
              <a:rPr lang="en-GB" sz="2400" b="1" dirty="0">
                <a:solidFill>
                  <a:srgbClr val="196198"/>
                </a:solidFill>
              </a:rPr>
              <a:t> </a:t>
            </a:r>
            <a:r>
              <a:rPr lang="en-GB" sz="2400" b="1" dirty="0" err="1">
                <a:solidFill>
                  <a:srgbClr val="196198"/>
                </a:solidFill>
              </a:rPr>
              <a:t>통한</a:t>
            </a:r>
            <a:r>
              <a:rPr lang="en-GB" sz="2400" b="1" dirty="0">
                <a:solidFill>
                  <a:srgbClr val="196198"/>
                </a:solidFill>
              </a:rPr>
              <a:t> </a:t>
            </a:r>
            <a:r>
              <a:rPr lang="en-GB" sz="2400" b="1" dirty="0" err="1">
                <a:solidFill>
                  <a:srgbClr val="196198"/>
                </a:solidFill>
              </a:rPr>
              <a:t>동물대체</a:t>
            </a:r>
            <a:r>
              <a:rPr lang="en-GB" sz="2400" b="1" dirty="0">
                <a:solidFill>
                  <a:srgbClr val="196198"/>
                </a:solidFill>
              </a:rPr>
              <a:t> </a:t>
            </a:r>
            <a:r>
              <a:rPr lang="en-GB" sz="2400" b="1" dirty="0" err="1">
                <a:solidFill>
                  <a:srgbClr val="196198"/>
                </a:solidFill>
              </a:rPr>
              <a:t>인실리코</a:t>
            </a:r>
            <a:r>
              <a:rPr lang="en-GB" sz="2400" b="1" dirty="0">
                <a:solidFill>
                  <a:srgbClr val="196198"/>
                </a:solidFill>
              </a:rPr>
              <a:t> </a:t>
            </a:r>
            <a:r>
              <a:rPr lang="en-GB" sz="2400" b="1" dirty="0" err="1">
                <a:solidFill>
                  <a:srgbClr val="196198"/>
                </a:solidFill>
              </a:rPr>
              <a:t>약물</a:t>
            </a:r>
            <a:r>
              <a:rPr lang="en-GB" sz="2400" b="1" dirty="0">
                <a:solidFill>
                  <a:srgbClr val="196198"/>
                </a:solidFill>
              </a:rPr>
              <a:t> </a:t>
            </a:r>
            <a:r>
              <a:rPr lang="en-GB" sz="2400" b="1" dirty="0" err="1">
                <a:solidFill>
                  <a:srgbClr val="196198"/>
                </a:solidFill>
              </a:rPr>
              <a:t>심독성</a:t>
            </a:r>
            <a:r>
              <a:rPr lang="en-GB" sz="2400" b="1" dirty="0">
                <a:solidFill>
                  <a:srgbClr val="196198"/>
                </a:solidFill>
              </a:rPr>
              <a:t> </a:t>
            </a:r>
            <a:r>
              <a:rPr lang="en-GB" sz="2400" b="1" dirty="0" err="1">
                <a:solidFill>
                  <a:srgbClr val="196198"/>
                </a:solidFill>
              </a:rPr>
              <a:t>예측</a:t>
            </a:r>
            <a:r>
              <a:rPr lang="en-GB" sz="2400" b="1" dirty="0">
                <a:solidFill>
                  <a:srgbClr val="196198"/>
                </a:solidFill>
              </a:rPr>
              <a:t> </a:t>
            </a:r>
            <a:r>
              <a:rPr lang="en-GB" sz="2400" b="1" dirty="0" err="1">
                <a:solidFill>
                  <a:srgbClr val="196198"/>
                </a:solidFill>
              </a:rPr>
              <a:t>효율성</a:t>
            </a:r>
            <a:r>
              <a:rPr lang="en-GB" sz="2400" b="1" dirty="0">
                <a:solidFill>
                  <a:srgbClr val="196198"/>
                </a:solidFill>
              </a:rPr>
              <a:t> </a:t>
            </a:r>
            <a:r>
              <a:rPr lang="en-GB" sz="2400" b="1" dirty="0" err="1">
                <a:solidFill>
                  <a:srgbClr val="196198"/>
                </a:solidFill>
              </a:rPr>
              <a:t>증대</a:t>
            </a:r>
            <a:endParaRPr sz="5300" b="1" dirty="0">
              <a:solidFill>
                <a:srgbClr val="196198"/>
              </a:solidFill>
            </a:endParaRPr>
          </a:p>
        </p:txBody>
      </p:sp>
      <p:sp>
        <p:nvSpPr>
          <p:cNvPr id="55" name="Google Shape;55;p13"/>
          <p:cNvSpPr txBox="1">
            <a:spLocks noGrp="1"/>
          </p:cNvSpPr>
          <p:nvPr>
            <p:ph type="subTitle" idx="1"/>
          </p:nvPr>
        </p:nvSpPr>
        <p:spPr>
          <a:xfrm>
            <a:off x="653425" y="3020625"/>
            <a:ext cx="7688100" cy="1676700"/>
          </a:xfrm>
          <a:prstGeom prst="rect">
            <a:avLst/>
          </a:prstGeom>
        </p:spPr>
        <p:txBody>
          <a:bodyPr spcFirstLastPara="1" wrap="square" lIns="91425" tIns="91425" rIns="91425" bIns="91425" anchor="t" anchorCtr="0">
            <a:noAutofit/>
          </a:bodyPr>
          <a:lstStyle/>
          <a:p>
            <a:pPr marL="0" lvl="0" indent="0" algn="ctr" rtl="0">
              <a:lnSpc>
                <a:spcPct val="90000"/>
              </a:lnSpc>
              <a:spcBef>
                <a:spcPts val="0"/>
              </a:spcBef>
              <a:spcAft>
                <a:spcPts val="0"/>
              </a:spcAft>
              <a:buSzPts val="605"/>
              <a:buNone/>
            </a:pPr>
            <a:r>
              <a:rPr lang="en-GB" sz="995" b="1" dirty="0">
                <a:solidFill>
                  <a:srgbClr val="000000"/>
                </a:solidFill>
                <a:latin typeface="Times New Roman"/>
                <a:ea typeface="Times New Roman"/>
                <a:cs typeface="Times New Roman"/>
                <a:sym typeface="Times New Roman"/>
              </a:rPr>
              <a:t>Iga Narendra Pramawijaya</a:t>
            </a:r>
            <a:endParaRPr sz="995" b="1" dirty="0">
              <a:solidFill>
                <a:srgbClr val="000000"/>
              </a:solidFill>
              <a:latin typeface="Times New Roman"/>
              <a:ea typeface="Times New Roman"/>
              <a:cs typeface="Times New Roman"/>
              <a:sym typeface="Times New Roman"/>
            </a:endParaRPr>
          </a:p>
          <a:p>
            <a:pPr marL="0" lvl="0" indent="0" algn="ctr" rtl="0">
              <a:lnSpc>
                <a:spcPct val="90000"/>
              </a:lnSpc>
              <a:spcBef>
                <a:spcPts val="0"/>
              </a:spcBef>
              <a:spcAft>
                <a:spcPts val="0"/>
              </a:spcAft>
              <a:buSzPts val="605"/>
              <a:buNone/>
            </a:pPr>
            <a:r>
              <a:rPr lang="en-GB" sz="995" b="1" dirty="0">
                <a:solidFill>
                  <a:srgbClr val="000000"/>
                </a:solidFill>
                <a:latin typeface="Times New Roman"/>
                <a:ea typeface="Times New Roman"/>
                <a:cs typeface="Times New Roman"/>
                <a:sym typeface="Times New Roman"/>
              </a:rPr>
              <a:t>20236132</a:t>
            </a:r>
            <a:endParaRPr sz="995" b="1" dirty="0">
              <a:solidFill>
                <a:srgbClr val="000000"/>
              </a:solidFill>
              <a:latin typeface="Times New Roman"/>
              <a:ea typeface="Times New Roman"/>
              <a:cs typeface="Times New Roman"/>
              <a:sym typeface="Times New Roman"/>
            </a:endParaRPr>
          </a:p>
          <a:p>
            <a:pPr marL="0" lvl="0" indent="0" algn="ctr" rtl="0">
              <a:lnSpc>
                <a:spcPct val="90000"/>
              </a:lnSpc>
              <a:spcBef>
                <a:spcPts val="0"/>
              </a:spcBef>
              <a:spcAft>
                <a:spcPts val="0"/>
              </a:spcAft>
              <a:buSzPts val="605"/>
              <a:buNone/>
            </a:pPr>
            <a:endParaRPr sz="995" b="1" dirty="0">
              <a:solidFill>
                <a:srgbClr val="000000"/>
              </a:solidFill>
              <a:latin typeface="Times New Roman"/>
              <a:ea typeface="Times New Roman"/>
              <a:cs typeface="Times New Roman"/>
              <a:sym typeface="Times New Roman"/>
            </a:endParaRPr>
          </a:p>
          <a:p>
            <a:pPr marL="0" lvl="0" indent="0" algn="ctr" rtl="0">
              <a:lnSpc>
                <a:spcPct val="90000"/>
              </a:lnSpc>
              <a:spcBef>
                <a:spcPts val="0"/>
              </a:spcBef>
              <a:spcAft>
                <a:spcPts val="0"/>
              </a:spcAft>
              <a:buSzPts val="605"/>
              <a:buNone/>
            </a:pPr>
            <a:r>
              <a:rPr lang="en-GB" sz="995" b="1" dirty="0">
                <a:solidFill>
                  <a:srgbClr val="000000"/>
                </a:solidFill>
                <a:latin typeface="Times New Roman"/>
                <a:ea typeface="Times New Roman"/>
                <a:cs typeface="Times New Roman"/>
                <a:sym typeface="Times New Roman"/>
              </a:rPr>
              <a:t>Supervisor: Prof. Ki Moo Lim</a:t>
            </a:r>
            <a:endParaRPr sz="995" b="1" dirty="0">
              <a:solidFill>
                <a:srgbClr val="000000"/>
              </a:solidFill>
              <a:latin typeface="Times New Roman"/>
              <a:ea typeface="Times New Roman"/>
              <a:cs typeface="Times New Roman"/>
              <a:sym typeface="Times New Roman"/>
            </a:endParaRPr>
          </a:p>
          <a:p>
            <a:pPr marL="0" lvl="0" indent="0" algn="ctr" rtl="0">
              <a:lnSpc>
                <a:spcPct val="90000"/>
              </a:lnSpc>
              <a:spcBef>
                <a:spcPts val="0"/>
              </a:spcBef>
              <a:spcAft>
                <a:spcPts val="0"/>
              </a:spcAft>
              <a:buSzPts val="605"/>
              <a:buNone/>
            </a:pPr>
            <a:endParaRPr sz="995" b="1" dirty="0">
              <a:solidFill>
                <a:srgbClr val="000000"/>
              </a:solidFill>
              <a:latin typeface="Times New Roman"/>
              <a:ea typeface="Times New Roman"/>
              <a:cs typeface="Times New Roman"/>
              <a:sym typeface="Times New Roman"/>
            </a:endParaRPr>
          </a:p>
          <a:p>
            <a:pPr marL="0" lvl="0" indent="0" algn="ctr" rtl="0">
              <a:lnSpc>
                <a:spcPct val="90000"/>
              </a:lnSpc>
              <a:spcBef>
                <a:spcPts val="0"/>
              </a:spcBef>
              <a:spcAft>
                <a:spcPts val="0"/>
              </a:spcAft>
              <a:buSzPts val="605"/>
              <a:buNone/>
            </a:pPr>
            <a:endParaRPr sz="995" b="1" dirty="0">
              <a:solidFill>
                <a:srgbClr val="000000"/>
              </a:solidFill>
              <a:latin typeface="Times New Roman"/>
              <a:ea typeface="Times New Roman"/>
              <a:cs typeface="Times New Roman"/>
              <a:sym typeface="Times New Roman"/>
            </a:endParaRPr>
          </a:p>
          <a:p>
            <a:pPr marL="0" lvl="0" indent="0" algn="ctr" rtl="0">
              <a:lnSpc>
                <a:spcPct val="90000"/>
              </a:lnSpc>
              <a:spcBef>
                <a:spcPts val="0"/>
              </a:spcBef>
              <a:spcAft>
                <a:spcPts val="0"/>
              </a:spcAft>
              <a:buSzPts val="605"/>
              <a:buNone/>
            </a:pPr>
            <a:r>
              <a:rPr lang="en-GB" sz="995" dirty="0">
                <a:solidFill>
                  <a:srgbClr val="000000"/>
                </a:solidFill>
                <a:latin typeface="Times New Roman"/>
                <a:ea typeface="Times New Roman"/>
                <a:cs typeface="Times New Roman"/>
                <a:sym typeface="Times New Roman"/>
              </a:rPr>
              <a:t>Department of IT Convergence Engineering, Kumoh National Institute of Technology, Korea</a:t>
            </a:r>
            <a:endParaRPr sz="995" dirty="0">
              <a:solidFill>
                <a:srgbClr val="000000"/>
              </a:solidFill>
              <a:latin typeface="Times New Roman"/>
              <a:ea typeface="Times New Roman"/>
              <a:cs typeface="Times New Roman"/>
              <a:sym typeface="Times New Roman"/>
            </a:endParaRPr>
          </a:p>
          <a:p>
            <a:pPr marL="0" lvl="0" indent="0" algn="ctr" rtl="0">
              <a:lnSpc>
                <a:spcPct val="90000"/>
              </a:lnSpc>
              <a:spcBef>
                <a:spcPts val="0"/>
              </a:spcBef>
              <a:spcAft>
                <a:spcPts val="0"/>
              </a:spcAft>
              <a:buSzPts val="605"/>
              <a:buNone/>
            </a:pPr>
            <a:r>
              <a:rPr lang="en-GB" sz="995" u="sng" dirty="0">
                <a:solidFill>
                  <a:schemeClr val="hlink"/>
                </a:solidFill>
                <a:latin typeface="Times New Roman"/>
                <a:ea typeface="Times New Roman"/>
                <a:cs typeface="Times New Roman"/>
                <a:sym typeface="Times New Roman"/>
                <a:hlinkClick r:id="rId3"/>
              </a:rPr>
              <a:t>iga@kumoh.ac.kr</a:t>
            </a:r>
            <a:endParaRPr sz="995" dirty="0">
              <a:solidFill>
                <a:srgbClr val="000000"/>
              </a:solidFill>
              <a:latin typeface="Times New Roman"/>
              <a:ea typeface="Times New Roman"/>
              <a:cs typeface="Times New Roman"/>
              <a:sym typeface="Times New Roman"/>
            </a:endParaRPr>
          </a:p>
          <a:p>
            <a:pPr marL="0" lvl="0" indent="0" algn="ctr" rtl="0">
              <a:lnSpc>
                <a:spcPct val="90000"/>
              </a:lnSpc>
              <a:spcBef>
                <a:spcPts val="0"/>
              </a:spcBef>
              <a:spcAft>
                <a:spcPts val="0"/>
              </a:spcAft>
              <a:buSzPts val="605"/>
              <a:buNone/>
            </a:pPr>
            <a:r>
              <a:rPr lang="en-GB" sz="995" dirty="0">
                <a:solidFill>
                  <a:srgbClr val="000000"/>
                </a:solidFill>
                <a:latin typeface="Times New Roman"/>
                <a:ea typeface="Times New Roman"/>
                <a:cs typeface="Times New Roman"/>
                <a:sym typeface="Times New Roman"/>
              </a:rPr>
              <a:t>December 2024</a:t>
            </a:r>
            <a:endParaRPr sz="995" dirty="0">
              <a:solidFill>
                <a:srgbClr val="000000"/>
              </a:solidFill>
              <a:latin typeface="Times New Roman"/>
              <a:ea typeface="Times New Roman"/>
              <a:cs typeface="Times New Roman"/>
              <a:sym typeface="Times New Roman"/>
            </a:endParaRPr>
          </a:p>
          <a:p>
            <a:pPr marL="0" lvl="0" indent="0" algn="ctr" rtl="0">
              <a:lnSpc>
                <a:spcPct val="80000"/>
              </a:lnSpc>
              <a:spcBef>
                <a:spcPts val="0"/>
              </a:spcBef>
              <a:spcAft>
                <a:spcPts val="0"/>
              </a:spcAft>
              <a:buSzPts val="605"/>
              <a:buNone/>
            </a:pPr>
            <a:endParaRPr sz="1105" dirty="0">
              <a:solidFill>
                <a:srgbClr val="000000"/>
              </a:solidFill>
              <a:latin typeface="Arial"/>
              <a:ea typeface="Arial"/>
              <a:cs typeface="Arial"/>
              <a:sym typeface="Arial"/>
            </a:endParaRPr>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a:t>
            </a:fld>
            <a:endParaRPr/>
          </a:p>
        </p:txBody>
      </p:sp>
      <p:pic>
        <p:nvPicPr>
          <p:cNvPr id="57" name="Google Shape;57;p13"/>
          <p:cNvPicPr preferRelativeResize="0"/>
          <p:nvPr/>
        </p:nvPicPr>
        <p:blipFill>
          <a:blip r:embed="rId4">
            <a:alphaModFix/>
          </a:blip>
          <a:stretch>
            <a:fillRect/>
          </a:stretch>
        </p:blipFill>
        <p:spPr>
          <a:xfrm>
            <a:off x="0" y="-9"/>
            <a:ext cx="572418" cy="572698"/>
          </a:xfrm>
          <a:prstGeom prst="rect">
            <a:avLst/>
          </a:prstGeom>
          <a:noFill/>
          <a:ln>
            <a:noFill/>
          </a:ln>
        </p:spPr>
      </p:pic>
      <p:pic>
        <p:nvPicPr>
          <p:cNvPr id="58" name="Google Shape;58;p13"/>
          <p:cNvPicPr preferRelativeResize="0"/>
          <p:nvPr/>
        </p:nvPicPr>
        <p:blipFill>
          <a:blip r:embed="rId5">
            <a:alphaModFix/>
          </a:blip>
          <a:stretch>
            <a:fillRect/>
          </a:stretch>
        </p:blipFill>
        <p:spPr>
          <a:xfrm>
            <a:off x="8371437" y="0"/>
            <a:ext cx="750725" cy="5033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2"/>
          <p:cNvSpPr/>
          <p:nvPr/>
        </p:nvSpPr>
        <p:spPr>
          <a:xfrm>
            <a:off x="16725" y="0"/>
            <a:ext cx="9144000" cy="677100"/>
          </a:xfrm>
          <a:prstGeom prst="rect">
            <a:avLst/>
          </a:prstGeom>
          <a:gradFill>
            <a:gsLst>
              <a:gs pos="0">
                <a:schemeClr val="lt2"/>
              </a:gs>
              <a:gs pos="100000">
                <a:srgbClr val="196198"/>
              </a:gs>
            </a:gsLst>
            <a:lin ang="18900044"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96" name="Google Shape;196;p22"/>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197" name="Google Shape;197;p22"/>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198" name="Google Shape;198;p22"/>
          <p:cNvSpPr/>
          <p:nvPr/>
        </p:nvSpPr>
        <p:spPr>
          <a:xfrm>
            <a:off x="8263325" y="4484275"/>
            <a:ext cx="880800" cy="659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9" name="Google Shape;199;p22"/>
          <p:cNvSpPr txBox="1">
            <a:spLocks noGrp="1"/>
          </p:cNvSpPr>
          <p:nvPr>
            <p:ph type="title"/>
          </p:nvPr>
        </p:nvSpPr>
        <p:spPr>
          <a:xfrm>
            <a:off x="2748975" y="75225"/>
            <a:ext cx="37812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solidFill>
                  <a:schemeClr val="lt1"/>
                </a:solidFill>
              </a:rPr>
              <a:t>Parameters Overview</a:t>
            </a:r>
            <a:endParaRPr b="1">
              <a:solidFill>
                <a:schemeClr val="lt1"/>
              </a:solidFill>
            </a:endParaRPr>
          </a:p>
        </p:txBody>
      </p:sp>
      <p:sp>
        <p:nvSpPr>
          <p:cNvPr id="200" name="Google Shape;200;p22"/>
          <p:cNvSpPr txBox="1">
            <a:spLocks noGrp="1"/>
          </p:cNvSpPr>
          <p:nvPr>
            <p:ph type="body" idx="1"/>
          </p:nvPr>
        </p:nvSpPr>
        <p:spPr>
          <a:xfrm>
            <a:off x="774550" y="1000000"/>
            <a:ext cx="3781200" cy="4188000"/>
          </a:xfrm>
          <a:prstGeom prst="rect">
            <a:avLst/>
          </a:prstGeom>
        </p:spPr>
        <p:txBody>
          <a:bodyPr spcFirstLastPara="1" wrap="square" lIns="91425" tIns="91425" rIns="91425" bIns="91425" anchor="t" anchorCtr="0">
            <a:noAutofit/>
          </a:bodyPr>
          <a:lstStyle/>
          <a:p>
            <a:pPr marL="0" lvl="0" indent="0" algn="l" rtl="0">
              <a:lnSpc>
                <a:spcPct val="140000"/>
              </a:lnSpc>
              <a:spcBef>
                <a:spcPts val="1200"/>
              </a:spcBef>
              <a:spcAft>
                <a:spcPts val="0"/>
              </a:spcAft>
              <a:buClr>
                <a:schemeClr val="dk1"/>
              </a:buClr>
              <a:buSzPts val="605"/>
              <a:buFont typeface="Arial"/>
              <a:buNone/>
            </a:pPr>
            <a:r>
              <a:rPr lang="en-GB" sz="1107" b="1"/>
              <a:t>Simulation Goal:</a:t>
            </a:r>
            <a:endParaRPr sz="1107" b="1"/>
          </a:p>
          <a:p>
            <a:pPr marL="457200" lvl="0" indent="-298910" algn="l" rtl="0">
              <a:lnSpc>
                <a:spcPct val="140000"/>
              </a:lnSpc>
              <a:spcBef>
                <a:spcPts val="1200"/>
              </a:spcBef>
              <a:spcAft>
                <a:spcPts val="0"/>
              </a:spcAft>
              <a:buClr>
                <a:schemeClr val="dk2"/>
              </a:buClr>
              <a:buSzPts val="1107"/>
              <a:buChar char="●"/>
            </a:pPr>
            <a:r>
              <a:rPr lang="en-GB" sz="1107" u="sng"/>
              <a:t>Ensure GPU-based simulations replicate physiological outputs of CPU-based simulations.</a:t>
            </a:r>
            <a:endParaRPr sz="1107" u="sng"/>
          </a:p>
          <a:p>
            <a:pPr marL="457200" lvl="0" indent="-298910" algn="l" rtl="0">
              <a:lnSpc>
                <a:spcPct val="140000"/>
              </a:lnSpc>
              <a:spcBef>
                <a:spcPts val="0"/>
              </a:spcBef>
              <a:spcAft>
                <a:spcPts val="0"/>
              </a:spcAft>
              <a:buClr>
                <a:schemeClr val="dk2"/>
              </a:buClr>
              <a:buSzPts val="1107"/>
              <a:buChar char="●"/>
            </a:pPr>
            <a:r>
              <a:rPr lang="en-GB" sz="1107" b="1"/>
              <a:t>Key Metrics</a:t>
            </a:r>
            <a:r>
              <a:rPr lang="en-GB" sz="1107"/>
              <a:t>:</a:t>
            </a:r>
            <a:endParaRPr sz="1107"/>
          </a:p>
          <a:p>
            <a:pPr marL="914400" lvl="1" indent="-298910" algn="l" rtl="0">
              <a:lnSpc>
                <a:spcPct val="140000"/>
              </a:lnSpc>
              <a:spcBef>
                <a:spcPts val="0"/>
              </a:spcBef>
              <a:spcAft>
                <a:spcPts val="0"/>
              </a:spcAft>
              <a:buClr>
                <a:schemeClr val="dk2"/>
              </a:buClr>
              <a:buSzPts val="1107"/>
              <a:buChar char="○"/>
            </a:pPr>
            <a:r>
              <a:rPr lang="en-GB" sz="1107" b="1"/>
              <a:t>Action Potential (AP).</a:t>
            </a:r>
            <a:endParaRPr sz="1107" b="1"/>
          </a:p>
          <a:p>
            <a:pPr marL="914400" lvl="1" indent="-298910" algn="l" rtl="0">
              <a:lnSpc>
                <a:spcPct val="140000"/>
              </a:lnSpc>
              <a:spcBef>
                <a:spcPts val="0"/>
              </a:spcBef>
              <a:spcAft>
                <a:spcPts val="0"/>
              </a:spcAft>
              <a:buClr>
                <a:schemeClr val="dk1"/>
              </a:buClr>
              <a:buSzPts val="1107"/>
              <a:buChar char="○"/>
            </a:pPr>
            <a:r>
              <a:rPr lang="en-GB" sz="1107" b="1"/>
              <a:t>Simulation time (seconds)</a:t>
            </a:r>
            <a:endParaRPr sz="1107" b="1"/>
          </a:p>
          <a:p>
            <a:pPr marL="0" lvl="0" indent="0" algn="l" rtl="0">
              <a:lnSpc>
                <a:spcPct val="150000"/>
              </a:lnSpc>
              <a:spcBef>
                <a:spcPts val="1200"/>
              </a:spcBef>
              <a:spcAft>
                <a:spcPts val="0"/>
              </a:spcAft>
              <a:buNone/>
            </a:pPr>
            <a:r>
              <a:rPr lang="en-GB" sz="1033" b="1"/>
              <a:t>Drug-Free Simulation Parameters</a:t>
            </a:r>
            <a:endParaRPr sz="1107" b="1"/>
          </a:p>
          <a:p>
            <a:pPr marL="457200" lvl="0" indent="-298910" algn="l" rtl="0">
              <a:lnSpc>
                <a:spcPct val="140000"/>
              </a:lnSpc>
              <a:spcBef>
                <a:spcPts val="1200"/>
              </a:spcBef>
              <a:spcAft>
                <a:spcPts val="0"/>
              </a:spcAft>
              <a:buClr>
                <a:schemeClr val="dk2"/>
              </a:buClr>
              <a:buSzPts val="1107"/>
              <a:buChar char="●"/>
            </a:pPr>
            <a:r>
              <a:rPr lang="en-GB" sz="1107" b="1"/>
              <a:t>Key Observations</a:t>
            </a:r>
            <a:r>
              <a:rPr lang="en-GB" sz="1107"/>
              <a:t>:</a:t>
            </a:r>
            <a:endParaRPr sz="1107"/>
          </a:p>
          <a:p>
            <a:pPr marL="914400" lvl="1" indent="-298910" algn="l" rtl="0">
              <a:lnSpc>
                <a:spcPct val="140000"/>
              </a:lnSpc>
              <a:spcBef>
                <a:spcPts val="0"/>
              </a:spcBef>
              <a:spcAft>
                <a:spcPts val="0"/>
              </a:spcAft>
              <a:buClr>
                <a:schemeClr val="dk2"/>
              </a:buClr>
              <a:buSzPts val="1107"/>
              <a:buChar char="○"/>
            </a:pPr>
            <a:r>
              <a:rPr lang="en-GB" sz="1107" b="1"/>
              <a:t>Compare GPU results with OpenCOR </a:t>
            </a:r>
            <a:r>
              <a:rPr lang="en-GB" sz="1107"/>
              <a:t>(CPU-based) benchmarks.</a:t>
            </a:r>
            <a:endParaRPr sz="1107"/>
          </a:p>
          <a:p>
            <a:pPr marL="914400" lvl="1" indent="-298910" algn="l" rtl="0">
              <a:lnSpc>
                <a:spcPct val="140000"/>
              </a:lnSpc>
              <a:spcBef>
                <a:spcPts val="0"/>
              </a:spcBef>
              <a:spcAft>
                <a:spcPts val="0"/>
              </a:spcAft>
              <a:buClr>
                <a:schemeClr val="dk2"/>
              </a:buClr>
              <a:buSzPts val="1107"/>
              <a:buChar char="○"/>
            </a:pPr>
            <a:r>
              <a:rPr lang="en-GB" sz="1107"/>
              <a:t>Visual alignment of action potentials confirms fidelity.</a:t>
            </a:r>
            <a:endParaRPr sz="1107"/>
          </a:p>
          <a:p>
            <a:pPr marL="0" lvl="0" indent="0" algn="l" rtl="0">
              <a:lnSpc>
                <a:spcPct val="105000"/>
              </a:lnSpc>
              <a:spcBef>
                <a:spcPts val="1200"/>
              </a:spcBef>
              <a:spcAft>
                <a:spcPts val="1200"/>
              </a:spcAft>
              <a:buSzPts val="605"/>
              <a:buNone/>
            </a:pPr>
            <a:endParaRPr sz="805" b="1"/>
          </a:p>
        </p:txBody>
      </p:sp>
      <p:sp>
        <p:nvSpPr>
          <p:cNvPr id="201" name="Google Shape;201;p22"/>
          <p:cNvSpPr txBox="1">
            <a:spLocks noGrp="1"/>
          </p:cNvSpPr>
          <p:nvPr>
            <p:ph type="body" idx="1"/>
          </p:nvPr>
        </p:nvSpPr>
        <p:spPr>
          <a:xfrm>
            <a:off x="4870125" y="283550"/>
            <a:ext cx="4151100" cy="4404000"/>
          </a:xfrm>
          <a:prstGeom prst="rect">
            <a:avLst/>
          </a:prstGeom>
        </p:spPr>
        <p:txBody>
          <a:bodyPr spcFirstLastPara="1" wrap="square" lIns="91425" tIns="91425" rIns="91425" bIns="91425" anchor="t" anchorCtr="0">
            <a:noAutofit/>
          </a:bodyPr>
          <a:lstStyle/>
          <a:p>
            <a:pPr marL="0" lvl="0" indent="0" algn="l" rtl="0">
              <a:lnSpc>
                <a:spcPct val="150000"/>
              </a:lnSpc>
              <a:spcBef>
                <a:spcPts val="1200"/>
              </a:spcBef>
              <a:spcAft>
                <a:spcPts val="0"/>
              </a:spcAft>
              <a:buSzPts val="358"/>
              <a:buNone/>
            </a:pPr>
            <a:endParaRPr sz="1033" b="1" dirty="0"/>
          </a:p>
          <a:p>
            <a:pPr marL="457200" lvl="0" indent="-298910" algn="l" rtl="0">
              <a:lnSpc>
                <a:spcPct val="140000"/>
              </a:lnSpc>
              <a:spcBef>
                <a:spcPts val="1200"/>
              </a:spcBef>
              <a:spcAft>
                <a:spcPts val="0"/>
              </a:spcAft>
              <a:buClr>
                <a:schemeClr val="dk1"/>
              </a:buClr>
              <a:buSzPts val="1107"/>
              <a:buChar char="●"/>
            </a:pPr>
            <a:r>
              <a:rPr lang="en-GB" sz="1107" b="1" dirty="0"/>
              <a:t>Common Parameters (Drug-free and Drug-Induced)</a:t>
            </a:r>
            <a:endParaRPr sz="1107" b="1" dirty="0"/>
          </a:p>
          <a:p>
            <a:pPr marL="914400" lvl="1" indent="-298910" algn="l" rtl="0">
              <a:lnSpc>
                <a:spcPct val="140000"/>
              </a:lnSpc>
              <a:spcBef>
                <a:spcPts val="0"/>
              </a:spcBef>
              <a:spcAft>
                <a:spcPts val="0"/>
              </a:spcAft>
              <a:buClr>
                <a:schemeClr val="dk1"/>
              </a:buClr>
              <a:buSzPts val="1107"/>
              <a:buChar char="○"/>
            </a:pPr>
            <a:r>
              <a:rPr lang="en-GB" sz="1107" dirty="0"/>
              <a:t>cell models: ORd 2011, ORd 2017, and </a:t>
            </a:r>
            <a:r>
              <a:rPr lang="en-GB" sz="1107" dirty="0" err="1"/>
              <a:t>ToR-ORd</a:t>
            </a:r>
            <a:r>
              <a:rPr lang="en-GB" sz="1107" dirty="0"/>
              <a:t>.</a:t>
            </a:r>
            <a:endParaRPr sz="1107" dirty="0"/>
          </a:p>
          <a:p>
            <a:pPr marL="914400" lvl="1" indent="-298910" algn="l" rtl="0">
              <a:lnSpc>
                <a:spcPct val="140000"/>
              </a:lnSpc>
              <a:spcBef>
                <a:spcPts val="0"/>
              </a:spcBef>
              <a:spcAft>
                <a:spcPts val="0"/>
              </a:spcAft>
              <a:buClr>
                <a:schemeClr val="dk1"/>
              </a:buClr>
              <a:buSzPts val="1107"/>
              <a:buChar char="○"/>
            </a:pPr>
            <a:r>
              <a:rPr lang="en-GB" sz="1107" dirty="0"/>
              <a:t>1000 paces</a:t>
            </a:r>
            <a:endParaRPr sz="1107" dirty="0"/>
          </a:p>
          <a:p>
            <a:pPr marL="914400" lvl="1" indent="-298910" algn="l" rtl="0">
              <a:lnSpc>
                <a:spcPct val="140000"/>
              </a:lnSpc>
              <a:spcBef>
                <a:spcPts val="0"/>
              </a:spcBef>
              <a:spcAft>
                <a:spcPts val="0"/>
              </a:spcAft>
              <a:buClr>
                <a:schemeClr val="dk1"/>
              </a:buClr>
              <a:buSzPts val="1107"/>
              <a:buChar char="○"/>
            </a:pPr>
            <a:r>
              <a:rPr lang="en-GB" sz="1107" dirty="0"/>
              <a:t>1000ms per pace</a:t>
            </a:r>
            <a:endParaRPr sz="1033" b="1" dirty="0"/>
          </a:p>
          <a:p>
            <a:pPr marL="914400" lvl="1" indent="-294202" algn="l" rtl="0">
              <a:lnSpc>
                <a:spcPct val="150000"/>
              </a:lnSpc>
              <a:spcBef>
                <a:spcPts val="0"/>
              </a:spcBef>
              <a:spcAft>
                <a:spcPts val="0"/>
              </a:spcAft>
              <a:buClr>
                <a:schemeClr val="dk2"/>
              </a:buClr>
              <a:buSzPts val="1033"/>
              <a:buChar char="○"/>
            </a:pPr>
            <a:r>
              <a:rPr lang="en-GB" sz="1033" b="1" dirty="0"/>
              <a:t>Hardware Used</a:t>
            </a:r>
            <a:r>
              <a:rPr lang="en-GB" sz="1033" dirty="0"/>
              <a:t>:</a:t>
            </a:r>
            <a:endParaRPr sz="1033" dirty="0"/>
          </a:p>
          <a:p>
            <a:pPr marL="1371600" lvl="2" indent="-294202" algn="l" rtl="0">
              <a:lnSpc>
                <a:spcPct val="150000"/>
              </a:lnSpc>
              <a:spcBef>
                <a:spcPts val="0"/>
              </a:spcBef>
              <a:spcAft>
                <a:spcPts val="0"/>
              </a:spcAft>
              <a:buClr>
                <a:schemeClr val="dk2"/>
              </a:buClr>
              <a:buSzPts val="1033"/>
              <a:buAutoNum type="romanLcPeriod"/>
            </a:pPr>
            <a:r>
              <a:rPr lang="en-GB" sz="1033" b="1" dirty="0"/>
              <a:t>GPU</a:t>
            </a:r>
            <a:r>
              <a:rPr lang="en-GB" sz="1033" dirty="0"/>
              <a:t>: NVIDIA RTX 4090.</a:t>
            </a:r>
            <a:endParaRPr sz="1033" dirty="0"/>
          </a:p>
          <a:p>
            <a:pPr marL="1371600" lvl="2" indent="-294202" algn="l" rtl="0">
              <a:lnSpc>
                <a:spcPct val="150000"/>
              </a:lnSpc>
              <a:spcBef>
                <a:spcPts val="0"/>
              </a:spcBef>
              <a:spcAft>
                <a:spcPts val="0"/>
              </a:spcAft>
              <a:buClr>
                <a:schemeClr val="dk2"/>
              </a:buClr>
              <a:buSzPts val="1033"/>
              <a:buAutoNum type="romanLcPeriod"/>
            </a:pPr>
            <a:r>
              <a:rPr lang="en-GB" sz="1033" b="1" dirty="0"/>
              <a:t>CPU</a:t>
            </a:r>
            <a:r>
              <a:rPr lang="en-GB" sz="1033" dirty="0"/>
              <a:t>: 10-core Intel Xeon @ 2.50 GHz.</a:t>
            </a:r>
            <a:endParaRPr sz="1033" dirty="0"/>
          </a:p>
          <a:p>
            <a:pPr marL="0" lvl="0" indent="0" algn="l" rtl="0">
              <a:lnSpc>
                <a:spcPct val="150000"/>
              </a:lnSpc>
              <a:spcBef>
                <a:spcPts val="1200"/>
              </a:spcBef>
              <a:spcAft>
                <a:spcPts val="0"/>
              </a:spcAft>
              <a:buSzPts val="358"/>
              <a:buNone/>
            </a:pPr>
            <a:r>
              <a:rPr lang="en-GB" sz="1033" b="1" dirty="0"/>
              <a:t>Drug-Induced Simulation Parameters</a:t>
            </a:r>
            <a:endParaRPr sz="1033" b="1" dirty="0"/>
          </a:p>
          <a:p>
            <a:pPr marL="457200" lvl="0" indent="-300552" algn="l" rtl="0">
              <a:lnSpc>
                <a:spcPct val="150000"/>
              </a:lnSpc>
              <a:spcBef>
                <a:spcPts val="1200"/>
              </a:spcBef>
              <a:spcAft>
                <a:spcPts val="0"/>
              </a:spcAft>
              <a:buClr>
                <a:srgbClr val="196198"/>
              </a:buClr>
              <a:buSzPts val="1133"/>
              <a:buChar char="●"/>
            </a:pPr>
            <a:r>
              <a:rPr lang="en-GB" sz="1133" b="1" dirty="0">
                <a:solidFill>
                  <a:srgbClr val="196198"/>
                </a:solidFill>
              </a:rPr>
              <a:t>Test Drug</a:t>
            </a:r>
            <a:r>
              <a:rPr lang="en-GB" sz="1133" dirty="0">
                <a:solidFill>
                  <a:srgbClr val="196198"/>
                </a:solidFill>
              </a:rPr>
              <a:t>: Bepridil, simulated at </a:t>
            </a:r>
            <a:r>
              <a:rPr lang="en-GB" sz="1133" dirty="0" err="1">
                <a:solidFill>
                  <a:srgbClr val="196198"/>
                </a:solidFill>
              </a:rPr>
              <a:t>cmax</a:t>
            </a:r>
            <a:r>
              <a:rPr lang="en-GB" sz="1133" dirty="0">
                <a:solidFill>
                  <a:srgbClr val="196198"/>
                </a:solidFill>
              </a:rPr>
              <a:t> 1 (33 mMol), </a:t>
            </a:r>
            <a:r>
              <a:rPr lang="en-GB" sz="1133" dirty="0" err="1">
                <a:solidFill>
                  <a:srgbClr val="196198"/>
                </a:solidFill>
              </a:rPr>
              <a:t>cmax</a:t>
            </a:r>
            <a:r>
              <a:rPr lang="en-GB" sz="1133" dirty="0">
                <a:solidFill>
                  <a:srgbClr val="196198"/>
                </a:solidFill>
              </a:rPr>
              <a:t> 2 (66 mMol), and </a:t>
            </a:r>
            <a:r>
              <a:rPr lang="en-GB" sz="1133" dirty="0" err="1">
                <a:solidFill>
                  <a:srgbClr val="196198"/>
                </a:solidFill>
              </a:rPr>
              <a:t>cmax</a:t>
            </a:r>
            <a:r>
              <a:rPr lang="en-GB" sz="1133" dirty="0">
                <a:solidFill>
                  <a:srgbClr val="196198"/>
                </a:solidFill>
              </a:rPr>
              <a:t> 4 (132 mMol).</a:t>
            </a:r>
            <a:endParaRPr sz="1133" dirty="0">
              <a:solidFill>
                <a:srgbClr val="196198"/>
              </a:solidFill>
            </a:endParaRPr>
          </a:p>
          <a:p>
            <a:pPr marL="457200" lvl="0" indent="-300552" algn="l" rtl="0">
              <a:lnSpc>
                <a:spcPct val="150000"/>
              </a:lnSpc>
              <a:spcBef>
                <a:spcPts val="0"/>
              </a:spcBef>
              <a:spcAft>
                <a:spcPts val="0"/>
              </a:spcAft>
              <a:buClr>
                <a:schemeClr val="dk2"/>
              </a:buClr>
              <a:buSzPts val="1133"/>
              <a:buChar char="●"/>
            </a:pPr>
            <a:r>
              <a:rPr lang="en-GB" sz="1133" b="1" dirty="0"/>
              <a:t>Key Observations</a:t>
            </a:r>
            <a:r>
              <a:rPr lang="en-GB" sz="1133" dirty="0"/>
              <a:t>:</a:t>
            </a:r>
            <a:endParaRPr sz="1133" dirty="0"/>
          </a:p>
          <a:p>
            <a:pPr marL="914400" lvl="1" indent="-300552" algn="l" rtl="0">
              <a:lnSpc>
                <a:spcPct val="150000"/>
              </a:lnSpc>
              <a:spcBef>
                <a:spcPts val="0"/>
              </a:spcBef>
              <a:spcAft>
                <a:spcPts val="0"/>
              </a:spcAft>
              <a:buClr>
                <a:schemeClr val="dk2"/>
              </a:buClr>
              <a:buSzPts val="1133"/>
              <a:buChar char="○"/>
            </a:pPr>
            <a:r>
              <a:rPr lang="en-GB" sz="1133" dirty="0"/>
              <a:t>Action potentials altered predictably with drug effects.</a:t>
            </a:r>
            <a:endParaRPr sz="1133" dirty="0"/>
          </a:p>
          <a:p>
            <a:pPr marL="914400" lvl="1" indent="-305260" algn="l" rtl="0">
              <a:lnSpc>
                <a:spcPct val="140000"/>
              </a:lnSpc>
              <a:spcBef>
                <a:spcPts val="0"/>
              </a:spcBef>
              <a:spcAft>
                <a:spcPts val="0"/>
              </a:spcAft>
              <a:buClr>
                <a:schemeClr val="dk2"/>
              </a:buClr>
              <a:buSzPts val="1207"/>
              <a:buChar char="○"/>
            </a:pPr>
            <a:r>
              <a:rPr lang="en-GB" sz="1207" dirty="0"/>
              <a:t>Compare GPU results with OpenCOR (CPU-based) benchmarks.</a:t>
            </a:r>
            <a:endParaRPr sz="1133" dirty="0"/>
          </a:p>
          <a:p>
            <a:pPr marL="0" lvl="0" indent="0" algn="l" rtl="0">
              <a:spcBef>
                <a:spcPts val="1200"/>
              </a:spcBef>
              <a:spcAft>
                <a:spcPts val="1200"/>
              </a:spcAft>
              <a:buSzPts val="358"/>
              <a:buNone/>
            </a:pPr>
            <a:endParaRPr sz="457" b="1" dirty="0"/>
          </a:p>
        </p:txBody>
      </p:sp>
      <p:sp>
        <p:nvSpPr>
          <p:cNvPr id="202" name="Google Shape;20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10</a:t>
            </a:fld>
            <a:endParaRPr/>
          </a:p>
        </p:txBody>
      </p:sp>
      <p:cxnSp>
        <p:nvCxnSpPr>
          <p:cNvPr id="203" name="Google Shape;203;p22"/>
          <p:cNvCxnSpPr/>
          <p:nvPr/>
        </p:nvCxnSpPr>
        <p:spPr>
          <a:xfrm>
            <a:off x="623675" y="2597425"/>
            <a:ext cx="82473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3"/>
          <p:cNvSpPr/>
          <p:nvPr/>
        </p:nvSpPr>
        <p:spPr>
          <a:xfrm>
            <a:off x="16725" y="0"/>
            <a:ext cx="9144000" cy="677100"/>
          </a:xfrm>
          <a:prstGeom prst="rect">
            <a:avLst/>
          </a:prstGeom>
          <a:gradFill>
            <a:gsLst>
              <a:gs pos="0">
                <a:schemeClr val="lt2"/>
              </a:gs>
              <a:gs pos="100000">
                <a:srgbClr val="196198"/>
              </a:gs>
            </a:gsLst>
            <a:lin ang="18900044"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09" name="Google Shape;209;p23"/>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210" name="Google Shape;210;p23"/>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211" name="Google Shape;211;p23"/>
          <p:cNvSpPr/>
          <p:nvPr/>
        </p:nvSpPr>
        <p:spPr>
          <a:xfrm>
            <a:off x="8263325" y="4484275"/>
            <a:ext cx="880800" cy="659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2" name="Google Shape;212;p23"/>
          <p:cNvSpPr txBox="1">
            <a:spLocks noGrp="1"/>
          </p:cNvSpPr>
          <p:nvPr>
            <p:ph type="body" idx="1"/>
          </p:nvPr>
        </p:nvSpPr>
        <p:spPr>
          <a:xfrm>
            <a:off x="235500" y="3778842"/>
            <a:ext cx="8520600" cy="303000"/>
          </a:xfrm>
          <a:prstGeom prst="rect">
            <a:avLst/>
          </a:prstGeom>
        </p:spPr>
        <p:txBody>
          <a:bodyPr spcFirstLastPara="1" wrap="square" lIns="91425" tIns="91425" rIns="91425" bIns="91425" anchor="t" anchorCtr="0">
            <a:noAutofit/>
          </a:bodyPr>
          <a:lstStyle/>
          <a:p>
            <a:pPr marL="0" lvl="0" indent="0" algn="ctr" rtl="0">
              <a:spcBef>
                <a:spcPts val="1200"/>
              </a:spcBef>
              <a:spcAft>
                <a:spcPts val="1200"/>
              </a:spcAft>
              <a:buClr>
                <a:schemeClr val="dk1"/>
              </a:buClr>
              <a:buSzPts val="935"/>
              <a:buFont typeface="Arial"/>
              <a:buNone/>
            </a:pPr>
            <a:r>
              <a:rPr lang="en-GB" sz="900" b="1" dirty="0"/>
              <a:t>Action Potential (mV) Shape of both CPU (blue) and GPU (orange) Result Using ORd 2011</a:t>
            </a:r>
            <a:endParaRPr sz="900" dirty="0"/>
          </a:p>
        </p:txBody>
      </p:sp>
      <p:pic>
        <p:nvPicPr>
          <p:cNvPr id="213" name="Google Shape;213;p23"/>
          <p:cNvPicPr preferRelativeResize="0"/>
          <p:nvPr/>
        </p:nvPicPr>
        <p:blipFill>
          <a:blip r:embed="rId5">
            <a:alphaModFix/>
          </a:blip>
          <a:stretch>
            <a:fillRect/>
          </a:stretch>
        </p:blipFill>
        <p:spPr>
          <a:xfrm>
            <a:off x="1847575" y="677100"/>
            <a:ext cx="5276150" cy="3307099"/>
          </a:xfrm>
          <a:prstGeom prst="rect">
            <a:avLst/>
          </a:prstGeom>
          <a:noFill/>
          <a:ln>
            <a:noFill/>
          </a:ln>
        </p:spPr>
      </p:pic>
      <p:sp>
        <p:nvSpPr>
          <p:cNvPr id="214" name="Google Shape;214;p23"/>
          <p:cNvSpPr txBox="1">
            <a:spLocks noGrp="1"/>
          </p:cNvSpPr>
          <p:nvPr>
            <p:ph type="title"/>
          </p:nvPr>
        </p:nvSpPr>
        <p:spPr>
          <a:xfrm>
            <a:off x="1890425" y="75225"/>
            <a:ext cx="71355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275" b="1">
                <a:solidFill>
                  <a:schemeClr val="lt1"/>
                </a:solidFill>
              </a:rPr>
              <a:t>Drug-Free ORd 2011 Result Validation</a:t>
            </a:r>
            <a:endParaRPr sz="2275" b="1">
              <a:solidFill>
                <a:schemeClr val="lt1"/>
              </a:solidFill>
            </a:endParaRPr>
          </a:p>
        </p:txBody>
      </p:sp>
      <p:sp>
        <p:nvSpPr>
          <p:cNvPr id="215" name="Google Shape;215;p23"/>
          <p:cNvSpPr txBox="1">
            <a:spLocks noGrp="1"/>
          </p:cNvSpPr>
          <p:nvPr>
            <p:ph type="body" idx="1"/>
          </p:nvPr>
        </p:nvSpPr>
        <p:spPr>
          <a:xfrm>
            <a:off x="224800" y="4280550"/>
            <a:ext cx="8714700" cy="776400"/>
          </a:xfrm>
          <a:prstGeom prst="rect">
            <a:avLst/>
          </a:prstGeom>
        </p:spPr>
        <p:txBody>
          <a:bodyPr spcFirstLastPara="1" wrap="square" lIns="91425" tIns="91425" rIns="91425" bIns="91425" anchor="t" anchorCtr="0">
            <a:normAutofit fontScale="92500" lnSpcReduction="20000"/>
          </a:bodyPr>
          <a:lstStyle/>
          <a:p>
            <a:pPr marL="0" lvl="0" indent="0" algn="just" rtl="0">
              <a:spcBef>
                <a:spcPts val="0"/>
              </a:spcBef>
              <a:spcAft>
                <a:spcPts val="1200"/>
              </a:spcAft>
              <a:buSzPts val="935"/>
              <a:buNone/>
            </a:pPr>
            <a:r>
              <a:rPr lang="en-GB" sz="1030"/>
              <a:t>The GPU-based simulation for the ORd 2011 model was validated against CPU (OpenCOR) results by comparing action potential plots and key biomarkers like APD under no-drug conditions. The findings showed near-identical outputs, confirming the GPU’s accuracy in replicating physiological dynamics. </a:t>
            </a:r>
            <a:endParaRPr sz="1030"/>
          </a:p>
        </p:txBody>
      </p:sp>
      <p:sp>
        <p:nvSpPr>
          <p:cNvPr id="216" name="Google Shape;216;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4"/>
          <p:cNvSpPr/>
          <p:nvPr/>
        </p:nvSpPr>
        <p:spPr>
          <a:xfrm>
            <a:off x="16725" y="0"/>
            <a:ext cx="9144000" cy="677100"/>
          </a:xfrm>
          <a:prstGeom prst="rect">
            <a:avLst/>
          </a:prstGeom>
          <a:gradFill>
            <a:gsLst>
              <a:gs pos="0">
                <a:schemeClr val="lt2"/>
              </a:gs>
              <a:gs pos="100000">
                <a:srgbClr val="196198"/>
              </a:gs>
            </a:gsLst>
            <a:lin ang="18900044"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22" name="Google Shape;222;p24"/>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223" name="Google Shape;223;p24"/>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224" name="Google Shape;224;p24"/>
          <p:cNvSpPr/>
          <p:nvPr/>
        </p:nvSpPr>
        <p:spPr>
          <a:xfrm>
            <a:off x="8263325" y="4484275"/>
            <a:ext cx="880800" cy="659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5" name="Google Shape;225;p24"/>
          <p:cNvSpPr txBox="1">
            <a:spLocks noGrp="1"/>
          </p:cNvSpPr>
          <p:nvPr>
            <p:ph type="body" idx="1"/>
          </p:nvPr>
        </p:nvSpPr>
        <p:spPr>
          <a:xfrm>
            <a:off x="365642" y="3674723"/>
            <a:ext cx="8520600" cy="393600"/>
          </a:xfrm>
          <a:prstGeom prst="rect">
            <a:avLst/>
          </a:prstGeom>
        </p:spPr>
        <p:txBody>
          <a:bodyPr spcFirstLastPara="1" wrap="square" lIns="91425" tIns="91425" rIns="91425" bIns="91425" anchor="t" anchorCtr="0">
            <a:noAutofit/>
          </a:bodyPr>
          <a:lstStyle/>
          <a:p>
            <a:pPr marL="0" lvl="0" indent="0" algn="ctr" rtl="0">
              <a:spcBef>
                <a:spcPts val="1200"/>
              </a:spcBef>
              <a:spcAft>
                <a:spcPts val="1200"/>
              </a:spcAft>
              <a:buClr>
                <a:schemeClr val="dk1"/>
              </a:buClr>
              <a:buSzPts val="1100"/>
              <a:buFont typeface="Arial"/>
              <a:buNone/>
            </a:pPr>
            <a:r>
              <a:rPr lang="en-GB" sz="900" b="1" dirty="0"/>
              <a:t>Action Potential Shape (mV) of both CPU (dashed) and GPU under drug effect Using ORd 2011</a:t>
            </a:r>
            <a:endParaRPr sz="900" b="1" dirty="0"/>
          </a:p>
        </p:txBody>
      </p:sp>
      <p:sp>
        <p:nvSpPr>
          <p:cNvPr id="226" name="Google Shape;226;p24"/>
          <p:cNvSpPr txBox="1">
            <a:spLocks noGrp="1"/>
          </p:cNvSpPr>
          <p:nvPr>
            <p:ph type="title"/>
          </p:nvPr>
        </p:nvSpPr>
        <p:spPr>
          <a:xfrm>
            <a:off x="1941200" y="93575"/>
            <a:ext cx="71355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2300" b="1">
                <a:solidFill>
                  <a:schemeClr val="lt1"/>
                </a:solidFill>
              </a:rPr>
              <a:t>Drug-Induced ORd 2011 Result Validation</a:t>
            </a:r>
            <a:endParaRPr sz="2300" b="1">
              <a:solidFill>
                <a:schemeClr val="lt1"/>
              </a:solidFill>
            </a:endParaRPr>
          </a:p>
        </p:txBody>
      </p:sp>
      <p:pic>
        <p:nvPicPr>
          <p:cNvPr id="227" name="Google Shape;227;p24"/>
          <p:cNvPicPr preferRelativeResize="0"/>
          <p:nvPr/>
        </p:nvPicPr>
        <p:blipFill>
          <a:blip r:embed="rId5">
            <a:alphaModFix/>
          </a:blip>
          <a:stretch>
            <a:fillRect/>
          </a:stretch>
        </p:blipFill>
        <p:spPr>
          <a:xfrm>
            <a:off x="1941200" y="680950"/>
            <a:ext cx="5295050" cy="3183375"/>
          </a:xfrm>
          <a:prstGeom prst="rect">
            <a:avLst/>
          </a:prstGeom>
          <a:noFill/>
          <a:ln>
            <a:noFill/>
          </a:ln>
        </p:spPr>
      </p:pic>
      <p:sp>
        <p:nvSpPr>
          <p:cNvPr id="228" name="Google Shape;228;p24"/>
          <p:cNvSpPr txBox="1">
            <a:spLocks noGrp="1"/>
          </p:cNvSpPr>
          <p:nvPr>
            <p:ph type="body" idx="1"/>
          </p:nvPr>
        </p:nvSpPr>
        <p:spPr>
          <a:xfrm>
            <a:off x="93750" y="4159150"/>
            <a:ext cx="9050100" cy="7557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GB" sz="1000"/>
              <a:t>To validate the GPU-based simulation of the ORd 2011 model, this research compared its action potential traces to those generated by a CPU-based simulation (OpenCOR). This research consistently applied drug effects to both platforms by adjusting ionic current parameters using IC50 and Hill coefficients. The results demonstrated that the GPU simulation accurately replicated the CPU's output, confirming its reliability in simulating both normal physiological and drug-induced responses.</a:t>
            </a:r>
            <a:endParaRPr sz="1000"/>
          </a:p>
        </p:txBody>
      </p:sp>
      <p:sp>
        <p:nvSpPr>
          <p:cNvPr id="229" name="Google Shape;229;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5"/>
          <p:cNvSpPr/>
          <p:nvPr/>
        </p:nvSpPr>
        <p:spPr>
          <a:xfrm>
            <a:off x="16725" y="0"/>
            <a:ext cx="9144000" cy="677100"/>
          </a:xfrm>
          <a:prstGeom prst="rect">
            <a:avLst/>
          </a:prstGeom>
          <a:gradFill>
            <a:gsLst>
              <a:gs pos="0">
                <a:schemeClr val="lt2"/>
              </a:gs>
              <a:gs pos="100000">
                <a:srgbClr val="196198"/>
              </a:gs>
            </a:gsLst>
            <a:lin ang="18900044"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35" name="Google Shape;235;p25"/>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236" name="Google Shape;236;p25"/>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237" name="Google Shape;237;p25"/>
          <p:cNvSpPr/>
          <p:nvPr/>
        </p:nvSpPr>
        <p:spPr>
          <a:xfrm>
            <a:off x="8263325" y="4484275"/>
            <a:ext cx="880800" cy="659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8" name="Google Shape;238;p25"/>
          <p:cNvSpPr txBox="1">
            <a:spLocks noGrp="1"/>
          </p:cNvSpPr>
          <p:nvPr>
            <p:ph type="body" idx="1"/>
          </p:nvPr>
        </p:nvSpPr>
        <p:spPr>
          <a:xfrm>
            <a:off x="354300" y="3747205"/>
            <a:ext cx="8520600" cy="393600"/>
          </a:xfrm>
          <a:prstGeom prst="rect">
            <a:avLst/>
          </a:prstGeom>
        </p:spPr>
        <p:txBody>
          <a:bodyPr spcFirstLastPara="1" wrap="square" lIns="91425" tIns="91425" rIns="91425" bIns="91425" anchor="t" anchorCtr="0">
            <a:noAutofit/>
          </a:bodyPr>
          <a:lstStyle/>
          <a:p>
            <a:pPr marL="0" lvl="0" indent="0" algn="ctr" rtl="0">
              <a:spcBef>
                <a:spcPts val="1200"/>
              </a:spcBef>
              <a:spcAft>
                <a:spcPts val="1200"/>
              </a:spcAft>
              <a:buClr>
                <a:schemeClr val="dk1"/>
              </a:buClr>
              <a:buSzPts val="1100"/>
              <a:buFont typeface="Arial"/>
              <a:buNone/>
            </a:pPr>
            <a:r>
              <a:rPr lang="en-GB" sz="900" b="1" dirty="0"/>
              <a:t>Action Potential (mV) Shape of both CPU (blue) and GPU (orange) Result Using ORd 2017</a:t>
            </a:r>
            <a:endParaRPr sz="900" b="1" dirty="0"/>
          </a:p>
        </p:txBody>
      </p:sp>
      <p:pic>
        <p:nvPicPr>
          <p:cNvPr id="239" name="Google Shape;239;p25"/>
          <p:cNvPicPr preferRelativeResize="0"/>
          <p:nvPr/>
        </p:nvPicPr>
        <p:blipFill>
          <a:blip r:embed="rId5">
            <a:alphaModFix/>
          </a:blip>
          <a:stretch>
            <a:fillRect/>
          </a:stretch>
        </p:blipFill>
        <p:spPr>
          <a:xfrm>
            <a:off x="1832450" y="743575"/>
            <a:ext cx="5520589" cy="3207050"/>
          </a:xfrm>
          <a:prstGeom prst="rect">
            <a:avLst/>
          </a:prstGeom>
          <a:noFill/>
          <a:ln>
            <a:noFill/>
          </a:ln>
        </p:spPr>
      </p:pic>
      <p:sp>
        <p:nvSpPr>
          <p:cNvPr id="240" name="Google Shape;240;p25"/>
          <p:cNvSpPr txBox="1">
            <a:spLocks noGrp="1"/>
          </p:cNvSpPr>
          <p:nvPr>
            <p:ph type="body" idx="1"/>
          </p:nvPr>
        </p:nvSpPr>
        <p:spPr>
          <a:xfrm>
            <a:off x="61500" y="4233675"/>
            <a:ext cx="9021000" cy="8334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1200"/>
              </a:spcAft>
              <a:buNone/>
            </a:pPr>
            <a:r>
              <a:rPr lang="en-GB" sz="1000"/>
              <a:t>The GPU-based ORd 2017 model was validated against a CPU-based reference (OpenCOR). By visually aligning action potential time-series data and analyzing key biomarkers, it is confirming the GPU's accuracy under no-drug conditions. Similar to the ORd 2011 model, the GPU closely replicated the CPU's output, demonstrating its reliability for the ORd 2017 model.</a:t>
            </a:r>
            <a:endParaRPr sz="1000"/>
          </a:p>
        </p:txBody>
      </p:sp>
      <p:sp>
        <p:nvSpPr>
          <p:cNvPr id="241" name="Google Shape;241;p25"/>
          <p:cNvSpPr txBox="1">
            <a:spLocks noGrp="1"/>
          </p:cNvSpPr>
          <p:nvPr>
            <p:ph type="title"/>
          </p:nvPr>
        </p:nvSpPr>
        <p:spPr>
          <a:xfrm>
            <a:off x="1984850" y="52200"/>
            <a:ext cx="71355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2300" b="1">
                <a:solidFill>
                  <a:schemeClr val="lt1"/>
                </a:solidFill>
              </a:rPr>
              <a:t>Drug-Free ORd 2017 Result Validation</a:t>
            </a:r>
            <a:endParaRPr sz="2300" b="1">
              <a:solidFill>
                <a:schemeClr val="lt1"/>
              </a:solidFill>
            </a:endParaRPr>
          </a:p>
        </p:txBody>
      </p:sp>
      <p:sp>
        <p:nvSpPr>
          <p:cNvPr id="242" name="Google Shape;242;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6"/>
          <p:cNvSpPr/>
          <p:nvPr/>
        </p:nvSpPr>
        <p:spPr>
          <a:xfrm>
            <a:off x="16725" y="0"/>
            <a:ext cx="9144000" cy="677100"/>
          </a:xfrm>
          <a:prstGeom prst="rect">
            <a:avLst/>
          </a:prstGeom>
          <a:gradFill>
            <a:gsLst>
              <a:gs pos="0">
                <a:schemeClr val="lt2"/>
              </a:gs>
              <a:gs pos="100000">
                <a:srgbClr val="196198"/>
              </a:gs>
            </a:gsLst>
            <a:lin ang="18900044"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48" name="Google Shape;248;p26"/>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249" name="Google Shape;249;p26"/>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250" name="Google Shape;250;p26"/>
          <p:cNvSpPr/>
          <p:nvPr/>
        </p:nvSpPr>
        <p:spPr>
          <a:xfrm>
            <a:off x="8263325" y="4484275"/>
            <a:ext cx="880800" cy="659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1" name="Google Shape;251;p26"/>
          <p:cNvSpPr txBox="1">
            <a:spLocks noGrp="1"/>
          </p:cNvSpPr>
          <p:nvPr>
            <p:ph type="body" idx="1"/>
          </p:nvPr>
        </p:nvSpPr>
        <p:spPr>
          <a:xfrm>
            <a:off x="594450" y="3553429"/>
            <a:ext cx="8520600" cy="393600"/>
          </a:xfrm>
          <a:prstGeom prst="rect">
            <a:avLst/>
          </a:prstGeom>
        </p:spPr>
        <p:txBody>
          <a:bodyPr spcFirstLastPara="1" wrap="square" lIns="91425" tIns="91425" rIns="91425" bIns="91425" anchor="t" anchorCtr="0">
            <a:noAutofit/>
          </a:bodyPr>
          <a:lstStyle/>
          <a:p>
            <a:pPr marL="0" lvl="0" indent="0" algn="ctr" rtl="0">
              <a:spcBef>
                <a:spcPts val="1200"/>
              </a:spcBef>
              <a:spcAft>
                <a:spcPts val="1200"/>
              </a:spcAft>
              <a:buClr>
                <a:schemeClr val="dk1"/>
              </a:buClr>
              <a:buSzPts val="1100"/>
              <a:buFont typeface="Arial"/>
              <a:buNone/>
            </a:pPr>
            <a:r>
              <a:rPr lang="en-GB" sz="900" b="1" dirty="0"/>
              <a:t>Action Potential Shape (mV) of both CPU (dashed) and GPU under drug effect Using ORd 2017</a:t>
            </a:r>
            <a:endParaRPr sz="900" b="1" dirty="0"/>
          </a:p>
        </p:txBody>
      </p:sp>
      <p:sp>
        <p:nvSpPr>
          <p:cNvPr id="252" name="Google Shape;252;p26"/>
          <p:cNvSpPr txBox="1">
            <a:spLocks noGrp="1"/>
          </p:cNvSpPr>
          <p:nvPr>
            <p:ph type="title"/>
          </p:nvPr>
        </p:nvSpPr>
        <p:spPr>
          <a:xfrm>
            <a:off x="2042825" y="75225"/>
            <a:ext cx="71355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2300" b="1">
                <a:solidFill>
                  <a:schemeClr val="lt1"/>
                </a:solidFill>
              </a:rPr>
              <a:t>Drug-Induced ORd 2017 Result Validation</a:t>
            </a:r>
            <a:endParaRPr sz="2300" b="1">
              <a:solidFill>
                <a:schemeClr val="lt1"/>
              </a:solidFill>
            </a:endParaRPr>
          </a:p>
        </p:txBody>
      </p:sp>
      <p:pic>
        <p:nvPicPr>
          <p:cNvPr id="253" name="Google Shape;253;p26"/>
          <p:cNvPicPr preferRelativeResize="0"/>
          <p:nvPr/>
        </p:nvPicPr>
        <p:blipFill>
          <a:blip r:embed="rId5">
            <a:alphaModFix/>
          </a:blip>
          <a:stretch>
            <a:fillRect/>
          </a:stretch>
        </p:blipFill>
        <p:spPr>
          <a:xfrm>
            <a:off x="1525025" y="677100"/>
            <a:ext cx="6038461" cy="3063425"/>
          </a:xfrm>
          <a:prstGeom prst="rect">
            <a:avLst/>
          </a:prstGeom>
          <a:noFill/>
          <a:ln>
            <a:noFill/>
          </a:ln>
        </p:spPr>
      </p:pic>
      <p:sp>
        <p:nvSpPr>
          <p:cNvPr id="254" name="Google Shape;254;p26"/>
          <p:cNvSpPr txBox="1">
            <a:spLocks noGrp="1"/>
          </p:cNvSpPr>
          <p:nvPr>
            <p:ph type="body" idx="1"/>
          </p:nvPr>
        </p:nvSpPr>
        <p:spPr>
          <a:xfrm>
            <a:off x="93750" y="4226325"/>
            <a:ext cx="9021300" cy="8499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GB" sz="1000"/>
              <a:t>The GPU-based ORd 2017 model was validated under drug conditions by comparing its output to a CPU-based reference (OpenCOR). Drug effects were consistently simulated on both platforms. Analysis of action potential traces confirmed the GPU's accuracy in replicating physiological and pharmacological responses, even with drug effects. </a:t>
            </a:r>
            <a:endParaRPr sz="1000"/>
          </a:p>
        </p:txBody>
      </p:sp>
      <p:sp>
        <p:nvSpPr>
          <p:cNvPr id="255" name="Google Shape;255;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7"/>
          <p:cNvSpPr/>
          <p:nvPr/>
        </p:nvSpPr>
        <p:spPr>
          <a:xfrm>
            <a:off x="16725" y="0"/>
            <a:ext cx="9144000" cy="677100"/>
          </a:xfrm>
          <a:prstGeom prst="rect">
            <a:avLst/>
          </a:prstGeom>
          <a:gradFill>
            <a:gsLst>
              <a:gs pos="0">
                <a:schemeClr val="lt2"/>
              </a:gs>
              <a:gs pos="100000">
                <a:srgbClr val="196198"/>
              </a:gs>
            </a:gsLst>
            <a:lin ang="18900044"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61" name="Google Shape;261;p27"/>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262" name="Google Shape;262;p27"/>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263" name="Google Shape;263;p27"/>
          <p:cNvSpPr/>
          <p:nvPr/>
        </p:nvSpPr>
        <p:spPr>
          <a:xfrm>
            <a:off x="8263325" y="4484275"/>
            <a:ext cx="880800" cy="659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4" name="Google Shape;264;p27"/>
          <p:cNvSpPr txBox="1">
            <a:spLocks noGrp="1"/>
          </p:cNvSpPr>
          <p:nvPr>
            <p:ph type="body" idx="1"/>
          </p:nvPr>
        </p:nvSpPr>
        <p:spPr>
          <a:xfrm>
            <a:off x="480925" y="3624057"/>
            <a:ext cx="8520600" cy="323400"/>
          </a:xfrm>
          <a:prstGeom prst="rect">
            <a:avLst/>
          </a:prstGeom>
        </p:spPr>
        <p:txBody>
          <a:bodyPr spcFirstLastPara="1" wrap="square" lIns="91425" tIns="91425" rIns="91425" bIns="91425" anchor="t" anchorCtr="0">
            <a:noAutofit/>
          </a:bodyPr>
          <a:lstStyle/>
          <a:p>
            <a:pPr marL="0" lvl="0" indent="0" algn="ctr" rtl="0">
              <a:spcBef>
                <a:spcPts val="1200"/>
              </a:spcBef>
              <a:spcAft>
                <a:spcPts val="1200"/>
              </a:spcAft>
              <a:buClr>
                <a:schemeClr val="dk1"/>
              </a:buClr>
              <a:buSzPts val="1100"/>
              <a:buFont typeface="Arial"/>
              <a:buNone/>
            </a:pPr>
            <a:r>
              <a:rPr lang="en-GB" sz="900" b="1" dirty="0"/>
              <a:t>Action Potential (mV) Shape of both CPU (dashed blue) and GPU (orange) Result Using </a:t>
            </a:r>
            <a:r>
              <a:rPr lang="en-GB" sz="900" b="1" dirty="0" err="1"/>
              <a:t>ToR</a:t>
            </a:r>
            <a:r>
              <a:rPr lang="en-GB" sz="900" b="1" dirty="0"/>
              <a:t>-ORd</a:t>
            </a:r>
            <a:endParaRPr sz="900" b="1" dirty="0"/>
          </a:p>
        </p:txBody>
      </p:sp>
      <p:sp>
        <p:nvSpPr>
          <p:cNvPr id="265" name="Google Shape;265;p27"/>
          <p:cNvSpPr txBox="1">
            <a:spLocks noGrp="1"/>
          </p:cNvSpPr>
          <p:nvPr>
            <p:ph type="title"/>
          </p:nvPr>
        </p:nvSpPr>
        <p:spPr>
          <a:xfrm>
            <a:off x="2042825" y="75225"/>
            <a:ext cx="71355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2300" b="1">
                <a:solidFill>
                  <a:schemeClr val="lt1"/>
                </a:solidFill>
              </a:rPr>
              <a:t>Drug-Free ToR-ORd Result Validation</a:t>
            </a:r>
            <a:endParaRPr sz="2300" b="1">
              <a:solidFill>
                <a:schemeClr val="lt1"/>
              </a:solidFill>
            </a:endParaRPr>
          </a:p>
        </p:txBody>
      </p:sp>
      <p:pic>
        <p:nvPicPr>
          <p:cNvPr id="266" name="Google Shape;266;p27"/>
          <p:cNvPicPr preferRelativeResize="0"/>
          <p:nvPr/>
        </p:nvPicPr>
        <p:blipFill>
          <a:blip r:embed="rId5">
            <a:alphaModFix/>
          </a:blip>
          <a:stretch>
            <a:fillRect/>
          </a:stretch>
        </p:blipFill>
        <p:spPr>
          <a:xfrm>
            <a:off x="1300823" y="677100"/>
            <a:ext cx="6650277" cy="3188925"/>
          </a:xfrm>
          <a:prstGeom prst="rect">
            <a:avLst/>
          </a:prstGeom>
          <a:noFill/>
          <a:ln>
            <a:noFill/>
          </a:ln>
        </p:spPr>
      </p:pic>
      <p:sp>
        <p:nvSpPr>
          <p:cNvPr id="267" name="Google Shape;267;p27"/>
          <p:cNvSpPr txBox="1">
            <a:spLocks noGrp="1"/>
          </p:cNvSpPr>
          <p:nvPr>
            <p:ph type="body" idx="1"/>
          </p:nvPr>
        </p:nvSpPr>
        <p:spPr>
          <a:xfrm>
            <a:off x="20900" y="4264425"/>
            <a:ext cx="9033300" cy="11061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sz="1000" dirty="0"/>
              <a:t>The GPU-based </a:t>
            </a:r>
            <a:r>
              <a:rPr lang="en-GB" sz="1000" dirty="0" err="1"/>
              <a:t>ToR</a:t>
            </a:r>
            <a:r>
              <a:rPr lang="en-GB" sz="1000" dirty="0"/>
              <a:t>-ORd model was validated by comparing its output to a CPU-based reference (OpenCOR). Time-series plots of action potentials were compared, and key biomarkers were assessed under drug-free conditions. The GPU simulation accurately replicated the CPU results, confirming its reliability for the </a:t>
            </a:r>
            <a:r>
              <a:rPr lang="en-GB" sz="1000" dirty="0" err="1"/>
              <a:t>ToR</a:t>
            </a:r>
            <a:r>
              <a:rPr lang="en-GB" sz="1000" dirty="0"/>
              <a:t>-ORd model, with the forward Euler method.</a:t>
            </a:r>
            <a:endParaRPr sz="1000" dirty="0"/>
          </a:p>
        </p:txBody>
      </p:sp>
      <p:sp>
        <p:nvSpPr>
          <p:cNvPr id="268" name="Google Shape;268;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8"/>
          <p:cNvSpPr/>
          <p:nvPr/>
        </p:nvSpPr>
        <p:spPr>
          <a:xfrm>
            <a:off x="16725" y="0"/>
            <a:ext cx="9144000" cy="677100"/>
          </a:xfrm>
          <a:prstGeom prst="rect">
            <a:avLst/>
          </a:prstGeom>
          <a:gradFill>
            <a:gsLst>
              <a:gs pos="0">
                <a:schemeClr val="lt2"/>
              </a:gs>
              <a:gs pos="100000">
                <a:srgbClr val="196198"/>
              </a:gs>
            </a:gsLst>
            <a:lin ang="18900044"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74" name="Google Shape;274;p28"/>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275" name="Google Shape;275;p28"/>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276" name="Google Shape;276;p28"/>
          <p:cNvSpPr/>
          <p:nvPr/>
        </p:nvSpPr>
        <p:spPr>
          <a:xfrm>
            <a:off x="8263325" y="4484275"/>
            <a:ext cx="880800" cy="659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7" name="Google Shape;277;p28"/>
          <p:cNvSpPr txBox="1">
            <a:spLocks noGrp="1"/>
          </p:cNvSpPr>
          <p:nvPr>
            <p:ph type="body" idx="1"/>
          </p:nvPr>
        </p:nvSpPr>
        <p:spPr>
          <a:xfrm>
            <a:off x="387900" y="3563528"/>
            <a:ext cx="8520600" cy="393600"/>
          </a:xfrm>
          <a:prstGeom prst="rect">
            <a:avLst/>
          </a:prstGeom>
        </p:spPr>
        <p:txBody>
          <a:bodyPr spcFirstLastPara="1" wrap="square" lIns="91425" tIns="91425" rIns="91425" bIns="91425" anchor="t" anchorCtr="0">
            <a:noAutofit/>
          </a:bodyPr>
          <a:lstStyle/>
          <a:p>
            <a:pPr marL="0" lvl="0" indent="0" algn="ctr" rtl="0">
              <a:lnSpc>
                <a:spcPct val="150000"/>
              </a:lnSpc>
              <a:spcBef>
                <a:spcPts val="1200"/>
              </a:spcBef>
              <a:spcAft>
                <a:spcPts val="1200"/>
              </a:spcAft>
              <a:buClr>
                <a:schemeClr val="dk1"/>
              </a:buClr>
              <a:buSzPts val="1100"/>
              <a:buFont typeface="Arial"/>
              <a:buNone/>
            </a:pPr>
            <a:r>
              <a:rPr lang="en-GB" sz="900" b="1" dirty="0"/>
              <a:t>Action Potential (mV) Shape of both CPU (dashed) and GPU under drug effect Using </a:t>
            </a:r>
            <a:r>
              <a:rPr lang="en-GB" sz="900" b="1" dirty="0" err="1"/>
              <a:t>ToR</a:t>
            </a:r>
            <a:r>
              <a:rPr lang="en-GB" sz="900" b="1" dirty="0"/>
              <a:t>-ORd cell model</a:t>
            </a:r>
            <a:endParaRPr sz="900" b="1" dirty="0"/>
          </a:p>
        </p:txBody>
      </p:sp>
      <p:sp>
        <p:nvSpPr>
          <p:cNvPr id="278" name="Google Shape;278;p28"/>
          <p:cNvSpPr txBox="1">
            <a:spLocks noGrp="1"/>
          </p:cNvSpPr>
          <p:nvPr>
            <p:ph type="title"/>
          </p:nvPr>
        </p:nvSpPr>
        <p:spPr>
          <a:xfrm>
            <a:off x="2042825" y="75225"/>
            <a:ext cx="71355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2300" b="1">
                <a:solidFill>
                  <a:schemeClr val="lt1"/>
                </a:solidFill>
              </a:rPr>
              <a:t>Drug-Induced ORd 2017 Result Validation</a:t>
            </a:r>
            <a:endParaRPr sz="2300" b="1">
              <a:solidFill>
                <a:schemeClr val="lt1"/>
              </a:solidFill>
            </a:endParaRPr>
          </a:p>
        </p:txBody>
      </p:sp>
      <p:pic>
        <p:nvPicPr>
          <p:cNvPr id="279" name="Google Shape;279;p28"/>
          <p:cNvPicPr preferRelativeResize="0"/>
          <p:nvPr/>
        </p:nvPicPr>
        <p:blipFill>
          <a:blip r:embed="rId5">
            <a:alphaModFix/>
          </a:blip>
          <a:stretch>
            <a:fillRect/>
          </a:stretch>
        </p:blipFill>
        <p:spPr>
          <a:xfrm>
            <a:off x="1574384" y="677100"/>
            <a:ext cx="5984817" cy="3172675"/>
          </a:xfrm>
          <a:prstGeom prst="rect">
            <a:avLst/>
          </a:prstGeom>
          <a:noFill/>
          <a:ln>
            <a:noFill/>
          </a:ln>
        </p:spPr>
      </p:pic>
      <p:sp>
        <p:nvSpPr>
          <p:cNvPr id="280" name="Google Shape;280;p28"/>
          <p:cNvSpPr txBox="1">
            <a:spLocks noGrp="1"/>
          </p:cNvSpPr>
          <p:nvPr>
            <p:ph type="body" idx="1"/>
          </p:nvPr>
        </p:nvSpPr>
        <p:spPr>
          <a:xfrm>
            <a:off x="76987" y="4168575"/>
            <a:ext cx="8951400" cy="7953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GB" sz="1000"/>
              <a:t>The GPU simulation accurately replicated the CPU-based simulations for the drug-induced ToR-ORd model, with no significant differences in action potential traces or biomarkers. This confirms the validity of the GPU-based simulation, even under drug-induced perturbations. The successful validation of drug effects highlights the GPU method's capability to reliably simulate complex pharmacological scenarios, reinforcing its utility as a powerful tool for investigating drug-induced cellular behaviors.</a:t>
            </a:r>
            <a:endParaRPr sz="1000"/>
          </a:p>
        </p:txBody>
      </p:sp>
      <p:sp>
        <p:nvSpPr>
          <p:cNvPr id="281" name="Google Shape;281;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9"/>
          <p:cNvSpPr/>
          <p:nvPr/>
        </p:nvSpPr>
        <p:spPr>
          <a:xfrm>
            <a:off x="16725" y="0"/>
            <a:ext cx="9144000" cy="677100"/>
          </a:xfrm>
          <a:prstGeom prst="rect">
            <a:avLst/>
          </a:prstGeom>
          <a:gradFill>
            <a:gsLst>
              <a:gs pos="0">
                <a:schemeClr val="lt2"/>
              </a:gs>
              <a:gs pos="100000">
                <a:srgbClr val="196198"/>
              </a:gs>
            </a:gsLst>
            <a:lin ang="18900044"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87" name="Google Shape;287;p29"/>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288" name="Google Shape;288;p29"/>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289" name="Google Shape;289;p29"/>
          <p:cNvSpPr/>
          <p:nvPr/>
        </p:nvSpPr>
        <p:spPr>
          <a:xfrm>
            <a:off x="8263325" y="4484275"/>
            <a:ext cx="880800" cy="659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0" name="Google Shape;290;p29"/>
          <p:cNvSpPr txBox="1">
            <a:spLocks noGrp="1"/>
          </p:cNvSpPr>
          <p:nvPr>
            <p:ph type="title"/>
          </p:nvPr>
        </p:nvSpPr>
        <p:spPr>
          <a:xfrm>
            <a:off x="616500" y="847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solidFill>
                  <a:schemeClr val="lt1"/>
                </a:solidFill>
              </a:rPr>
              <a:t>Computational Advantages</a:t>
            </a:r>
            <a:endParaRPr b="1">
              <a:solidFill>
                <a:schemeClr val="lt1"/>
              </a:solidFill>
            </a:endParaRPr>
          </a:p>
        </p:txBody>
      </p:sp>
      <p:sp>
        <p:nvSpPr>
          <p:cNvPr id="291" name="Google Shape;291;p29"/>
          <p:cNvSpPr txBox="1">
            <a:spLocks noGrp="1"/>
          </p:cNvSpPr>
          <p:nvPr>
            <p:ph type="body" idx="1"/>
          </p:nvPr>
        </p:nvSpPr>
        <p:spPr>
          <a:xfrm>
            <a:off x="116368" y="1053687"/>
            <a:ext cx="2745900" cy="3475888"/>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GB" sz="1200" dirty="0"/>
              <a:t>For the </a:t>
            </a:r>
            <a:r>
              <a:rPr lang="en-GB" sz="1200" dirty="0" err="1"/>
              <a:t>ToR</a:t>
            </a:r>
            <a:r>
              <a:rPr lang="en-GB" sz="1200" dirty="0"/>
              <a:t>-ORd model, GPUs outperform CPUs when simulating 847 or more samples, for the ORd 2011 model, it is 163 samples, and 1,028 samples for ORd 2017. </a:t>
            </a:r>
            <a:endParaRPr sz="1200" dirty="0"/>
          </a:p>
          <a:p>
            <a:pPr marL="0" lvl="0" indent="0" algn="l" rtl="0">
              <a:spcBef>
                <a:spcPts val="1200"/>
              </a:spcBef>
              <a:spcAft>
                <a:spcPts val="0"/>
              </a:spcAft>
              <a:buNone/>
            </a:pPr>
            <a:r>
              <a:rPr lang="en-GB" sz="1200" dirty="0"/>
              <a:t>Beyond these thresholds, GPUs significantly reduce computation times, handling large-scale simulations without substantial performance loss. </a:t>
            </a:r>
            <a:endParaRPr sz="1200" dirty="0"/>
          </a:p>
          <a:p>
            <a:pPr marL="0" lvl="0" indent="0" algn="l" rtl="0">
              <a:spcBef>
                <a:spcPts val="1200"/>
              </a:spcBef>
              <a:spcAft>
                <a:spcPts val="1200"/>
              </a:spcAft>
              <a:buNone/>
            </a:pPr>
            <a:r>
              <a:rPr lang="en-GB" sz="1200" dirty="0"/>
              <a:t>For instance, simulating 8,000 samples with the ORd 2017 model takes 40,089 seconds on the GPU, compared to 312,000 seconds on a 10-core CPU.</a:t>
            </a:r>
            <a:endParaRPr sz="1200" dirty="0"/>
          </a:p>
        </p:txBody>
      </p:sp>
      <p:pic>
        <p:nvPicPr>
          <p:cNvPr id="292" name="Google Shape;292;p29"/>
          <p:cNvPicPr preferRelativeResize="0"/>
          <p:nvPr/>
        </p:nvPicPr>
        <p:blipFill>
          <a:blip r:embed="rId5">
            <a:alphaModFix/>
          </a:blip>
          <a:stretch>
            <a:fillRect/>
          </a:stretch>
        </p:blipFill>
        <p:spPr>
          <a:xfrm>
            <a:off x="2835426" y="751200"/>
            <a:ext cx="6285705" cy="3778375"/>
          </a:xfrm>
          <a:prstGeom prst="rect">
            <a:avLst/>
          </a:prstGeom>
          <a:noFill/>
          <a:ln>
            <a:noFill/>
          </a:ln>
        </p:spPr>
      </p:pic>
      <p:sp>
        <p:nvSpPr>
          <p:cNvPr id="293" name="Google Shape;293;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0"/>
          <p:cNvSpPr/>
          <p:nvPr/>
        </p:nvSpPr>
        <p:spPr>
          <a:xfrm>
            <a:off x="16725" y="0"/>
            <a:ext cx="9144000" cy="677100"/>
          </a:xfrm>
          <a:prstGeom prst="rect">
            <a:avLst/>
          </a:prstGeom>
          <a:gradFill>
            <a:gsLst>
              <a:gs pos="0">
                <a:schemeClr val="lt2"/>
              </a:gs>
              <a:gs pos="100000">
                <a:srgbClr val="196198"/>
              </a:gs>
            </a:gsLst>
            <a:lin ang="18900044"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99" name="Google Shape;299;p30"/>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300" name="Google Shape;300;p30"/>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301" name="Google Shape;301;p30"/>
          <p:cNvSpPr/>
          <p:nvPr/>
        </p:nvSpPr>
        <p:spPr>
          <a:xfrm>
            <a:off x="8263325" y="4484275"/>
            <a:ext cx="880800" cy="659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2" name="Google Shape;302;p30"/>
          <p:cNvSpPr txBox="1">
            <a:spLocks noGrp="1"/>
          </p:cNvSpPr>
          <p:nvPr>
            <p:ph type="title"/>
          </p:nvPr>
        </p:nvSpPr>
        <p:spPr>
          <a:xfrm>
            <a:off x="505000" y="584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solidFill>
                  <a:schemeClr val="lt1"/>
                </a:solidFill>
              </a:rPr>
              <a:t>Conclusion </a:t>
            </a:r>
            <a:endParaRPr b="1">
              <a:solidFill>
                <a:schemeClr val="lt1"/>
              </a:solidFill>
            </a:endParaRPr>
          </a:p>
        </p:txBody>
      </p:sp>
      <p:sp>
        <p:nvSpPr>
          <p:cNvPr id="303" name="Google Shape;303;p30"/>
          <p:cNvSpPr txBox="1">
            <a:spLocks noGrp="1"/>
          </p:cNvSpPr>
          <p:nvPr>
            <p:ph type="body" idx="1"/>
          </p:nvPr>
        </p:nvSpPr>
        <p:spPr>
          <a:xfrm>
            <a:off x="352600" y="543100"/>
            <a:ext cx="8155500" cy="3706500"/>
          </a:xfrm>
          <a:prstGeom prst="rect">
            <a:avLst/>
          </a:prstGeom>
        </p:spPr>
        <p:txBody>
          <a:bodyPr spcFirstLastPara="1" wrap="square" lIns="91425" tIns="91425" rIns="91425" bIns="91425" anchor="t" anchorCtr="0">
            <a:noAutofit/>
          </a:bodyPr>
          <a:lstStyle/>
          <a:p>
            <a:pPr marL="0" lvl="0" indent="0" algn="just" rtl="0">
              <a:lnSpc>
                <a:spcPct val="140000"/>
              </a:lnSpc>
              <a:spcBef>
                <a:spcPts val="1200"/>
              </a:spcBef>
              <a:spcAft>
                <a:spcPts val="0"/>
              </a:spcAft>
              <a:buClr>
                <a:schemeClr val="dk1"/>
              </a:buClr>
              <a:buSzPts val="1018"/>
              <a:buFont typeface="Arial"/>
              <a:buNone/>
            </a:pPr>
            <a:endParaRPr sz="1345" b="1"/>
          </a:p>
          <a:p>
            <a:pPr marL="457200" lvl="0" indent="-314050" algn="just" rtl="0">
              <a:lnSpc>
                <a:spcPct val="140000"/>
              </a:lnSpc>
              <a:spcBef>
                <a:spcPts val="1200"/>
              </a:spcBef>
              <a:spcAft>
                <a:spcPts val="0"/>
              </a:spcAft>
              <a:buClr>
                <a:schemeClr val="dk2"/>
              </a:buClr>
              <a:buSzPts val="1346"/>
              <a:buChar char="●"/>
            </a:pPr>
            <a:r>
              <a:rPr lang="en-GB" sz="1345" b="1"/>
              <a:t>Key highlights:</a:t>
            </a:r>
            <a:endParaRPr sz="1345"/>
          </a:p>
          <a:p>
            <a:pPr marL="914400" lvl="1" indent="-314050" algn="just" rtl="0">
              <a:lnSpc>
                <a:spcPct val="140000"/>
              </a:lnSpc>
              <a:spcBef>
                <a:spcPts val="0"/>
              </a:spcBef>
              <a:spcAft>
                <a:spcPts val="0"/>
              </a:spcAft>
              <a:buClr>
                <a:schemeClr val="dk2"/>
              </a:buClr>
              <a:buSzPts val="1346"/>
              <a:buChar char="○"/>
            </a:pPr>
            <a:r>
              <a:rPr lang="en-GB" sz="1345"/>
              <a:t>Demonstrated the effectiveness of CUDA-based GPU parallelization for in silico drug cardiotoxicity prediction.</a:t>
            </a:r>
            <a:endParaRPr sz="1345"/>
          </a:p>
          <a:p>
            <a:pPr marL="914400" lvl="1" indent="-314050" algn="just" rtl="0">
              <a:lnSpc>
                <a:spcPct val="140000"/>
              </a:lnSpc>
              <a:spcBef>
                <a:spcPts val="0"/>
              </a:spcBef>
              <a:spcAft>
                <a:spcPts val="0"/>
              </a:spcAft>
              <a:buClr>
                <a:schemeClr val="dk2"/>
              </a:buClr>
              <a:buSzPts val="1346"/>
              <a:buChar char="○"/>
            </a:pPr>
            <a:r>
              <a:rPr lang="en-GB" sz="1345"/>
              <a:t>GPU simulations were up to </a:t>
            </a:r>
            <a:r>
              <a:rPr lang="en-GB" sz="1345" b="1"/>
              <a:t>40.91x faster (ORd 2011)</a:t>
            </a:r>
            <a:r>
              <a:rPr lang="en-GB" sz="1345"/>
              <a:t> than 10-core CPU methods, with runtimes remaining constant regardless of sample size.</a:t>
            </a:r>
            <a:endParaRPr sz="1345"/>
          </a:p>
          <a:p>
            <a:pPr marL="914400" lvl="1" indent="-314050" algn="just" rtl="0">
              <a:lnSpc>
                <a:spcPct val="140000"/>
              </a:lnSpc>
              <a:spcBef>
                <a:spcPts val="0"/>
              </a:spcBef>
              <a:spcAft>
                <a:spcPts val="0"/>
              </a:spcAft>
              <a:buClr>
                <a:schemeClr val="dk2"/>
              </a:buClr>
              <a:buSzPts val="1346"/>
              <a:buChar char="○"/>
            </a:pPr>
            <a:r>
              <a:rPr lang="en-GB" sz="1345"/>
              <a:t>GPU maintained high similarity in action potentials, biomarkers, and drug-induced effects across all models when compared to CPU.</a:t>
            </a:r>
            <a:endParaRPr sz="1345"/>
          </a:p>
          <a:p>
            <a:pPr marL="457200" lvl="0" indent="-314050" algn="just" rtl="0">
              <a:lnSpc>
                <a:spcPct val="140000"/>
              </a:lnSpc>
              <a:spcBef>
                <a:spcPts val="0"/>
              </a:spcBef>
              <a:spcAft>
                <a:spcPts val="0"/>
              </a:spcAft>
              <a:buClr>
                <a:schemeClr val="dk2"/>
              </a:buClr>
              <a:buSzPts val="1346"/>
              <a:buChar char="●"/>
            </a:pPr>
            <a:r>
              <a:rPr lang="en-GB" sz="1345" b="1"/>
              <a:t>Impact</a:t>
            </a:r>
            <a:r>
              <a:rPr lang="en-GB" sz="1345"/>
              <a:t>:</a:t>
            </a:r>
            <a:endParaRPr sz="1345"/>
          </a:p>
          <a:p>
            <a:pPr marL="914400" lvl="1" indent="-314050" algn="just" rtl="0">
              <a:lnSpc>
                <a:spcPct val="140000"/>
              </a:lnSpc>
              <a:spcBef>
                <a:spcPts val="0"/>
              </a:spcBef>
              <a:spcAft>
                <a:spcPts val="0"/>
              </a:spcAft>
              <a:buClr>
                <a:schemeClr val="dk2"/>
              </a:buClr>
              <a:buSzPts val="1346"/>
              <a:buChar char="○"/>
            </a:pPr>
            <a:r>
              <a:rPr lang="en-GB" sz="1345"/>
              <a:t>Accelerates preclinical testing, reduces reliance on animal models, and lowers complexity in drug discovery processes.</a:t>
            </a:r>
            <a:endParaRPr sz="1345"/>
          </a:p>
          <a:p>
            <a:pPr marL="0" lvl="0" indent="0" algn="l" rtl="0">
              <a:lnSpc>
                <a:spcPct val="105000"/>
              </a:lnSpc>
              <a:spcBef>
                <a:spcPts val="1200"/>
              </a:spcBef>
              <a:spcAft>
                <a:spcPts val="1200"/>
              </a:spcAft>
              <a:buSzPts val="1018"/>
              <a:buNone/>
            </a:pPr>
            <a:r>
              <a:rPr lang="en-GB" sz="1117"/>
              <a:t>This study positions GPU-based simulations as a transformative tool in the pharmaceutical industry, reducing the time, cost, and ethical concerns associated with traditional methods. With continuous development, it has the potential to revolutionize in silico drug discovery.</a:t>
            </a:r>
            <a:endParaRPr sz="1117"/>
          </a:p>
        </p:txBody>
      </p:sp>
      <p:sp>
        <p:nvSpPr>
          <p:cNvPr id="304" name="Google Shape;304;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1"/>
          <p:cNvSpPr/>
          <p:nvPr/>
        </p:nvSpPr>
        <p:spPr>
          <a:xfrm>
            <a:off x="8263325" y="4484275"/>
            <a:ext cx="880800" cy="659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0" name="Google Shape;310;p31"/>
          <p:cNvSpPr txBox="1">
            <a:spLocks noGrp="1"/>
          </p:cNvSpPr>
          <p:nvPr>
            <p:ph type="title"/>
          </p:nvPr>
        </p:nvSpPr>
        <p:spPr>
          <a:xfrm>
            <a:off x="311700" y="1519825"/>
            <a:ext cx="8520600" cy="1789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4000" b="1">
                <a:solidFill>
                  <a:srgbClr val="166AA1"/>
                </a:solidFill>
              </a:rPr>
              <a:t>Thank you</a:t>
            </a:r>
            <a:endParaRPr sz="4000" b="1">
              <a:solidFill>
                <a:srgbClr val="166AA1"/>
              </a:solidFill>
            </a:endParaRPr>
          </a:p>
          <a:p>
            <a:pPr marL="0" lvl="0" indent="0" algn="ctr" rtl="0">
              <a:spcBef>
                <a:spcPts val="0"/>
              </a:spcBef>
              <a:spcAft>
                <a:spcPts val="0"/>
              </a:spcAft>
              <a:buNone/>
            </a:pPr>
            <a:r>
              <a:rPr lang="en-GB" sz="1300" b="1">
                <a:solidFill>
                  <a:srgbClr val="166AA1"/>
                </a:solidFill>
              </a:rPr>
              <a:t>Q&amp;A</a:t>
            </a:r>
            <a:endParaRPr sz="1300" b="1">
              <a:solidFill>
                <a:srgbClr val="166AA1"/>
              </a:solidFill>
            </a:endParaRPr>
          </a:p>
        </p:txBody>
      </p:sp>
      <p:sp>
        <p:nvSpPr>
          <p:cNvPr id="311" name="Google Shape;311;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p:nvPr/>
        </p:nvSpPr>
        <p:spPr>
          <a:xfrm>
            <a:off x="16725" y="0"/>
            <a:ext cx="9144000" cy="677100"/>
          </a:xfrm>
          <a:prstGeom prst="rect">
            <a:avLst/>
          </a:prstGeom>
          <a:gradFill>
            <a:gsLst>
              <a:gs pos="0">
                <a:schemeClr val="lt2"/>
              </a:gs>
              <a:gs pos="100000">
                <a:srgbClr val="196198"/>
              </a:gs>
            </a:gsLst>
            <a:lin ang="18900044"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 name="Google Shape;64;p14"/>
          <p:cNvSpPr/>
          <p:nvPr/>
        </p:nvSpPr>
        <p:spPr>
          <a:xfrm>
            <a:off x="8263325" y="4484275"/>
            <a:ext cx="880800" cy="659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 name="Google Shape;65;p14"/>
          <p:cNvSpPr txBox="1">
            <a:spLocks noGrp="1"/>
          </p:cNvSpPr>
          <p:nvPr>
            <p:ph type="title"/>
          </p:nvPr>
        </p:nvSpPr>
        <p:spPr>
          <a:xfrm>
            <a:off x="1687600" y="789875"/>
            <a:ext cx="6293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Background</a:t>
            </a:r>
            <a:endParaRPr/>
          </a:p>
        </p:txBody>
      </p:sp>
      <p:sp>
        <p:nvSpPr>
          <p:cNvPr id="66" name="Google Shape;66;p14"/>
          <p:cNvSpPr txBox="1">
            <a:spLocks noGrp="1"/>
          </p:cNvSpPr>
          <p:nvPr>
            <p:ph type="body" idx="1"/>
          </p:nvPr>
        </p:nvSpPr>
        <p:spPr>
          <a:xfrm>
            <a:off x="770400" y="1330191"/>
            <a:ext cx="7680900" cy="2340000"/>
          </a:xfrm>
          <a:prstGeom prst="rect">
            <a:avLst/>
          </a:prstGeom>
        </p:spPr>
        <p:txBody>
          <a:bodyPr spcFirstLastPara="1" wrap="square" lIns="91425" tIns="91425" rIns="91425" bIns="91425" anchor="t" anchorCtr="0">
            <a:normAutofit/>
          </a:bodyPr>
          <a:lstStyle/>
          <a:p>
            <a:pPr marL="457200" lvl="0" indent="-317500" algn="just" rtl="0">
              <a:spcBef>
                <a:spcPts val="0"/>
              </a:spcBef>
              <a:spcAft>
                <a:spcPts val="0"/>
              </a:spcAft>
              <a:buSzPts val="1400"/>
              <a:buChar char="●"/>
            </a:pPr>
            <a:r>
              <a:rPr lang="en-GB" sz="1400"/>
              <a:t>Cardiovascular diseases are a leading cause of death globally.</a:t>
            </a:r>
            <a:endParaRPr sz="1400"/>
          </a:p>
          <a:p>
            <a:pPr marL="457200" lvl="0" indent="-317500" algn="just" rtl="0">
              <a:spcBef>
                <a:spcPts val="0"/>
              </a:spcBef>
              <a:spcAft>
                <a:spcPts val="0"/>
              </a:spcAft>
              <a:buSzPts val="1400"/>
              <a:buChar char="●"/>
            </a:pPr>
            <a:r>
              <a:rPr lang="en-GB" sz="1400"/>
              <a:t>Current drug discovery methods, which rely heavily on animal testing, face ethical concerns and limitations in accuracy to predict human drug safety. </a:t>
            </a:r>
            <a:endParaRPr sz="1400"/>
          </a:p>
          <a:p>
            <a:pPr marL="457200" lvl="0" indent="-317500" algn="just" rtl="0">
              <a:spcBef>
                <a:spcPts val="0"/>
              </a:spcBef>
              <a:spcAft>
                <a:spcPts val="0"/>
              </a:spcAft>
              <a:buSzPts val="1400"/>
              <a:buChar char="●"/>
            </a:pPr>
            <a:r>
              <a:rPr lang="en-GB" sz="1400"/>
              <a:t>In recent years, </a:t>
            </a:r>
            <a:r>
              <a:rPr lang="en-GB" sz="1400" b="1" i="1"/>
              <a:t>in silico</a:t>
            </a:r>
            <a:r>
              <a:rPr lang="en-GB" sz="1400" b="1"/>
              <a:t> (computer-based)</a:t>
            </a:r>
            <a:r>
              <a:rPr lang="en-GB" sz="1400"/>
              <a:t> methods have emerged as a promising </a:t>
            </a:r>
            <a:r>
              <a:rPr lang="en-GB" sz="1400" b="1"/>
              <a:t>alternative</a:t>
            </a:r>
            <a:r>
              <a:rPr lang="en-GB" sz="1400"/>
              <a:t>.</a:t>
            </a:r>
            <a:endParaRPr sz="1400"/>
          </a:p>
          <a:p>
            <a:pPr marL="457200" lvl="0" indent="-317500" algn="just" rtl="0">
              <a:spcBef>
                <a:spcPts val="0"/>
              </a:spcBef>
              <a:spcAft>
                <a:spcPts val="0"/>
              </a:spcAft>
              <a:buSzPts val="1400"/>
              <a:buChar char="●"/>
            </a:pPr>
            <a:r>
              <a:rPr lang="en-GB" sz="1400"/>
              <a:t>However, their </a:t>
            </a:r>
            <a:r>
              <a:rPr lang="en-GB" sz="1400" b="1"/>
              <a:t>efficiency</a:t>
            </a:r>
            <a:r>
              <a:rPr lang="en-GB" sz="1400"/>
              <a:t> is often hindered by the complexity of simulating biological processes, and </a:t>
            </a:r>
            <a:r>
              <a:rPr lang="en-GB" sz="1400" b="1"/>
              <a:t>large samples</a:t>
            </a:r>
            <a:r>
              <a:rPr lang="en-GB" sz="1400"/>
              <a:t> that being processed.</a:t>
            </a:r>
            <a:endParaRPr sz="1400"/>
          </a:p>
        </p:txBody>
      </p:sp>
      <p:sp>
        <p:nvSpPr>
          <p:cNvPr id="67" name="Google Shape;67;p14"/>
          <p:cNvSpPr txBox="1">
            <a:spLocks noGrp="1"/>
          </p:cNvSpPr>
          <p:nvPr>
            <p:ph type="title"/>
          </p:nvPr>
        </p:nvSpPr>
        <p:spPr>
          <a:xfrm>
            <a:off x="1611400" y="3176150"/>
            <a:ext cx="6293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Main Objectives</a:t>
            </a:r>
            <a:endParaRPr/>
          </a:p>
        </p:txBody>
      </p:sp>
      <p:sp>
        <p:nvSpPr>
          <p:cNvPr id="68" name="Google Shape;68;p14"/>
          <p:cNvSpPr txBox="1">
            <a:spLocks noGrp="1"/>
          </p:cNvSpPr>
          <p:nvPr>
            <p:ph type="body" idx="1"/>
          </p:nvPr>
        </p:nvSpPr>
        <p:spPr>
          <a:xfrm>
            <a:off x="770400" y="3642950"/>
            <a:ext cx="7680900" cy="1332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t>Develop an efficient </a:t>
            </a:r>
            <a:r>
              <a:rPr lang="en-GB" sz="1400" i="1"/>
              <a:t>in silico</a:t>
            </a:r>
            <a:r>
              <a:rPr lang="en-GB" sz="1400"/>
              <a:t> cardiotoxicity prediction method capable of handling large sample sizes.  </a:t>
            </a:r>
            <a:endParaRPr sz="1400"/>
          </a:p>
          <a:p>
            <a:pPr marL="457200" lvl="0" indent="-317500" algn="l" rtl="0">
              <a:spcBef>
                <a:spcPts val="0"/>
              </a:spcBef>
              <a:spcAft>
                <a:spcPts val="0"/>
              </a:spcAft>
              <a:buSzPts val="1400"/>
              <a:buChar char="●"/>
            </a:pPr>
            <a:r>
              <a:rPr lang="en-GB" sz="1400"/>
              <a:t>Utilise GPU-based parallel processing with CUDA to accelerate simulations while maintaining accuracy. </a:t>
            </a:r>
            <a:endParaRPr sz="1400"/>
          </a:p>
        </p:txBody>
      </p:sp>
      <p:sp>
        <p:nvSpPr>
          <p:cNvPr id="69" name="Google Shape;69;p14"/>
          <p:cNvSpPr txBox="1">
            <a:spLocks noGrp="1"/>
          </p:cNvSpPr>
          <p:nvPr>
            <p:ph type="title"/>
          </p:nvPr>
        </p:nvSpPr>
        <p:spPr>
          <a:xfrm>
            <a:off x="1648100" y="83800"/>
            <a:ext cx="62937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solidFill>
                  <a:schemeClr val="lt1"/>
                </a:solidFill>
              </a:rPr>
              <a:t>Introduction</a:t>
            </a:r>
            <a:endParaRPr b="1">
              <a:solidFill>
                <a:schemeClr val="lt1"/>
              </a:solidFill>
            </a:endParaRPr>
          </a:p>
        </p:txBody>
      </p:sp>
      <p:sp>
        <p:nvSpPr>
          <p:cNvPr id="70" name="Google Shape;7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a:t>
            </a:fld>
            <a:endParaRPr/>
          </a:p>
        </p:txBody>
      </p:sp>
      <p:pic>
        <p:nvPicPr>
          <p:cNvPr id="71" name="Google Shape;71;p14"/>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72" name="Google Shape;72;p14"/>
          <p:cNvPicPr preferRelativeResize="0"/>
          <p:nvPr/>
        </p:nvPicPr>
        <p:blipFill>
          <a:blip r:embed="rId4">
            <a:alphaModFix/>
          </a:blip>
          <a:stretch>
            <a:fillRect/>
          </a:stretch>
        </p:blipFill>
        <p:spPr>
          <a:xfrm>
            <a:off x="93750" y="86900"/>
            <a:ext cx="750725" cy="5033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2"/>
          <p:cNvSpPr/>
          <p:nvPr/>
        </p:nvSpPr>
        <p:spPr>
          <a:xfrm>
            <a:off x="16725" y="0"/>
            <a:ext cx="9144000" cy="677100"/>
          </a:xfrm>
          <a:prstGeom prst="rect">
            <a:avLst/>
          </a:prstGeom>
          <a:gradFill>
            <a:gsLst>
              <a:gs pos="0">
                <a:schemeClr val="lt2"/>
              </a:gs>
              <a:gs pos="100000">
                <a:srgbClr val="196198"/>
              </a:gs>
            </a:gsLst>
            <a:lin ang="18900044"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17" name="Google Shape;317;p32"/>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318" name="Google Shape;318;p32"/>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319" name="Google Shape;319;p32"/>
          <p:cNvSpPr/>
          <p:nvPr/>
        </p:nvSpPr>
        <p:spPr>
          <a:xfrm>
            <a:off x="8263325" y="4484275"/>
            <a:ext cx="880800" cy="659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0" name="Google Shape;32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20</a:t>
            </a:fld>
            <a:endParaRPr/>
          </a:p>
        </p:txBody>
      </p:sp>
      <p:sp>
        <p:nvSpPr>
          <p:cNvPr id="321" name="Google Shape;321;p32"/>
          <p:cNvSpPr txBox="1">
            <a:spLocks noGrp="1"/>
          </p:cNvSpPr>
          <p:nvPr>
            <p:ph type="body" idx="1"/>
          </p:nvPr>
        </p:nvSpPr>
        <p:spPr>
          <a:xfrm>
            <a:off x="311700" y="1367075"/>
            <a:ext cx="8520600" cy="3416400"/>
          </a:xfrm>
          <a:prstGeom prst="rect">
            <a:avLst/>
          </a:prstGeom>
        </p:spPr>
        <p:txBody>
          <a:bodyPr spcFirstLastPara="1" wrap="square" lIns="91425" tIns="91425" rIns="91425" bIns="91425" anchor="t" anchorCtr="0">
            <a:normAutofit fontScale="85000" lnSpcReduction="10000"/>
          </a:bodyPr>
          <a:lstStyle/>
          <a:p>
            <a:pPr marL="457200" lvl="0" indent="-457200" algn="just" rtl="0">
              <a:lnSpc>
                <a:spcPct val="150000"/>
              </a:lnSpc>
              <a:spcBef>
                <a:spcPts val="0"/>
              </a:spcBef>
              <a:spcAft>
                <a:spcPts val="0"/>
              </a:spcAft>
              <a:buNone/>
            </a:pPr>
            <a:r>
              <a:rPr lang="en-GB" sz="600" dirty="0">
                <a:solidFill>
                  <a:schemeClr val="dk1"/>
                </a:solidFill>
                <a:latin typeface="Batang"/>
                <a:ea typeface="Batang"/>
                <a:cs typeface="Batang"/>
                <a:sym typeface="Batang"/>
              </a:rPr>
              <a:t>1.   	Jason Sanders and Edward </a:t>
            </a:r>
            <a:r>
              <a:rPr lang="en-GB" sz="600" dirty="0" err="1">
                <a:solidFill>
                  <a:schemeClr val="dk1"/>
                </a:solidFill>
                <a:latin typeface="Batang"/>
                <a:ea typeface="Batang"/>
                <a:cs typeface="Batang"/>
                <a:sym typeface="Batang"/>
              </a:rPr>
              <a:t>Kandrot</a:t>
            </a:r>
            <a:r>
              <a:rPr lang="en-GB" sz="600" dirty="0">
                <a:solidFill>
                  <a:schemeClr val="dk1"/>
                </a:solidFill>
                <a:latin typeface="Batang"/>
                <a:ea typeface="Batang"/>
                <a:cs typeface="Batang"/>
                <a:sym typeface="Batang"/>
              </a:rPr>
              <a:t>. 2010. CUDA by Example: An Introduction to General-Purpose GPU Programming (1st. ed.). Addison-Wesley Professional.</a:t>
            </a:r>
            <a:endParaRPr sz="600" dirty="0">
              <a:solidFill>
                <a:schemeClr val="dk1"/>
              </a:solidFill>
              <a:latin typeface="Batang"/>
              <a:ea typeface="Batang"/>
              <a:cs typeface="Batang"/>
              <a:sym typeface="Batang"/>
            </a:endParaRPr>
          </a:p>
          <a:p>
            <a:pPr marL="457200" lvl="0" indent="-457200" algn="just" rtl="0">
              <a:lnSpc>
                <a:spcPct val="150000"/>
              </a:lnSpc>
              <a:spcBef>
                <a:spcPts val="0"/>
              </a:spcBef>
              <a:spcAft>
                <a:spcPts val="0"/>
              </a:spcAft>
              <a:buNone/>
            </a:pPr>
            <a:r>
              <a:rPr lang="en-GB" sz="600" dirty="0">
                <a:solidFill>
                  <a:schemeClr val="dk1"/>
                </a:solidFill>
                <a:latin typeface="Batang"/>
                <a:ea typeface="Batang"/>
                <a:cs typeface="Batang"/>
                <a:sym typeface="Batang"/>
              </a:rPr>
              <a:t>2.   	“What is OpenMP?” Accessed: Nov. 10, 2024. [Online]. Available: https://</a:t>
            </a:r>
            <a:r>
              <a:rPr lang="en-GB" sz="600" dirty="0" err="1">
                <a:solidFill>
                  <a:schemeClr val="dk1"/>
                </a:solidFill>
                <a:latin typeface="Batang"/>
                <a:ea typeface="Batang"/>
                <a:cs typeface="Batang"/>
                <a:sym typeface="Batang"/>
              </a:rPr>
              <a:t>cvw.cac.cornell.edu</a:t>
            </a:r>
            <a:r>
              <a:rPr lang="en-GB" sz="600" dirty="0">
                <a:solidFill>
                  <a:schemeClr val="dk1"/>
                </a:solidFill>
                <a:latin typeface="Batang"/>
                <a:ea typeface="Batang"/>
                <a:cs typeface="Batang"/>
                <a:sym typeface="Batang"/>
              </a:rPr>
              <a:t>/</a:t>
            </a:r>
            <a:r>
              <a:rPr lang="en-GB" sz="600" dirty="0" err="1">
                <a:solidFill>
                  <a:schemeClr val="dk1"/>
                </a:solidFill>
                <a:latin typeface="Batang"/>
                <a:ea typeface="Batang"/>
                <a:cs typeface="Batang"/>
                <a:sym typeface="Batang"/>
              </a:rPr>
              <a:t>openmp</a:t>
            </a:r>
            <a:r>
              <a:rPr lang="en-GB" sz="600" dirty="0">
                <a:solidFill>
                  <a:schemeClr val="dk1"/>
                </a:solidFill>
                <a:latin typeface="Batang"/>
                <a:ea typeface="Batang"/>
                <a:cs typeface="Batang"/>
                <a:sym typeface="Batang"/>
              </a:rPr>
              <a:t>/intro/what-is-</a:t>
            </a:r>
            <a:r>
              <a:rPr lang="en-GB" sz="600" dirty="0" err="1">
                <a:solidFill>
                  <a:schemeClr val="dk1"/>
                </a:solidFill>
                <a:latin typeface="Batang"/>
                <a:ea typeface="Batang"/>
                <a:cs typeface="Batang"/>
                <a:sym typeface="Batang"/>
              </a:rPr>
              <a:t>openmp</a:t>
            </a:r>
            <a:r>
              <a:rPr lang="en-GB" sz="600" dirty="0">
                <a:solidFill>
                  <a:schemeClr val="dk1"/>
                </a:solidFill>
                <a:latin typeface="Batang"/>
                <a:ea typeface="Batang"/>
                <a:cs typeface="Batang"/>
                <a:sym typeface="Batang"/>
              </a:rPr>
              <a:t>.</a:t>
            </a:r>
            <a:endParaRPr sz="600" dirty="0">
              <a:solidFill>
                <a:schemeClr val="dk1"/>
              </a:solidFill>
              <a:latin typeface="Batang"/>
              <a:ea typeface="Batang"/>
              <a:cs typeface="Batang"/>
              <a:sym typeface="Batang"/>
            </a:endParaRPr>
          </a:p>
          <a:p>
            <a:pPr marL="457200" lvl="0" indent="-457200" algn="just" rtl="0">
              <a:lnSpc>
                <a:spcPct val="150000"/>
              </a:lnSpc>
              <a:spcBef>
                <a:spcPts val="0"/>
              </a:spcBef>
              <a:spcAft>
                <a:spcPts val="0"/>
              </a:spcAft>
              <a:buNone/>
            </a:pPr>
            <a:r>
              <a:rPr lang="en-GB" sz="600" dirty="0">
                <a:solidFill>
                  <a:schemeClr val="dk1"/>
                </a:solidFill>
                <a:latin typeface="Batang"/>
                <a:ea typeface="Batang"/>
                <a:cs typeface="Batang"/>
                <a:sym typeface="Batang"/>
              </a:rPr>
              <a:t>3.   	R. L. Graham, G. M. Shipman, B. W. Barrett, R. H. Castain, G. </a:t>
            </a:r>
            <a:r>
              <a:rPr lang="en-GB" sz="600" dirty="0" err="1">
                <a:solidFill>
                  <a:schemeClr val="dk1"/>
                </a:solidFill>
                <a:latin typeface="Batang"/>
                <a:ea typeface="Batang"/>
                <a:cs typeface="Batang"/>
                <a:sym typeface="Batang"/>
              </a:rPr>
              <a:t>Bosilca</a:t>
            </a:r>
            <a:r>
              <a:rPr lang="en-GB" sz="600" dirty="0">
                <a:solidFill>
                  <a:schemeClr val="dk1"/>
                </a:solidFill>
                <a:latin typeface="Batang"/>
                <a:ea typeface="Batang"/>
                <a:cs typeface="Batang"/>
                <a:sym typeface="Batang"/>
              </a:rPr>
              <a:t> and A. </a:t>
            </a:r>
            <a:r>
              <a:rPr lang="en-GB" sz="600" dirty="0" err="1">
                <a:solidFill>
                  <a:schemeClr val="dk1"/>
                </a:solidFill>
                <a:latin typeface="Batang"/>
                <a:ea typeface="Batang"/>
                <a:cs typeface="Batang"/>
                <a:sym typeface="Batang"/>
              </a:rPr>
              <a:t>Lumsdaine</a:t>
            </a:r>
            <a:r>
              <a:rPr lang="en-GB" sz="600" dirty="0">
                <a:solidFill>
                  <a:schemeClr val="dk1"/>
                </a:solidFill>
                <a:latin typeface="Batang"/>
                <a:ea typeface="Batang"/>
                <a:cs typeface="Batang"/>
                <a:sym typeface="Batang"/>
              </a:rPr>
              <a:t>, "Open MPI: A High-Performance, Heterogeneous MPI," 2006 IEEE International Conference on Cluster Computing, Barcelona, Spain, 2006, pp. 1-9, </a:t>
            </a:r>
            <a:r>
              <a:rPr lang="en-GB" sz="600" dirty="0" err="1">
                <a:solidFill>
                  <a:schemeClr val="dk1"/>
                </a:solidFill>
                <a:latin typeface="Batang"/>
                <a:ea typeface="Batang"/>
                <a:cs typeface="Batang"/>
                <a:sym typeface="Batang"/>
              </a:rPr>
              <a:t>doi</a:t>
            </a:r>
            <a:r>
              <a:rPr lang="en-GB" sz="600" dirty="0">
                <a:solidFill>
                  <a:schemeClr val="dk1"/>
                </a:solidFill>
                <a:latin typeface="Batang"/>
                <a:ea typeface="Batang"/>
                <a:cs typeface="Batang"/>
                <a:sym typeface="Batang"/>
              </a:rPr>
              <a:t>: 10.1109/CLUSTR.2006.311904.</a:t>
            </a:r>
            <a:endParaRPr sz="600" dirty="0">
              <a:solidFill>
                <a:schemeClr val="dk1"/>
              </a:solidFill>
              <a:latin typeface="Batang"/>
              <a:ea typeface="Batang"/>
              <a:cs typeface="Batang"/>
              <a:sym typeface="Batang"/>
            </a:endParaRPr>
          </a:p>
          <a:p>
            <a:pPr marL="457200" lvl="0" indent="-457200" algn="just" rtl="0">
              <a:lnSpc>
                <a:spcPct val="150000"/>
              </a:lnSpc>
              <a:spcBef>
                <a:spcPts val="0"/>
              </a:spcBef>
              <a:spcAft>
                <a:spcPts val="0"/>
              </a:spcAft>
              <a:buNone/>
            </a:pPr>
            <a:r>
              <a:rPr lang="en-GB" sz="600" dirty="0">
                <a:solidFill>
                  <a:schemeClr val="dk1"/>
                </a:solidFill>
                <a:latin typeface="Batang"/>
                <a:ea typeface="Batang"/>
                <a:cs typeface="Batang"/>
                <a:sym typeface="Batang"/>
              </a:rPr>
              <a:t>4.   	A. </a:t>
            </a:r>
            <a:r>
              <a:rPr lang="en-GB" sz="600" dirty="0" err="1">
                <a:solidFill>
                  <a:schemeClr val="dk1"/>
                </a:solidFill>
                <a:latin typeface="Batang"/>
                <a:ea typeface="Batang"/>
                <a:cs typeface="Batang"/>
                <a:sym typeface="Batang"/>
              </a:rPr>
              <a:t>Garny</a:t>
            </a:r>
            <a:r>
              <a:rPr lang="en-GB" sz="600" dirty="0">
                <a:solidFill>
                  <a:schemeClr val="dk1"/>
                </a:solidFill>
                <a:latin typeface="Batang"/>
                <a:ea typeface="Batang"/>
                <a:cs typeface="Batang"/>
                <a:sym typeface="Batang"/>
              </a:rPr>
              <a:t> et al., “CellML and associated tools and techniques,” Sep. 13, 2008, Royal Society. </a:t>
            </a:r>
            <a:r>
              <a:rPr lang="en-GB" sz="600" dirty="0" err="1">
                <a:solidFill>
                  <a:schemeClr val="dk1"/>
                </a:solidFill>
                <a:latin typeface="Batang"/>
                <a:ea typeface="Batang"/>
                <a:cs typeface="Batang"/>
                <a:sym typeface="Batang"/>
              </a:rPr>
              <a:t>doi</a:t>
            </a:r>
            <a:r>
              <a:rPr lang="en-GB" sz="600" dirty="0">
                <a:solidFill>
                  <a:schemeClr val="dk1"/>
                </a:solidFill>
                <a:latin typeface="Batang"/>
                <a:ea typeface="Batang"/>
                <a:cs typeface="Batang"/>
                <a:sym typeface="Batang"/>
              </a:rPr>
              <a:t>: 10.1098/rsta.2008.0094.</a:t>
            </a:r>
            <a:endParaRPr sz="600" dirty="0">
              <a:solidFill>
                <a:schemeClr val="dk1"/>
              </a:solidFill>
              <a:latin typeface="Batang"/>
              <a:ea typeface="Batang"/>
              <a:cs typeface="Batang"/>
              <a:sym typeface="Batang"/>
            </a:endParaRPr>
          </a:p>
          <a:p>
            <a:pPr marL="457200" lvl="0" indent="-457200" algn="just" rtl="0">
              <a:lnSpc>
                <a:spcPct val="150000"/>
              </a:lnSpc>
              <a:spcBef>
                <a:spcPts val="0"/>
              </a:spcBef>
              <a:spcAft>
                <a:spcPts val="0"/>
              </a:spcAft>
              <a:buNone/>
            </a:pPr>
            <a:r>
              <a:rPr lang="en-GB" sz="600" dirty="0">
                <a:solidFill>
                  <a:schemeClr val="dk1"/>
                </a:solidFill>
                <a:latin typeface="Batang"/>
                <a:ea typeface="Batang"/>
                <a:cs typeface="Batang"/>
                <a:sym typeface="Batang"/>
              </a:rPr>
              <a:t>5.   	M. Gómez, J. </a:t>
            </a:r>
            <a:r>
              <a:rPr lang="en-GB" sz="600" dirty="0" err="1">
                <a:solidFill>
                  <a:schemeClr val="dk1"/>
                </a:solidFill>
                <a:latin typeface="Batang"/>
                <a:ea typeface="Batang"/>
                <a:cs typeface="Batang"/>
                <a:sym typeface="Batang"/>
              </a:rPr>
              <a:t>Carro</a:t>
            </a:r>
            <a:r>
              <a:rPr lang="en-GB" sz="600" dirty="0">
                <a:solidFill>
                  <a:schemeClr val="dk1"/>
                </a:solidFill>
                <a:latin typeface="Batang"/>
                <a:ea typeface="Batang"/>
                <a:cs typeface="Batang"/>
                <a:sym typeface="Batang"/>
              </a:rPr>
              <a:t>, E. </a:t>
            </a:r>
            <a:r>
              <a:rPr lang="en-GB" sz="600" dirty="0" err="1">
                <a:solidFill>
                  <a:schemeClr val="dk1"/>
                </a:solidFill>
                <a:latin typeface="Batang"/>
                <a:ea typeface="Batang"/>
                <a:cs typeface="Batang"/>
                <a:sym typeface="Batang"/>
              </a:rPr>
              <a:t>Pueyo</a:t>
            </a:r>
            <a:r>
              <a:rPr lang="en-GB" sz="600" dirty="0">
                <a:solidFill>
                  <a:schemeClr val="dk1"/>
                </a:solidFill>
                <a:latin typeface="Batang"/>
                <a:ea typeface="Batang"/>
                <a:cs typeface="Batang"/>
                <a:sym typeface="Batang"/>
              </a:rPr>
              <a:t>, A. Pérez, A. </a:t>
            </a:r>
            <a:r>
              <a:rPr lang="en-GB" sz="600" dirty="0" err="1">
                <a:solidFill>
                  <a:schemeClr val="dk1"/>
                </a:solidFill>
                <a:latin typeface="Batang"/>
                <a:ea typeface="Batang"/>
                <a:cs typeface="Batang"/>
                <a:sym typeface="Batang"/>
              </a:rPr>
              <a:t>Oliván</a:t>
            </a:r>
            <a:r>
              <a:rPr lang="en-GB" sz="600" dirty="0">
                <a:solidFill>
                  <a:schemeClr val="dk1"/>
                </a:solidFill>
                <a:latin typeface="Batang"/>
                <a:ea typeface="Batang"/>
                <a:cs typeface="Batang"/>
                <a:sym typeface="Batang"/>
              </a:rPr>
              <a:t>, and V. </a:t>
            </a:r>
            <a:r>
              <a:rPr lang="en-GB" sz="600" dirty="0" err="1">
                <a:solidFill>
                  <a:schemeClr val="dk1"/>
                </a:solidFill>
                <a:latin typeface="Batang"/>
                <a:ea typeface="Batang"/>
                <a:cs typeface="Batang"/>
                <a:sym typeface="Batang"/>
              </a:rPr>
              <a:t>Monasterio</a:t>
            </a:r>
            <a:r>
              <a:rPr lang="en-GB" sz="600" dirty="0">
                <a:solidFill>
                  <a:schemeClr val="dk1"/>
                </a:solidFill>
                <a:latin typeface="Batang"/>
                <a:ea typeface="Batang"/>
                <a:cs typeface="Batang"/>
                <a:sym typeface="Batang"/>
              </a:rPr>
              <a:t>, “In Silico </a:t>
            </a:r>
            <a:r>
              <a:rPr lang="en-GB" sz="600" dirty="0" err="1">
                <a:solidFill>
                  <a:schemeClr val="dk1"/>
                </a:solidFill>
                <a:latin typeface="Batang"/>
                <a:ea typeface="Batang"/>
                <a:cs typeface="Batang"/>
                <a:sym typeface="Batang"/>
              </a:rPr>
              <a:t>Modeling</a:t>
            </a:r>
            <a:r>
              <a:rPr lang="en-GB" sz="600" dirty="0">
                <a:solidFill>
                  <a:schemeClr val="dk1"/>
                </a:solidFill>
                <a:latin typeface="Batang"/>
                <a:ea typeface="Batang"/>
                <a:cs typeface="Batang"/>
                <a:sym typeface="Batang"/>
              </a:rPr>
              <a:t> and Validation of the Effect of Calcium-Activated Potassium Current on Ventricular Repolarization in Failing Myocytes,” </a:t>
            </a:r>
            <a:r>
              <a:rPr lang="en-GB" sz="600" i="1" dirty="0">
                <a:solidFill>
                  <a:schemeClr val="dk1"/>
                </a:solidFill>
                <a:latin typeface="Batang"/>
                <a:ea typeface="Batang"/>
                <a:cs typeface="Batang"/>
                <a:sym typeface="Batang"/>
              </a:rPr>
              <a:t>IEEE J Biomed Health Inform</a:t>
            </a:r>
            <a:r>
              <a:rPr lang="en-GB" sz="600" dirty="0">
                <a:solidFill>
                  <a:schemeClr val="dk1"/>
                </a:solidFill>
                <a:latin typeface="Batang"/>
                <a:ea typeface="Batang"/>
                <a:cs typeface="Batang"/>
                <a:sym typeface="Batang"/>
              </a:rPr>
              <a:t>, pp. 1–9, 2024, </a:t>
            </a:r>
            <a:r>
              <a:rPr lang="en-GB" sz="600" dirty="0" err="1">
                <a:solidFill>
                  <a:schemeClr val="dk1"/>
                </a:solidFill>
                <a:latin typeface="Batang"/>
                <a:ea typeface="Batang"/>
                <a:cs typeface="Batang"/>
                <a:sym typeface="Batang"/>
              </a:rPr>
              <a:t>doi</a:t>
            </a:r>
            <a:r>
              <a:rPr lang="en-GB" sz="600" dirty="0">
                <a:solidFill>
                  <a:schemeClr val="dk1"/>
                </a:solidFill>
                <a:latin typeface="Batang"/>
                <a:ea typeface="Batang"/>
                <a:cs typeface="Batang"/>
                <a:sym typeface="Batang"/>
              </a:rPr>
              <a:t>: 10.1109/JBHI.2024.3495027.</a:t>
            </a:r>
            <a:endParaRPr sz="600" dirty="0">
              <a:solidFill>
                <a:schemeClr val="dk1"/>
              </a:solidFill>
              <a:latin typeface="Batang"/>
              <a:ea typeface="Batang"/>
              <a:cs typeface="Batang"/>
              <a:sym typeface="Batang"/>
            </a:endParaRPr>
          </a:p>
          <a:p>
            <a:pPr marL="457200" lvl="0" indent="-457200" algn="just" rtl="0">
              <a:lnSpc>
                <a:spcPct val="150000"/>
              </a:lnSpc>
              <a:spcBef>
                <a:spcPts val="0"/>
              </a:spcBef>
              <a:spcAft>
                <a:spcPts val="0"/>
              </a:spcAft>
              <a:buNone/>
            </a:pPr>
            <a:r>
              <a:rPr lang="en-GB" sz="600" dirty="0">
                <a:solidFill>
                  <a:schemeClr val="dk1"/>
                </a:solidFill>
                <a:latin typeface="Batang"/>
                <a:ea typeface="Batang"/>
                <a:cs typeface="Batang"/>
                <a:sym typeface="Batang"/>
              </a:rPr>
              <a:t>6.   	C. M. Lloyd, J. R. Lawson, P. J. Hunter, and P. F. Nielsen, “The CellML Model Repository,” </a:t>
            </a:r>
            <a:r>
              <a:rPr lang="en-GB" sz="600" i="1" dirty="0">
                <a:solidFill>
                  <a:schemeClr val="dk1"/>
                </a:solidFill>
                <a:latin typeface="Batang"/>
                <a:ea typeface="Batang"/>
                <a:cs typeface="Batang"/>
                <a:sym typeface="Batang"/>
              </a:rPr>
              <a:t>Bioinformatics</a:t>
            </a:r>
            <a:r>
              <a:rPr lang="en-GB" sz="600" dirty="0">
                <a:solidFill>
                  <a:schemeClr val="dk1"/>
                </a:solidFill>
                <a:latin typeface="Batang"/>
                <a:ea typeface="Batang"/>
                <a:cs typeface="Batang"/>
                <a:sym typeface="Batang"/>
              </a:rPr>
              <a:t>, vol. 24, no. 18, pp. 2122–2123, 2008, </a:t>
            </a:r>
            <a:r>
              <a:rPr lang="en-GB" sz="600" dirty="0" err="1">
                <a:solidFill>
                  <a:schemeClr val="dk1"/>
                </a:solidFill>
                <a:latin typeface="Batang"/>
                <a:ea typeface="Batang"/>
                <a:cs typeface="Batang"/>
                <a:sym typeface="Batang"/>
              </a:rPr>
              <a:t>doi</a:t>
            </a:r>
            <a:r>
              <a:rPr lang="en-GB" sz="600" dirty="0">
                <a:solidFill>
                  <a:schemeClr val="dk1"/>
                </a:solidFill>
                <a:latin typeface="Batang"/>
                <a:ea typeface="Batang"/>
                <a:cs typeface="Batang"/>
                <a:sym typeface="Batang"/>
              </a:rPr>
              <a:t>: 10.1093/bioinformatics/btn390.</a:t>
            </a:r>
            <a:endParaRPr sz="600" dirty="0">
              <a:solidFill>
                <a:schemeClr val="dk1"/>
              </a:solidFill>
              <a:latin typeface="Batang"/>
              <a:ea typeface="Batang"/>
              <a:cs typeface="Batang"/>
              <a:sym typeface="Batang"/>
            </a:endParaRPr>
          </a:p>
          <a:p>
            <a:pPr marL="457200" lvl="0" indent="-457200" algn="just" rtl="0">
              <a:lnSpc>
                <a:spcPct val="150000"/>
              </a:lnSpc>
              <a:spcBef>
                <a:spcPts val="0"/>
              </a:spcBef>
              <a:spcAft>
                <a:spcPts val="0"/>
              </a:spcAft>
              <a:buNone/>
            </a:pPr>
            <a:r>
              <a:rPr lang="en-GB" sz="600" dirty="0">
                <a:solidFill>
                  <a:schemeClr val="dk1"/>
                </a:solidFill>
                <a:latin typeface="Batang"/>
                <a:ea typeface="Batang"/>
                <a:cs typeface="Batang"/>
                <a:sym typeface="Batang"/>
              </a:rPr>
              <a:t>7.   	N. Le </a:t>
            </a:r>
            <a:r>
              <a:rPr lang="en-GB" sz="600" dirty="0" err="1">
                <a:solidFill>
                  <a:schemeClr val="dk1"/>
                </a:solidFill>
                <a:latin typeface="Batang"/>
                <a:ea typeface="Batang"/>
                <a:cs typeface="Batang"/>
                <a:sym typeface="Batang"/>
              </a:rPr>
              <a:t>Novère</a:t>
            </a:r>
            <a:r>
              <a:rPr lang="en-GB" sz="600" dirty="0">
                <a:solidFill>
                  <a:schemeClr val="dk1"/>
                </a:solidFill>
                <a:latin typeface="Batang"/>
                <a:ea typeface="Batang"/>
                <a:cs typeface="Batang"/>
                <a:sym typeface="Batang"/>
              </a:rPr>
              <a:t> et al., “</a:t>
            </a:r>
            <a:r>
              <a:rPr lang="en-GB" sz="600" dirty="0" err="1">
                <a:solidFill>
                  <a:schemeClr val="dk1"/>
                </a:solidFill>
                <a:latin typeface="Batang"/>
                <a:ea typeface="Batang"/>
                <a:cs typeface="Batang"/>
                <a:sym typeface="Batang"/>
              </a:rPr>
              <a:t>BioModels</a:t>
            </a:r>
            <a:r>
              <a:rPr lang="en-GB" sz="600" dirty="0">
                <a:solidFill>
                  <a:schemeClr val="dk1"/>
                </a:solidFill>
                <a:latin typeface="Batang"/>
                <a:ea typeface="Batang"/>
                <a:cs typeface="Batang"/>
                <a:sym typeface="Batang"/>
              </a:rPr>
              <a:t> Database: a free, centralized database of curated, published, quantitative kinetic models of biochemical and cellular systems.,” Nucleic Acids Res, vol. 34, no. Database issue, 2006, </a:t>
            </a:r>
            <a:r>
              <a:rPr lang="en-GB" sz="600" dirty="0" err="1">
                <a:solidFill>
                  <a:schemeClr val="dk1"/>
                </a:solidFill>
                <a:latin typeface="Batang"/>
                <a:ea typeface="Batang"/>
                <a:cs typeface="Batang"/>
                <a:sym typeface="Batang"/>
              </a:rPr>
              <a:t>doi</a:t>
            </a:r>
            <a:r>
              <a:rPr lang="en-GB" sz="600" dirty="0">
                <a:solidFill>
                  <a:schemeClr val="dk1"/>
                </a:solidFill>
                <a:latin typeface="Batang"/>
                <a:ea typeface="Batang"/>
                <a:cs typeface="Batang"/>
                <a:sym typeface="Batang"/>
              </a:rPr>
              <a:t>: 10.1093/</a:t>
            </a:r>
            <a:r>
              <a:rPr lang="en-GB" sz="600" dirty="0" err="1">
                <a:solidFill>
                  <a:schemeClr val="dk1"/>
                </a:solidFill>
                <a:latin typeface="Batang"/>
                <a:ea typeface="Batang"/>
                <a:cs typeface="Batang"/>
                <a:sym typeface="Batang"/>
              </a:rPr>
              <a:t>nar</a:t>
            </a:r>
            <a:r>
              <a:rPr lang="en-GB" sz="600" dirty="0">
                <a:solidFill>
                  <a:schemeClr val="dk1"/>
                </a:solidFill>
                <a:latin typeface="Batang"/>
                <a:ea typeface="Batang"/>
                <a:cs typeface="Batang"/>
                <a:sym typeface="Batang"/>
              </a:rPr>
              <a:t>/gkj092.</a:t>
            </a:r>
            <a:endParaRPr sz="600" dirty="0">
              <a:solidFill>
                <a:schemeClr val="dk1"/>
              </a:solidFill>
              <a:latin typeface="Batang"/>
              <a:ea typeface="Batang"/>
              <a:cs typeface="Batang"/>
              <a:sym typeface="Batang"/>
            </a:endParaRPr>
          </a:p>
          <a:p>
            <a:pPr marL="457200" lvl="0" indent="-457200" algn="just" rtl="0">
              <a:lnSpc>
                <a:spcPct val="150000"/>
              </a:lnSpc>
              <a:spcBef>
                <a:spcPts val="0"/>
              </a:spcBef>
              <a:spcAft>
                <a:spcPts val="0"/>
              </a:spcAft>
              <a:buNone/>
            </a:pPr>
            <a:r>
              <a:rPr lang="en-GB" sz="600" dirty="0">
                <a:solidFill>
                  <a:schemeClr val="dk1"/>
                </a:solidFill>
                <a:latin typeface="Batang"/>
                <a:ea typeface="Batang"/>
                <a:cs typeface="Batang"/>
                <a:sym typeface="Batang"/>
              </a:rPr>
              <a:t>8.   	M. </a:t>
            </a:r>
            <a:r>
              <a:rPr lang="en-GB" sz="600" dirty="0" err="1">
                <a:solidFill>
                  <a:schemeClr val="dk1"/>
                </a:solidFill>
                <a:latin typeface="Batang"/>
                <a:ea typeface="Batang"/>
                <a:cs typeface="Batang"/>
                <a:sym typeface="Batang"/>
              </a:rPr>
              <a:t>Berghoff</a:t>
            </a:r>
            <a:r>
              <a:rPr lang="en-GB" sz="600" dirty="0">
                <a:solidFill>
                  <a:schemeClr val="dk1"/>
                </a:solidFill>
                <a:latin typeface="Batang"/>
                <a:ea typeface="Batang"/>
                <a:cs typeface="Batang"/>
                <a:sym typeface="Batang"/>
              </a:rPr>
              <a:t>, J. Rosenbauer, F. Hoffmann, and A. </a:t>
            </a:r>
            <a:r>
              <a:rPr lang="en-GB" sz="600" dirty="0" err="1">
                <a:solidFill>
                  <a:schemeClr val="dk1"/>
                </a:solidFill>
                <a:latin typeface="Batang"/>
                <a:ea typeface="Batang"/>
                <a:cs typeface="Batang"/>
                <a:sym typeface="Batang"/>
              </a:rPr>
              <a:t>Schug</a:t>
            </a:r>
            <a:r>
              <a:rPr lang="en-GB" sz="600" dirty="0">
                <a:solidFill>
                  <a:schemeClr val="dk1"/>
                </a:solidFill>
                <a:latin typeface="Batang"/>
                <a:ea typeface="Batang"/>
                <a:cs typeface="Batang"/>
                <a:sym typeface="Batang"/>
              </a:rPr>
              <a:t>, “Cells in Silico-introducing a high-performance framework for large-scale tissue </a:t>
            </a:r>
            <a:r>
              <a:rPr lang="en-GB" sz="600" dirty="0" err="1">
                <a:solidFill>
                  <a:schemeClr val="dk1"/>
                </a:solidFill>
                <a:latin typeface="Batang"/>
                <a:ea typeface="Batang"/>
                <a:cs typeface="Batang"/>
                <a:sym typeface="Batang"/>
              </a:rPr>
              <a:t>modeling</a:t>
            </a:r>
            <a:r>
              <a:rPr lang="en-GB" sz="600" dirty="0">
                <a:solidFill>
                  <a:schemeClr val="dk1"/>
                </a:solidFill>
                <a:latin typeface="Batang"/>
                <a:ea typeface="Batang"/>
                <a:cs typeface="Batang"/>
                <a:sym typeface="Batang"/>
              </a:rPr>
              <a:t>,” </a:t>
            </a:r>
            <a:r>
              <a:rPr lang="en-GB" sz="600" i="1" dirty="0">
                <a:solidFill>
                  <a:schemeClr val="dk1"/>
                </a:solidFill>
                <a:latin typeface="Batang"/>
                <a:ea typeface="Batang"/>
                <a:cs typeface="Batang"/>
                <a:sym typeface="Batang"/>
              </a:rPr>
              <a:t>BMC Bioinformatics</a:t>
            </a:r>
            <a:r>
              <a:rPr lang="en-GB" sz="600" dirty="0">
                <a:solidFill>
                  <a:schemeClr val="dk1"/>
                </a:solidFill>
                <a:latin typeface="Batang"/>
                <a:ea typeface="Batang"/>
                <a:cs typeface="Batang"/>
                <a:sym typeface="Batang"/>
              </a:rPr>
              <a:t>, vol. 21, no. 1, Oct. 2020, </a:t>
            </a:r>
            <a:r>
              <a:rPr lang="en-GB" sz="600" dirty="0" err="1">
                <a:solidFill>
                  <a:schemeClr val="dk1"/>
                </a:solidFill>
                <a:latin typeface="Batang"/>
                <a:ea typeface="Batang"/>
                <a:cs typeface="Batang"/>
                <a:sym typeface="Batang"/>
              </a:rPr>
              <a:t>doi</a:t>
            </a:r>
            <a:r>
              <a:rPr lang="en-GB" sz="600" dirty="0">
                <a:solidFill>
                  <a:schemeClr val="dk1"/>
                </a:solidFill>
                <a:latin typeface="Batang"/>
                <a:ea typeface="Batang"/>
                <a:cs typeface="Batang"/>
                <a:sym typeface="Batang"/>
              </a:rPr>
              <a:t>: 10.1186/s12859-020-03728-7.</a:t>
            </a:r>
            <a:endParaRPr sz="600" dirty="0">
              <a:solidFill>
                <a:schemeClr val="dk1"/>
              </a:solidFill>
              <a:latin typeface="Batang"/>
              <a:ea typeface="Batang"/>
              <a:cs typeface="Batang"/>
              <a:sym typeface="Batang"/>
            </a:endParaRPr>
          </a:p>
          <a:p>
            <a:pPr marL="457200" lvl="0" indent="-457200" algn="just" rtl="0">
              <a:lnSpc>
                <a:spcPct val="150000"/>
              </a:lnSpc>
              <a:spcBef>
                <a:spcPts val="0"/>
              </a:spcBef>
              <a:spcAft>
                <a:spcPts val="0"/>
              </a:spcAft>
              <a:buNone/>
            </a:pPr>
            <a:r>
              <a:rPr lang="en-GB" sz="600" dirty="0">
                <a:solidFill>
                  <a:schemeClr val="dk1"/>
                </a:solidFill>
                <a:latin typeface="Batang"/>
                <a:ea typeface="Batang"/>
                <a:cs typeface="Batang"/>
                <a:sym typeface="Batang"/>
              </a:rPr>
              <a:t>9.   	M. Martínez-del-Amor, I. Pérez-Hurtado, D. Orellana-Martín, and M. J. Pérez-Jiménez, “Adaptative parallel simulators for bioinspired computing models,” </a:t>
            </a:r>
            <a:r>
              <a:rPr lang="en-GB" sz="600" i="1" dirty="0">
                <a:solidFill>
                  <a:schemeClr val="dk1"/>
                </a:solidFill>
                <a:latin typeface="Batang"/>
                <a:ea typeface="Batang"/>
                <a:cs typeface="Batang"/>
                <a:sym typeface="Batang"/>
              </a:rPr>
              <a:t>Future Generation Computer Systems</a:t>
            </a:r>
            <a:r>
              <a:rPr lang="en-GB" sz="600" dirty="0">
                <a:solidFill>
                  <a:schemeClr val="dk1"/>
                </a:solidFill>
                <a:latin typeface="Batang"/>
                <a:ea typeface="Batang"/>
                <a:cs typeface="Batang"/>
                <a:sym typeface="Batang"/>
              </a:rPr>
              <a:t>, vol. 107, pp. 469–484, Jun. 2020, </a:t>
            </a:r>
            <a:r>
              <a:rPr lang="en-GB" sz="600" dirty="0" err="1">
                <a:solidFill>
                  <a:schemeClr val="dk1"/>
                </a:solidFill>
                <a:latin typeface="Batang"/>
                <a:ea typeface="Batang"/>
                <a:cs typeface="Batang"/>
                <a:sym typeface="Batang"/>
              </a:rPr>
              <a:t>doi</a:t>
            </a:r>
            <a:r>
              <a:rPr lang="en-GB" sz="600" dirty="0">
                <a:solidFill>
                  <a:schemeClr val="dk1"/>
                </a:solidFill>
                <a:latin typeface="Batang"/>
                <a:ea typeface="Batang"/>
                <a:cs typeface="Batang"/>
                <a:sym typeface="Batang"/>
              </a:rPr>
              <a:t>: 10.1016/j.future.2020.02.012.</a:t>
            </a:r>
            <a:endParaRPr sz="600" dirty="0">
              <a:solidFill>
                <a:schemeClr val="dk1"/>
              </a:solidFill>
              <a:latin typeface="Batang"/>
              <a:ea typeface="Batang"/>
              <a:cs typeface="Batang"/>
              <a:sym typeface="Batang"/>
            </a:endParaRPr>
          </a:p>
          <a:p>
            <a:pPr marL="457200" lvl="0" indent="-457200" algn="just" rtl="0">
              <a:lnSpc>
                <a:spcPct val="150000"/>
              </a:lnSpc>
              <a:spcBef>
                <a:spcPts val="0"/>
              </a:spcBef>
              <a:spcAft>
                <a:spcPts val="0"/>
              </a:spcAft>
              <a:buNone/>
            </a:pPr>
            <a:r>
              <a:rPr lang="en-GB" sz="600" dirty="0">
                <a:solidFill>
                  <a:schemeClr val="dk1"/>
                </a:solidFill>
                <a:latin typeface="Batang"/>
                <a:ea typeface="Batang"/>
                <a:cs typeface="Batang"/>
                <a:sym typeface="Batang"/>
              </a:rPr>
              <a:t>10. 	S. McIntosh-Smith, J. Price, R. B. Sessions, and A. A. Ibarra, “High performance in silico virtual drug screening on many-core processors,” </a:t>
            </a:r>
            <a:r>
              <a:rPr lang="en-GB" sz="600" i="1" dirty="0">
                <a:solidFill>
                  <a:schemeClr val="dk1"/>
                </a:solidFill>
                <a:latin typeface="Batang"/>
                <a:ea typeface="Batang"/>
                <a:cs typeface="Batang"/>
                <a:sym typeface="Batang"/>
              </a:rPr>
              <a:t>International Journal of High Performance Computing Applications</a:t>
            </a:r>
            <a:r>
              <a:rPr lang="en-GB" sz="600" dirty="0">
                <a:solidFill>
                  <a:schemeClr val="dk1"/>
                </a:solidFill>
                <a:latin typeface="Batang"/>
                <a:ea typeface="Batang"/>
                <a:cs typeface="Batang"/>
                <a:sym typeface="Batang"/>
              </a:rPr>
              <a:t>, vol. 29, no. 2, pp. 119–134, May 2015, </a:t>
            </a:r>
            <a:r>
              <a:rPr lang="en-GB" sz="600" dirty="0" err="1">
                <a:solidFill>
                  <a:schemeClr val="dk1"/>
                </a:solidFill>
                <a:latin typeface="Batang"/>
                <a:ea typeface="Batang"/>
                <a:cs typeface="Batang"/>
                <a:sym typeface="Batang"/>
              </a:rPr>
              <a:t>doi</a:t>
            </a:r>
            <a:r>
              <a:rPr lang="en-GB" sz="600" dirty="0">
                <a:solidFill>
                  <a:schemeClr val="dk1"/>
                </a:solidFill>
                <a:latin typeface="Batang"/>
                <a:ea typeface="Batang"/>
                <a:cs typeface="Batang"/>
                <a:sym typeface="Batang"/>
              </a:rPr>
              <a:t>: 10.1177/1094342014528252.</a:t>
            </a:r>
            <a:endParaRPr sz="600" dirty="0">
              <a:solidFill>
                <a:schemeClr val="dk1"/>
              </a:solidFill>
              <a:latin typeface="Batang"/>
              <a:ea typeface="Batang"/>
              <a:cs typeface="Batang"/>
              <a:sym typeface="Batang"/>
            </a:endParaRPr>
          </a:p>
          <a:p>
            <a:pPr marL="457200" lvl="0" indent="-457200" algn="just" rtl="0">
              <a:lnSpc>
                <a:spcPct val="150000"/>
              </a:lnSpc>
              <a:spcBef>
                <a:spcPts val="0"/>
              </a:spcBef>
              <a:spcAft>
                <a:spcPts val="0"/>
              </a:spcAft>
              <a:buNone/>
            </a:pPr>
            <a:r>
              <a:rPr lang="en-GB" sz="600" dirty="0">
                <a:solidFill>
                  <a:schemeClr val="dk1"/>
                </a:solidFill>
                <a:latin typeface="Batang"/>
                <a:ea typeface="Batang"/>
                <a:cs typeface="Batang"/>
                <a:sym typeface="Batang"/>
              </a:rPr>
              <a:t>11. 	P. Amar, M. </a:t>
            </a:r>
            <a:r>
              <a:rPr lang="en-GB" sz="600" dirty="0" err="1">
                <a:solidFill>
                  <a:schemeClr val="dk1"/>
                </a:solidFill>
                <a:latin typeface="Batang"/>
                <a:ea typeface="Batang"/>
                <a:cs typeface="Batang"/>
                <a:sym typeface="Batang"/>
              </a:rPr>
              <a:t>Baillieul</a:t>
            </a:r>
            <a:r>
              <a:rPr lang="en-GB" sz="600" dirty="0">
                <a:solidFill>
                  <a:schemeClr val="dk1"/>
                </a:solidFill>
                <a:latin typeface="Batang"/>
                <a:ea typeface="Batang"/>
                <a:cs typeface="Batang"/>
                <a:sym typeface="Batang"/>
              </a:rPr>
              <a:t>, D. Barth, B. </a:t>
            </a:r>
            <a:r>
              <a:rPr lang="en-GB" sz="600" dirty="0" err="1">
                <a:solidFill>
                  <a:schemeClr val="dk1"/>
                </a:solidFill>
                <a:latin typeface="Batang"/>
                <a:ea typeface="Batang"/>
                <a:cs typeface="Batang"/>
                <a:sym typeface="Batang"/>
              </a:rPr>
              <a:t>LeCun</a:t>
            </a:r>
            <a:r>
              <a:rPr lang="en-GB" sz="600" dirty="0">
                <a:solidFill>
                  <a:schemeClr val="dk1"/>
                </a:solidFill>
                <a:latin typeface="Batang"/>
                <a:ea typeface="Batang"/>
                <a:cs typeface="Batang"/>
                <a:sym typeface="Batang"/>
              </a:rPr>
              <a:t>, F. </a:t>
            </a:r>
            <a:r>
              <a:rPr lang="en-GB" sz="600" dirty="0" err="1">
                <a:solidFill>
                  <a:schemeClr val="dk1"/>
                </a:solidFill>
                <a:latin typeface="Batang"/>
                <a:ea typeface="Batang"/>
                <a:cs typeface="Batang"/>
                <a:sym typeface="Batang"/>
              </a:rPr>
              <a:t>Quessette</a:t>
            </a:r>
            <a:r>
              <a:rPr lang="en-GB" sz="600" dirty="0">
                <a:solidFill>
                  <a:schemeClr val="dk1"/>
                </a:solidFill>
                <a:latin typeface="Batang"/>
                <a:ea typeface="Batang"/>
                <a:cs typeface="Batang"/>
                <a:sym typeface="Batang"/>
              </a:rPr>
              <a:t>, and S. Vial, “Parallel Biological In Silico Simulation,” Nov. 2014, </a:t>
            </a:r>
            <a:r>
              <a:rPr lang="en-GB" sz="600" dirty="0" err="1">
                <a:solidFill>
                  <a:schemeClr val="dk1"/>
                </a:solidFill>
                <a:latin typeface="Batang"/>
                <a:ea typeface="Batang"/>
                <a:cs typeface="Batang"/>
                <a:sym typeface="Batang"/>
              </a:rPr>
              <a:t>doi</a:t>
            </a:r>
            <a:r>
              <a:rPr lang="en-GB" sz="600" dirty="0">
                <a:solidFill>
                  <a:schemeClr val="dk1"/>
                </a:solidFill>
                <a:latin typeface="Batang"/>
                <a:ea typeface="Batang"/>
                <a:cs typeface="Batang"/>
                <a:sym typeface="Batang"/>
              </a:rPr>
              <a:t>: 10.1007/978-3-319-09465-6_40.</a:t>
            </a:r>
            <a:endParaRPr sz="600" dirty="0">
              <a:solidFill>
                <a:schemeClr val="dk1"/>
              </a:solidFill>
              <a:latin typeface="Batang"/>
              <a:ea typeface="Batang"/>
              <a:cs typeface="Batang"/>
              <a:sym typeface="Batang"/>
            </a:endParaRPr>
          </a:p>
          <a:p>
            <a:pPr marL="457200" lvl="0" indent="-457200" algn="just" rtl="0">
              <a:lnSpc>
                <a:spcPct val="150000"/>
              </a:lnSpc>
              <a:spcBef>
                <a:spcPts val="0"/>
              </a:spcBef>
              <a:spcAft>
                <a:spcPts val="0"/>
              </a:spcAft>
              <a:buNone/>
            </a:pPr>
            <a:r>
              <a:rPr lang="en-GB" sz="600" dirty="0">
                <a:solidFill>
                  <a:schemeClr val="dk1"/>
                </a:solidFill>
                <a:latin typeface="Batang"/>
                <a:ea typeface="Batang"/>
                <a:cs typeface="Batang"/>
                <a:sym typeface="Batang"/>
              </a:rPr>
              <a:t>12. 	D. G. Whittaker, J. C. </a:t>
            </a:r>
            <a:r>
              <a:rPr lang="en-GB" sz="600" dirty="0" err="1">
                <a:solidFill>
                  <a:schemeClr val="dk1"/>
                </a:solidFill>
                <a:latin typeface="Batang"/>
                <a:ea typeface="Batang"/>
                <a:cs typeface="Batang"/>
                <a:sym typeface="Batang"/>
              </a:rPr>
              <a:t>Hancox</a:t>
            </a:r>
            <a:r>
              <a:rPr lang="en-GB" sz="600" dirty="0">
                <a:solidFill>
                  <a:schemeClr val="dk1"/>
                </a:solidFill>
                <a:latin typeface="Batang"/>
                <a:ea typeface="Batang"/>
                <a:cs typeface="Batang"/>
                <a:sym typeface="Batang"/>
              </a:rPr>
              <a:t>, and H. Zhang, “</a:t>
            </a:r>
            <a:r>
              <a:rPr lang="en-GB" sz="600" i="1" dirty="0">
                <a:solidFill>
                  <a:schemeClr val="dk1"/>
                </a:solidFill>
                <a:latin typeface="Batang"/>
                <a:ea typeface="Batang"/>
                <a:cs typeface="Batang"/>
                <a:sym typeface="Batang"/>
              </a:rPr>
              <a:t>In Silico </a:t>
            </a:r>
            <a:r>
              <a:rPr lang="en-GB" sz="600" dirty="0" err="1">
                <a:solidFill>
                  <a:schemeClr val="dk1"/>
                </a:solidFill>
                <a:latin typeface="Batang"/>
                <a:ea typeface="Batang"/>
                <a:cs typeface="Batang"/>
                <a:sym typeface="Batang"/>
              </a:rPr>
              <a:t>Assestment</a:t>
            </a:r>
            <a:r>
              <a:rPr lang="en-GB" sz="600" dirty="0">
                <a:solidFill>
                  <a:schemeClr val="dk1"/>
                </a:solidFill>
                <a:latin typeface="Batang"/>
                <a:ea typeface="Batang"/>
                <a:cs typeface="Batang"/>
                <a:sym typeface="Batang"/>
              </a:rPr>
              <a:t> of Pharmacotherapy for Human Atrial Patho-Electrophysiology Associated With hERG-Linked Short QT Syndrome” Jan. 2019, </a:t>
            </a:r>
            <a:r>
              <a:rPr lang="en-GB" sz="600" dirty="0" err="1">
                <a:solidFill>
                  <a:schemeClr val="dk1"/>
                </a:solidFill>
                <a:latin typeface="Batang"/>
                <a:ea typeface="Batang"/>
                <a:cs typeface="Batang"/>
                <a:sym typeface="Batang"/>
              </a:rPr>
              <a:t>doi</a:t>
            </a:r>
            <a:r>
              <a:rPr lang="en-GB" sz="600" dirty="0">
                <a:solidFill>
                  <a:schemeClr val="dk1"/>
                </a:solidFill>
                <a:latin typeface="Batang"/>
                <a:ea typeface="Batang"/>
                <a:cs typeface="Batang"/>
                <a:sym typeface="Batang"/>
              </a:rPr>
              <a:t>: 10.3389/fphys.2018.01888.</a:t>
            </a:r>
            <a:endParaRPr sz="600" dirty="0">
              <a:solidFill>
                <a:schemeClr val="dk1"/>
              </a:solidFill>
              <a:latin typeface="Batang"/>
              <a:ea typeface="Batang"/>
              <a:cs typeface="Batang"/>
              <a:sym typeface="Batang"/>
            </a:endParaRPr>
          </a:p>
          <a:p>
            <a:pPr marL="457200" lvl="0" indent="-457200" algn="just" rtl="0">
              <a:lnSpc>
                <a:spcPct val="150000"/>
              </a:lnSpc>
              <a:spcBef>
                <a:spcPts val="0"/>
              </a:spcBef>
              <a:spcAft>
                <a:spcPts val="0"/>
              </a:spcAft>
              <a:buNone/>
            </a:pPr>
            <a:r>
              <a:rPr lang="en-GB" sz="600" dirty="0">
                <a:solidFill>
                  <a:schemeClr val="dk1"/>
                </a:solidFill>
                <a:latin typeface="Batang"/>
                <a:ea typeface="Batang"/>
                <a:cs typeface="Batang"/>
                <a:sym typeface="Batang"/>
              </a:rPr>
              <a:t>13. 	T. O'Hara, L. </a:t>
            </a:r>
            <a:r>
              <a:rPr lang="en-GB" sz="600" dirty="0" err="1">
                <a:solidFill>
                  <a:schemeClr val="dk1"/>
                </a:solidFill>
                <a:latin typeface="Batang"/>
                <a:ea typeface="Batang"/>
                <a:cs typeface="Batang"/>
                <a:sym typeface="Batang"/>
              </a:rPr>
              <a:t>Virág</a:t>
            </a:r>
            <a:r>
              <a:rPr lang="en-GB" sz="600" dirty="0">
                <a:solidFill>
                  <a:schemeClr val="dk1"/>
                </a:solidFill>
                <a:latin typeface="Batang"/>
                <a:ea typeface="Batang"/>
                <a:cs typeface="Batang"/>
                <a:sym typeface="Batang"/>
              </a:rPr>
              <a:t>, A. </a:t>
            </a:r>
            <a:r>
              <a:rPr lang="en-GB" sz="600" dirty="0" err="1">
                <a:solidFill>
                  <a:schemeClr val="dk1"/>
                </a:solidFill>
                <a:latin typeface="Batang"/>
                <a:ea typeface="Batang"/>
                <a:cs typeface="Batang"/>
                <a:sym typeface="Batang"/>
              </a:rPr>
              <a:t>Varró</a:t>
            </a:r>
            <a:r>
              <a:rPr lang="en-GB" sz="600" dirty="0">
                <a:solidFill>
                  <a:schemeClr val="dk1"/>
                </a:solidFill>
                <a:latin typeface="Batang"/>
                <a:ea typeface="Batang"/>
                <a:cs typeface="Batang"/>
                <a:sym typeface="Batang"/>
              </a:rPr>
              <a:t>, and Y. Rudy, “Simulation of the </a:t>
            </a:r>
            <a:r>
              <a:rPr lang="en-GB" sz="600" dirty="0" err="1">
                <a:solidFill>
                  <a:schemeClr val="dk1"/>
                </a:solidFill>
                <a:latin typeface="Batang"/>
                <a:ea typeface="Batang"/>
                <a:cs typeface="Batang"/>
                <a:sym typeface="Batang"/>
              </a:rPr>
              <a:t>Undiseased</a:t>
            </a:r>
            <a:r>
              <a:rPr lang="en-GB" sz="600" dirty="0">
                <a:solidFill>
                  <a:schemeClr val="dk1"/>
                </a:solidFill>
                <a:latin typeface="Batang"/>
                <a:ea typeface="Batang"/>
                <a:cs typeface="Batang"/>
                <a:sym typeface="Batang"/>
              </a:rPr>
              <a:t> Human Cardiac Ventricular Action Potential: Model Formulation and Experimental Validation.” 2011, PLOS Computational Biology 7(5): e1002061. Available:  https://</a:t>
            </a:r>
            <a:r>
              <a:rPr lang="en-GB" sz="600" dirty="0" err="1">
                <a:solidFill>
                  <a:schemeClr val="dk1"/>
                </a:solidFill>
                <a:latin typeface="Batang"/>
                <a:ea typeface="Batang"/>
                <a:cs typeface="Batang"/>
                <a:sym typeface="Batang"/>
              </a:rPr>
              <a:t>doi.org</a:t>
            </a:r>
            <a:r>
              <a:rPr lang="en-GB" sz="600" dirty="0">
                <a:solidFill>
                  <a:schemeClr val="dk1"/>
                </a:solidFill>
                <a:latin typeface="Batang"/>
                <a:ea typeface="Batang"/>
                <a:cs typeface="Batang"/>
                <a:sym typeface="Batang"/>
              </a:rPr>
              <a:t>/10.1371/journal.pcbi.1002061.</a:t>
            </a:r>
            <a:endParaRPr sz="600" dirty="0">
              <a:solidFill>
                <a:schemeClr val="dk1"/>
              </a:solidFill>
              <a:latin typeface="Batang"/>
              <a:ea typeface="Batang"/>
              <a:cs typeface="Batang"/>
              <a:sym typeface="Batang"/>
            </a:endParaRPr>
          </a:p>
          <a:p>
            <a:pPr marL="457200" lvl="0" indent="-457200" algn="just" rtl="0">
              <a:lnSpc>
                <a:spcPct val="150000"/>
              </a:lnSpc>
              <a:spcBef>
                <a:spcPts val="0"/>
              </a:spcBef>
              <a:spcAft>
                <a:spcPts val="0"/>
              </a:spcAft>
              <a:buNone/>
            </a:pPr>
            <a:r>
              <a:rPr lang="en-GB" sz="600" dirty="0">
                <a:solidFill>
                  <a:schemeClr val="dk1"/>
                </a:solidFill>
                <a:latin typeface="Batang"/>
                <a:ea typeface="Batang"/>
                <a:cs typeface="Batang"/>
                <a:sym typeface="Batang"/>
              </a:rPr>
              <a:t>14. 	S. Dutta, K.C. Chang, K.A. Beattie, J. Sheng , P.N. Tran, W.W. Wu, M. Wu, D.G. Strauss, T. </a:t>
            </a:r>
            <a:r>
              <a:rPr lang="en-GB" sz="600" dirty="0" err="1">
                <a:solidFill>
                  <a:schemeClr val="dk1"/>
                </a:solidFill>
                <a:latin typeface="Batang"/>
                <a:ea typeface="Batang"/>
                <a:cs typeface="Batang"/>
                <a:sym typeface="Batang"/>
              </a:rPr>
              <a:t>Colatsky</a:t>
            </a:r>
            <a:r>
              <a:rPr lang="en-GB" sz="600" dirty="0">
                <a:solidFill>
                  <a:schemeClr val="dk1"/>
                </a:solidFill>
                <a:latin typeface="Batang"/>
                <a:ea typeface="Batang"/>
                <a:cs typeface="Batang"/>
                <a:sym typeface="Batang"/>
              </a:rPr>
              <a:t>, and Z. Li. "Optimization of an In silico Cardiac Cell Model for </a:t>
            </a:r>
            <a:r>
              <a:rPr lang="en-GB" sz="600" dirty="0" err="1">
                <a:solidFill>
                  <a:schemeClr val="dk1"/>
                </a:solidFill>
                <a:latin typeface="Batang"/>
                <a:ea typeface="Batang"/>
                <a:cs typeface="Batang"/>
                <a:sym typeface="Batang"/>
              </a:rPr>
              <a:t>Proarrhythmia</a:t>
            </a:r>
            <a:r>
              <a:rPr lang="en-GB" sz="600" dirty="0">
                <a:solidFill>
                  <a:schemeClr val="dk1"/>
                </a:solidFill>
                <a:latin typeface="Batang"/>
                <a:ea typeface="Batang"/>
                <a:cs typeface="Batang"/>
                <a:sym typeface="Batang"/>
              </a:rPr>
              <a:t> Risk Assessment." Front Physiol. Aug 2017 </a:t>
            </a:r>
            <a:r>
              <a:rPr lang="en-GB" sz="600" dirty="0" err="1">
                <a:solidFill>
                  <a:schemeClr val="dk1"/>
                </a:solidFill>
                <a:latin typeface="Batang"/>
                <a:ea typeface="Batang"/>
                <a:cs typeface="Batang"/>
                <a:sym typeface="Batang"/>
              </a:rPr>
              <a:t>doi</a:t>
            </a:r>
            <a:r>
              <a:rPr lang="en-GB" sz="600" dirty="0">
                <a:solidFill>
                  <a:schemeClr val="dk1"/>
                </a:solidFill>
                <a:latin typeface="Batang"/>
                <a:ea typeface="Batang"/>
                <a:cs typeface="Batang"/>
                <a:sym typeface="Batang"/>
              </a:rPr>
              <a:t>: 10.3389/fphys.2017.00616.</a:t>
            </a:r>
            <a:endParaRPr sz="600" dirty="0">
              <a:solidFill>
                <a:schemeClr val="dk1"/>
              </a:solidFill>
              <a:latin typeface="Batang"/>
              <a:ea typeface="Batang"/>
              <a:cs typeface="Batang"/>
              <a:sym typeface="Batang"/>
            </a:endParaRPr>
          </a:p>
          <a:p>
            <a:pPr marL="457200" lvl="0" indent="-457200" algn="just" rtl="0">
              <a:lnSpc>
                <a:spcPct val="150000"/>
              </a:lnSpc>
              <a:spcBef>
                <a:spcPts val="0"/>
              </a:spcBef>
              <a:spcAft>
                <a:spcPts val="0"/>
              </a:spcAft>
              <a:buNone/>
            </a:pPr>
            <a:r>
              <a:rPr lang="en-GB" sz="600" dirty="0">
                <a:solidFill>
                  <a:schemeClr val="dk1"/>
                </a:solidFill>
                <a:latin typeface="Batang"/>
                <a:ea typeface="Batang"/>
                <a:cs typeface="Batang"/>
                <a:sym typeface="Batang"/>
              </a:rPr>
              <a:t>15. 	Tomek, Jakub et al. “Development, calibration, and validation of a novel human ventricular myocyte model in health, disease, and drug block.” </a:t>
            </a:r>
            <a:r>
              <a:rPr lang="en-GB" sz="600" dirty="0" err="1">
                <a:solidFill>
                  <a:schemeClr val="dk1"/>
                </a:solidFill>
                <a:latin typeface="Batang"/>
                <a:ea typeface="Batang"/>
                <a:cs typeface="Batang"/>
                <a:sym typeface="Batang"/>
              </a:rPr>
              <a:t>eLife</a:t>
            </a:r>
            <a:r>
              <a:rPr lang="en-GB" sz="600" dirty="0">
                <a:solidFill>
                  <a:schemeClr val="dk1"/>
                </a:solidFill>
                <a:latin typeface="Batang"/>
                <a:ea typeface="Batang"/>
                <a:cs typeface="Batang"/>
                <a:sym typeface="Batang"/>
              </a:rPr>
              <a:t> vol. 8 e48890. Dec 2019, doi:10.7554/eLife.48890.</a:t>
            </a:r>
            <a:endParaRPr sz="600" dirty="0">
              <a:solidFill>
                <a:schemeClr val="dk1"/>
              </a:solidFill>
              <a:latin typeface="Batang"/>
              <a:ea typeface="Batang"/>
              <a:cs typeface="Batang"/>
              <a:sym typeface="Batang"/>
            </a:endParaRPr>
          </a:p>
          <a:p>
            <a:pPr marL="457200" lvl="0" indent="-457200" algn="just" rtl="0">
              <a:lnSpc>
                <a:spcPct val="150000"/>
              </a:lnSpc>
              <a:spcBef>
                <a:spcPts val="0"/>
              </a:spcBef>
              <a:spcAft>
                <a:spcPts val="0"/>
              </a:spcAft>
              <a:buNone/>
            </a:pPr>
            <a:r>
              <a:rPr lang="en-GB" sz="600" dirty="0">
                <a:solidFill>
                  <a:schemeClr val="dk1"/>
                </a:solidFill>
                <a:latin typeface="Batang"/>
                <a:ea typeface="Batang"/>
                <a:cs typeface="Batang"/>
                <a:sym typeface="Batang"/>
              </a:rPr>
              <a:t>16. 	“Parallel Thread Execution ISA Version 8.5” Accessed: Nov. 24, 2024. [Online]. Available: https://</a:t>
            </a:r>
            <a:r>
              <a:rPr lang="en-GB" sz="600" dirty="0" err="1">
                <a:solidFill>
                  <a:schemeClr val="dk1"/>
                </a:solidFill>
                <a:latin typeface="Batang"/>
                <a:ea typeface="Batang"/>
                <a:cs typeface="Batang"/>
                <a:sym typeface="Batang"/>
              </a:rPr>
              <a:t>docs.nvidia.com</a:t>
            </a:r>
            <a:r>
              <a:rPr lang="en-GB" sz="600" dirty="0">
                <a:solidFill>
                  <a:schemeClr val="dk1"/>
                </a:solidFill>
                <a:latin typeface="Batang"/>
                <a:ea typeface="Batang"/>
                <a:cs typeface="Batang"/>
                <a:sym typeface="Batang"/>
              </a:rPr>
              <a:t>/</a:t>
            </a:r>
            <a:r>
              <a:rPr lang="en-GB" sz="600" dirty="0" err="1">
                <a:solidFill>
                  <a:schemeClr val="dk1"/>
                </a:solidFill>
                <a:latin typeface="Batang"/>
                <a:ea typeface="Batang"/>
                <a:cs typeface="Batang"/>
                <a:sym typeface="Batang"/>
              </a:rPr>
              <a:t>cuda</a:t>
            </a:r>
            <a:r>
              <a:rPr lang="en-GB" sz="600" dirty="0">
                <a:solidFill>
                  <a:schemeClr val="dk1"/>
                </a:solidFill>
                <a:latin typeface="Batang"/>
                <a:ea typeface="Batang"/>
                <a:cs typeface="Batang"/>
                <a:sym typeface="Batang"/>
              </a:rPr>
              <a:t>/parallel-thread-execution/</a:t>
            </a:r>
            <a:r>
              <a:rPr lang="en-GB" sz="600" dirty="0" err="1">
                <a:solidFill>
                  <a:schemeClr val="dk1"/>
                </a:solidFill>
                <a:latin typeface="Batang"/>
                <a:ea typeface="Batang"/>
                <a:cs typeface="Batang"/>
                <a:sym typeface="Batang"/>
              </a:rPr>
              <a:t>index.html</a:t>
            </a:r>
            <a:r>
              <a:rPr lang="en-GB" sz="600" dirty="0">
                <a:solidFill>
                  <a:schemeClr val="dk1"/>
                </a:solidFill>
                <a:latin typeface="Batang"/>
                <a:ea typeface="Batang"/>
                <a:cs typeface="Batang"/>
                <a:sym typeface="Batang"/>
              </a:rPr>
              <a:t>.</a:t>
            </a:r>
            <a:endParaRPr sz="600" dirty="0">
              <a:solidFill>
                <a:schemeClr val="dk1"/>
              </a:solidFill>
              <a:latin typeface="Batang"/>
              <a:ea typeface="Batang"/>
              <a:cs typeface="Batang"/>
              <a:sym typeface="Batang"/>
            </a:endParaRPr>
          </a:p>
          <a:p>
            <a:pPr marL="457200" lvl="0" indent="-457200" algn="just" rtl="0">
              <a:lnSpc>
                <a:spcPct val="150000"/>
              </a:lnSpc>
              <a:spcBef>
                <a:spcPts val="0"/>
              </a:spcBef>
              <a:spcAft>
                <a:spcPts val="0"/>
              </a:spcAft>
              <a:buNone/>
            </a:pPr>
            <a:r>
              <a:rPr lang="en-GB" sz="600" dirty="0">
                <a:solidFill>
                  <a:schemeClr val="dk1"/>
                </a:solidFill>
                <a:latin typeface="Batang"/>
                <a:ea typeface="Batang"/>
                <a:cs typeface="Batang"/>
                <a:sym typeface="Batang"/>
              </a:rPr>
              <a:t>17. 	C., Yves, C. D. </a:t>
            </a:r>
            <a:r>
              <a:rPr lang="en-GB" sz="600" dirty="0" err="1">
                <a:solidFill>
                  <a:schemeClr val="dk1"/>
                </a:solidFill>
                <a:latin typeface="Batang"/>
                <a:ea typeface="Batang"/>
                <a:cs typeface="Batang"/>
                <a:sym typeface="Batang"/>
              </a:rPr>
              <a:t>Lontsi</a:t>
            </a:r>
            <a:r>
              <a:rPr lang="en-GB" sz="600" dirty="0">
                <a:solidFill>
                  <a:schemeClr val="dk1"/>
                </a:solidFill>
                <a:latin typeface="Batang"/>
                <a:ea typeface="Batang"/>
                <a:cs typeface="Batang"/>
                <a:sym typeface="Batang"/>
              </a:rPr>
              <a:t>, and C. Pierre. "Rush-Larsen time-stepping methods of high order for stiff problems in cardiac electrophysiology." 2017, </a:t>
            </a:r>
            <a:r>
              <a:rPr lang="en-GB" sz="600" dirty="0" err="1">
                <a:solidFill>
                  <a:schemeClr val="dk1"/>
                </a:solidFill>
                <a:latin typeface="Batang"/>
                <a:ea typeface="Batang"/>
                <a:cs typeface="Batang"/>
                <a:sym typeface="Batang"/>
              </a:rPr>
              <a:t>arXiv</a:t>
            </a:r>
            <a:r>
              <a:rPr lang="en-GB" sz="600" dirty="0">
                <a:solidFill>
                  <a:schemeClr val="dk1"/>
                </a:solidFill>
                <a:latin typeface="Batang"/>
                <a:ea typeface="Batang"/>
                <a:cs typeface="Batang"/>
                <a:sym typeface="Batang"/>
              </a:rPr>
              <a:t> preprint arXiv:1712.02260.</a:t>
            </a:r>
            <a:endParaRPr sz="600" dirty="0">
              <a:solidFill>
                <a:schemeClr val="dk1"/>
              </a:solidFill>
              <a:latin typeface="Batang"/>
              <a:ea typeface="Batang"/>
              <a:cs typeface="Batang"/>
              <a:sym typeface="Batang"/>
            </a:endParaRPr>
          </a:p>
          <a:p>
            <a:pPr marL="457200" lvl="0" indent="-457200" algn="just" rtl="0">
              <a:lnSpc>
                <a:spcPct val="150000"/>
              </a:lnSpc>
              <a:spcBef>
                <a:spcPts val="0"/>
              </a:spcBef>
              <a:spcAft>
                <a:spcPts val="0"/>
              </a:spcAft>
              <a:buNone/>
            </a:pPr>
            <a:r>
              <a:rPr lang="en-GB" sz="600" dirty="0">
                <a:solidFill>
                  <a:schemeClr val="dk1"/>
                </a:solidFill>
                <a:latin typeface="Batang"/>
                <a:ea typeface="Batang"/>
                <a:cs typeface="Batang"/>
                <a:sym typeface="Batang"/>
              </a:rPr>
              <a:t>18. 	G.R. Mirams, Y. Cui, A. Sher, M. Fink, J. Cooper, B. M. Heath, et al. "Simulation of multiple ion channel block provides improved early prediction of compounds' clinical </a:t>
            </a:r>
            <a:r>
              <a:rPr lang="en-GB" sz="600" dirty="0" err="1">
                <a:solidFill>
                  <a:schemeClr val="dk1"/>
                </a:solidFill>
                <a:latin typeface="Batang"/>
                <a:ea typeface="Batang"/>
                <a:cs typeface="Batang"/>
                <a:sym typeface="Batang"/>
              </a:rPr>
              <a:t>torsadogenic</a:t>
            </a:r>
            <a:r>
              <a:rPr lang="en-GB" sz="600" dirty="0">
                <a:solidFill>
                  <a:schemeClr val="dk1"/>
                </a:solidFill>
                <a:latin typeface="Batang"/>
                <a:ea typeface="Batang"/>
                <a:cs typeface="Batang"/>
                <a:sym typeface="Batang"/>
              </a:rPr>
              <a:t> risk." 2011, Cardiovasc. Res. 91 (1), 53–61. doi:10.1093/</a:t>
            </a:r>
            <a:r>
              <a:rPr lang="en-GB" sz="600" dirty="0" err="1">
                <a:solidFill>
                  <a:schemeClr val="dk1"/>
                </a:solidFill>
                <a:latin typeface="Batang"/>
                <a:ea typeface="Batang"/>
                <a:cs typeface="Batang"/>
                <a:sym typeface="Batang"/>
              </a:rPr>
              <a:t>cvr</a:t>
            </a:r>
            <a:r>
              <a:rPr lang="en-GB" sz="600" dirty="0">
                <a:solidFill>
                  <a:schemeClr val="dk1"/>
                </a:solidFill>
                <a:latin typeface="Batang"/>
                <a:ea typeface="Batang"/>
                <a:cs typeface="Batang"/>
                <a:sym typeface="Batang"/>
              </a:rPr>
              <a:t>/cvr044.</a:t>
            </a:r>
            <a:endParaRPr sz="1000" dirty="0"/>
          </a:p>
        </p:txBody>
      </p:sp>
      <p:sp>
        <p:nvSpPr>
          <p:cNvPr id="322" name="Google Shape;322;p32"/>
          <p:cNvSpPr txBox="1">
            <a:spLocks noGrp="1"/>
          </p:cNvSpPr>
          <p:nvPr>
            <p:ph type="title"/>
          </p:nvPr>
        </p:nvSpPr>
        <p:spPr>
          <a:xfrm>
            <a:off x="311700" y="91530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1720" dirty="0"/>
              <a:t>References</a:t>
            </a:r>
            <a:endParaRPr sz="172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3"/>
          <p:cNvSpPr/>
          <p:nvPr/>
        </p:nvSpPr>
        <p:spPr>
          <a:xfrm>
            <a:off x="8263325" y="4484275"/>
            <a:ext cx="880800" cy="659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8" name="Google Shape;328;p3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b="1">
                <a:solidFill>
                  <a:srgbClr val="166AA1"/>
                </a:solidFill>
              </a:rPr>
              <a:t>Appendix</a:t>
            </a:r>
            <a:endParaRPr b="1">
              <a:solidFill>
                <a:srgbClr val="166AA1"/>
              </a:solidFill>
            </a:endParaRPr>
          </a:p>
        </p:txBody>
      </p:sp>
      <p:sp>
        <p:nvSpPr>
          <p:cNvPr id="329" name="Google Shape;329;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4"/>
          <p:cNvSpPr/>
          <p:nvPr/>
        </p:nvSpPr>
        <p:spPr>
          <a:xfrm>
            <a:off x="16725" y="0"/>
            <a:ext cx="9144000" cy="677100"/>
          </a:xfrm>
          <a:prstGeom prst="rect">
            <a:avLst/>
          </a:prstGeom>
          <a:gradFill>
            <a:gsLst>
              <a:gs pos="0">
                <a:schemeClr val="lt2"/>
              </a:gs>
              <a:gs pos="100000">
                <a:srgbClr val="196198"/>
              </a:gs>
            </a:gsLst>
            <a:lin ang="18900044"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35" name="Google Shape;335;p34"/>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336" name="Google Shape;336;p34"/>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337" name="Google Shape;337;p34"/>
          <p:cNvSpPr txBox="1">
            <a:spLocks noGrp="1"/>
          </p:cNvSpPr>
          <p:nvPr>
            <p:ph type="body" idx="1"/>
          </p:nvPr>
        </p:nvSpPr>
        <p:spPr>
          <a:xfrm>
            <a:off x="311700" y="4535375"/>
            <a:ext cx="5998800" cy="605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Trial &amp; errors selecting number of thread per block</a:t>
            </a:r>
            <a:endParaRPr/>
          </a:p>
        </p:txBody>
      </p:sp>
      <p:sp>
        <p:nvSpPr>
          <p:cNvPr id="338" name="Google Shape;338;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22</a:t>
            </a:fld>
            <a:endParaRPr/>
          </a:p>
        </p:txBody>
      </p:sp>
      <p:pic>
        <p:nvPicPr>
          <p:cNvPr id="339" name="Google Shape;339;p34"/>
          <p:cNvPicPr preferRelativeResize="0"/>
          <p:nvPr/>
        </p:nvPicPr>
        <p:blipFill>
          <a:blip r:embed="rId5">
            <a:alphaModFix/>
          </a:blip>
          <a:stretch>
            <a:fillRect/>
          </a:stretch>
        </p:blipFill>
        <p:spPr>
          <a:xfrm>
            <a:off x="1568175" y="76200"/>
            <a:ext cx="7546210" cy="4663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5"/>
          <p:cNvSpPr/>
          <p:nvPr/>
        </p:nvSpPr>
        <p:spPr>
          <a:xfrm>
            <a:off x="16725" y="0"/>
            <a:ext cx="9144000" cy="677100"/>
          </a:xfrm>
          <a:prstGeom prst="rect">
            <a:avLst/>
          </a:prstGeom>
          <a:solidFill>
            <a:srgbClr val="19619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5" name="Google Shape;345;p35"/>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fontScale="92500" lnSpcReduction="20000"/>
          </a:bodyPr>
          <a:lstStyle/>
          <a:p>
            <a:pPr marL="0" lvl="0" indent="0" algn="l" rtl="0">
              <a:spcBef>
                <a:spcPts val="0"/>
              </a:spcBef>
              <a:spcAft>
                <a:spcPts val="0"/>
              </a:spcAft>
              <a:buNone/>
            </a:pPr>
            <a:r>
              <a:rPr lang="en-GB"/>
              <a:t>CellML’s XML for ORd 2011, 2017 and ToR-ORd respectively</a:t>
            </a:r>
            <a:endParaRPr/>
          </a:p>
        </p:txBody>
      </p:sp>
      <p:sp>
        <p:nvSpPr>
          <p:cNvPr id="346" name="Google Shape;346;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23</a:t>
            </a:fld>
            <a:endParaRPr/>
          </a:p>
        </p:txBody>
      </p:sp>
      <p:pic>
        <p:nvPicPr>
          <p:cNvPr id="347" name="Google Shape;347;p35"/>
          <p:cNvPicPr preferRelativeResize="0"/>
          <p:nvPr/>
        </p:nvPicPr>
        <p:blipFill>
          <a:blip r:embed="rId3">
            <a:alphaModFix/>
          </a:blip>
          <a:stretch>
            <a:fillRect/>
          </a:stretch>
        </p:blipFill>
        <p:spPr>
          <a:xfrm>
            <a:off x="0" y="0"/>
            <a:ext cx="3441776" cy="3890024"/>
          </a:xfrm>
          <a:prstGeom prst="rect">
            <a:avLst/>
          </a:prstGeom>
          <a:noFill/>
          <a:ln>
            <a:noFill/>
          </a:ln>
        </p:spPr>
      </p:pic>
      <p:pic>
        <p:nvPicPr>
          <p:cNvPr id="348" name="Google Shape;348;p35"/>
          <p:cNvPicPr preferRelativeResize="0"/>
          <p:nvPr/>
        </p:nvPicPr>
        <p:blipFill>
          <a:blip r:embed="rId4">
            <a:alphaModFix/>
          </a:blip>
          <a:stretch>
            <a:fillRect/>
          </a:stretch>
        </p:blipFill>
        <p:spPr>
          <a:xfrm>
            <a:off x="5815628" y="0"/>
            <a:ext cx="3328375" cy="3925776"/>
          </a:xfrm>
          <a:prstGeom prst="rect">
            <a:avLst/>
          </a:prstGeom>
          <a:noFill/>
          <a:ln>
            <a:noFill/>
          </a:ln>
        </p:spPr>
      </p:pic>
      <p:pic>
        <p:nvPicPr>
          <p:cNvPr id="349" name="Google Shape;349;p35"/>
          <p:cNvPicPr preferRelativeResize="0"/>
          <p:nvPr/>
        </p:nvPicPr>
        <p:blipFill>
          <a:blip r:embed="rId5">
            <a:alphaModFix/>
          </a:blip>
          <a:stretch>
            <a:fillRect/>
          </a:stretch>
        </p:blipFill>
        <p:spPr>
          <a:xfrm>
            <a:off x="3427861" y="-10"/>
            <a:ext cx="2371921" cy="39257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p:nvPr/>
        </p:nvSpPr>
        <p:spPr>
          <a:xfrm>
            <a:off x="16725" y="0"/>
            <a:ext cx="9144000" cy="677100"/>
          </a:xfrm>
          <a:prstGeom prst="rect">
            <a:avLst/>
          </a:prstGeom>
          <a:gradFill>
            <a:gsLst>
              <a:gs pos="0">
                <a:schemeClr val="lt2"/>
              </a:gs>
              <a:gs pos="100000">
                <a:srgbClr val="196198"/>
              </a:gs>
            </a:gsLst>
            <a:lin ang="18900044"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55" name="Google Shape;355;p36"/>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356" name="Google Shape;356;p36"/>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357" name="Google Shape;357;p36"/>
          <p:cNvSpPr txBox="1">
            <a:spLocks noGrp="1"/>
          </p:cNvSpPr>
          <p:nvPr>
            <p:ph type="title"/>
          </p:nvPr>
        </p:nvSpPr>
        <p:spPr>
          <a:xfrm>
            <a:off x="311700" y="694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solidFill>
                  <a:schemeClr val="lt1"/>
                </a:solidFill>
              </a:rPr>
              <a:t>Rush-Larsen method</a:t>
            </a:r>
            <a:endParaRPr b="1">
              <a:solidFill>
                <a:schemeClr val="lt1"/>
              </a:solidFill>
            </a:endParaRPr>
          </a:p>
        </p:txBody>
      </p:sp>
      <p:sp>
        <p:nvSpPr>
          <p:cNvPr id="358" name="Google Shape;358;p36"/>
          <p:cNvSpPr txBox="1">
            <a:spLocks noGrp="1"/>
          </p:cNvSpPr>
          <p:nvPr>
            <p:ph type="body" idx="1"/>
          </p:nvPr>
        </p:nvSpPr>
        <p:spPr>
          <a:xfrm>
            <a:off x="311700" y="718700"/>
            <a:ext cx="7909800" cy="11598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GB"/>
              <a:t>The Rush-Larsen method is a </a:t>
            </a:r>
            <a:r>
              <a:rPr lang="en-GB" u="sng"/>
              <a:t>semi-implicit</a:t>
            </a:r>
            <a:r>
              <a:rPr lang="en-GB"/>
              <a:t> numerical technique designed to solve ordinary differential equations (ODEs) efficiently, particularly in biological and electrophysiological simulations like cardiac cell modeling. ORd 2011 included this solver in their paper and source code.</a:t>
            </a:r>
            <a:endParaRPr/>
          </a:p>
        </p:txBody>
      </p:sp>
      <p:sp>
        <p:nvSpPr>
          <p:cNvPr id="359" name="Google Shape;359;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24</a:t>
            </a:fld>
            <a:endParaRPr/>
          </a:p>
        </p:txBody>
      </p:sp>
      <p:sp>
        <p:nvSpPr>
          <p:cNvPr id="360" name="Google Shape;360;p36"/>
          <p:cNvSpPr txBox="1"/>
          <p:nvPr/>
        </p:nvSpPr>
        <p:spPr>
          <a:xfrm>
            <a:off x="260625" y="1778400"/>
            <a:ext cx="8760600" cy="1676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r>
              <a:rPr lang="en-GB" sz="1100" b="1">
                <a:solidFill>
                  <a:schemeClr val="dk2"/>
                </a:solidFill>
              </a:rPr>
              <a:t>Key Features</a:t>
            </a:r>
            <a:endParaRPr sz="1100">
              <a:solidFill>
                <a:schemeClr val="dk2"/>
              </a:solidFill>
            </a:endParaRPr>
          </a:p>
          <a:p>
            <a:pPr marL="457200" lvl="0" indent="-298450" algn="l" rtl="0">
              <a:lnSpc>
                <a:spcPct val="115000"/>
              </a:lnSpc>
              <a:spcBef>
                <a:spcPts val="1200"/>
              </a:spcBef>
              <a:spcAft>
                <a:spcPts val="0"/>
              </a:spcAft>
              <a:buClr>
                <a:schemeClr val="dk2"/>
              </a:buClr>
              <a:buSzPts val="1100"/>
              <a:buChar char="●"/>
            </a:pPr>
            <a:r>
              <a:rPr lang="en-GB" sz="1100">
                <a:solidFill>
                  <a:schemeClr val="dk2"/>
                </a:solidFill>
              </a:rPr>
              <a:t>In cardiac models, gating variables (ion channel states) typically follow equations that resemble exponential decay or growth.</a:t>
            </a:r>
            <a:endParaRPr sz="1100">
              <a:solidFill>
                <a:schemeClr val="dk2"/>
              </a:solidFill>
            </a:endParaRPr>
          </a:p>
          <a:p>
            <a:pPr marL="457200" lvl="0" indent="-298450" algn="l" rtl="0">
              <a:lnSpc>
                <a:spcPct val="115000"/>
              </a:lnSpc>
              <a:spcBef>
                <a:spcPts val="0"/>
              </a:spcBef>
              <a:spcAft>
                <a:spcPts val="0"/>
              </a:spcAft>
              <a:buClr>
                <a:schemeClr val="dk2"/>
              </a:buClr>
              <a:buSzPts val="1100"/>
              <a:buChar char="●"/>
            </a:pPr>
            <a:r>
              <a:rPr lang="en-GB" sz="1100">
                <a:solidFill>
                  <a:schemeClr val="dk2"/>
                </a:solidFill>
              </a:rPr>
              <a:t>The Rush-Larsen method analytically solves these exponential components, offering higher accuracy and stability for these variables.</a:t>
            </a:r>
            <a:endParaRPr sz="1100">
              <a:solidFill>
                <a:schemeClr val="dk2"/>
              </a:solidFill>
            </a:endParaRPr>
          </a:p>
          <a:p>
            <a:pPr marL="457200" lvl="0" indent="-298450" algn="l" rtl="0">
              <a:lnSpc>
                <a:spcPct val="115000"/>
              </a:lnSpc>
              <a:spcBef>
                <a:spcPts val="0"/>
              </a:spcBef>
              <a:spcAft>
                <a:spcPts val="0"/>
              </a:spcAft>
              <a:buClr>
                <a:schemeClr val="dk2"/>
              </a:buClr>
              <a:buSzPts val="1100"/>
              <a:buChar char="●"/>
            </a:pPr>
            <a:r>
              <a:rPr lang="en-GB" sz="1100">
                <a:solidFill>
                  <a:schemeClr val="dk2"/>
                </a:solidFill>
              </a:rPr>
              <a:t>It is more stable for stiff equations with rapid changes.</a:t>
            </a:r>
            <a:endParaRPr sz="1100">
              <a:solidFill>
                <a:schemeClr val="dk2"/>
              </a:solidFill>
            </a:endParaRPr>
          </a:p>
          <a:p>
            <a:pPr marL="457200" lvl="0" indent="-298450" algn="l" rtl="0">
              <a:lnSpc>
                <a:spcPct val="115000"/>
              </a:lnSpc>
              <a:spcBef>
                <a:spcPts val="0"/>
              </a:spcBef>
              <a:spcAft>
                <a:spcPts val="0"/>
              </a:spcAft>
              <a:buClr>
                <a:schemeClr val="dk2"/>
              </a:buClr>
              <a:buSzPts val="1100"/>
              <a:buChar char="●"/>
            </a:pPr>
            <a:r>
              <a:rPr lang="en-GB" sz="1100">
                <a:solidFill>
                  <a:schemeClr val="dk2"/>
                </a:solidFill>
              </a:rPr>
              <a:t>Efficient. By avoiding full numerical integration for the gating variables, -&gt; reduces computational complexity</a:t>
            </a:r>
            <a:endParaRPr sz="1100">
              <a:solidFill>
                <a:schemeClr val="dk2"/>
              </a:solidFill>
            </a:endParaRPr>
          </a:p>
          <a:p>
            <a:pPr marL="457200" lvl="0" indent="-298450" algn="l" rtl="0">
              <a:lnSpc>
                <a:spcPct val="115000"/>
              </a:lnSpc>
              <a:spcBef>
                <a:spcPts val="0"/>
              </a:spcBef>
              <a:spcAft>
                <a:spcPts val="0"/>
              </a:spcAft>
              <a:buClr>
                <a:schemeClr val="dk2"/>
              </a:buClr>
              <a:buSzPts val="1100"/>
              <a:buChar char="●"/>
            </a:pPr>
            <a:r>
              <a:rPr lang="en-GB" sz="1100">
                <a:solidFill>
                  <a:schemeClr val="dk2"/>
                </a:solidFill>
              </a:rPr>
              <a:t>Simplifies solving coupled ODEs by separating them into independent equations.</a:t>
            </a:r>
            <a:endParaRPr sz="1100">
              <a:solidFill>
                <a:schemeClr val="dk2"/>
              </a:solidFill>
            </a:endParaRPr>
          </a:p>
        </p:txBody>
      </p:sp>
      <p:sp>
        <p:nvSpPr>
          <p:cNvPr id="361" name="Google Shape;361;p36"/>
          <p:cNvSpPr txBox="1"/>
          <p:nvPr/>
        </p:nvSpPr>
        <p:spPr>
          <a:xfrm>
            <a:off x="798225" y="3454500"/>
            <a:ext cx="75810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The Rush-Larsen Method, relies on the assumption that during sufficiently small time intervals, a system of differential algebraic equations becomes effectively uncoupled. One can then readily solve uncoupled differential equations one-by-one to obtain expressions for time evolution of state variables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7"/>
          <p:cNvSpPr/>
          <p:nvPr/>
        </p:nvSpPr>
        <p:spPr>
          <a:xfrm>
            <a:off x="16725" y="0"/>
            <a:ext cx="9144000" cy="677100"/>
          </a:xfrm>
          <a:prstGeom prst="rect">
            <a:avLst/>
          </a:prstGeom>
          <a:gradFill>
            <a:gsLst>
              <a:gs pos="0">
                <a:schemeClr val="lt2"/>
              </a:gs>
              <a:gs pos="100000">
                <a:srgbClr val="196198"/>
              </a:gs>
            </a:gsLst>
            <a:lin ang="18900044"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67" name="Google Shape;367;p37"/>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368" name="Google Shape;368;p37"/>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369" name="Google Shape;369;p37"/>
          <p:cNvSpPr/>
          <p:nvPr/>
        </p:nvSpPr>
        <p:spPr>
          <a:xfrm>
            <a:off x="8263325" y="4484275"/>
            <a:ext cx="880800" cy="659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0" name="Google Shape;370;p37"/>
          <p:cNvSpPr txBox="1">
            <a:spLocks noGrp="1"/>
          </p:cNvSpPr>
          <p:nvPr>
            <p:ph type="body" idx="1"/>
          </p:nvPr>
        </p:nvSpPr>
        <p:spPr>
          <a:xfrm>
            <a:off x="269675" y="3941675"/>
            <a:ext cx="8520600" cy="618900"/>
          </a:xfrm>
          <a:prstGeom prst="rect">
            <a:avLst/>
          </a:prstGeom>
        </p:spPr>
        <p:txBody>
          <a:bodyPr spcFirstLastPara="1" wrap="square" lIns="91425" tIns="91425" rIns="91425" bIns="91425" anchor="t" anchorCtr="0">
            <a:noAutofit/>
          </a:bodyPr>
          <a:lstStyle/>
          <a:p>
            <a:pPr marL="0" lvl="0" indent="0" algn="ctr" rtl="0">
              <a:spcBef>
                <a:spcPts val="1200"/>
              </a:spcBef>
              <a:spcAft>
                <a:spcPts val="0"/>
              </a:spcAft>
              <a:buClr>
                <a:schemeClr val="dk1"/>
              </a:buClr>
              <a:buSzPts val="1100"/>
              <a:buFont typeface="Arial"/>
              <a:buNone/>
            </a:pPr>
            <a:r>
              <a:rPr lang="en-GB" sz="900" b="1"/>
              <a:t>Simulation time comparison between GPU and CPU in ORd 2017</a:t>
            </a:r>
            <a:endParaRPr sz="900" b="1"/>
          </a:p>
          <a:p>
            <a:pPr marL="0" lvl="0" indent="0" algn="ctr" rtl="0">
              <a:spcBef>
                <a:spcPts val="1200"/>
              </a:spcBef>
              <a:spcAft>
                <a:spcPts val="1200"/>
              </a:spcAft>
              <a:buNone/>
            </a:pPr>
            <a:endParaRPr sz="900" b="1"/>
          </a:p>
        </p:txBody>
      </p:sp>
      <p:pic>
        <p:nvPicPr>
          <p:cNvPr id="371" name="Google Shape;371;p37"/>
          <p:cNvPicPr preferRelativeResize="0"/>
          <p:nvPr/>
        </p:nvPicPr>
        <p:blipFill>
          <a:blip r:embed="rId5">
            <a:alphaModFix/>
          </a:blip>
          <a:stretch>
            <a:fillRect/>
          </a:stretch>
        </p:blipFill>
        <p:spPr>
          <a:xfrm>
            <a:off x="2138075" y="807950"/>
            <a:ext cx="5113891" cy="3073775"/>
          </a:xfrm>
          <a:prstGeom prst="rect">
            <a:avLst/>
          </a:prstGeom>
          <a:noFill/>
          <a:ln>
            <a:noFill/>
          </a:ln>
        </p:spPr>
      </p:pic>
      <p:sp>
        <p:nvSpPr>
          <p:cNvPr id="372" name="Google Shape;372;p37"/>
          <p:cNvSpPr txBox="1">
            <a:spLocks noGrp="1"/>
          </p:cNvSpPr>
          <p:nvPr>
            <p:ph type="body" idx="1"/>
          </p:nvPr>
        </p:nvSpPr>
        <p:spPr>
          <a:xfrm>
            <a:off x="69075" y="4379275"/>
            <a:ext cx="8310000" cy="6189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GB" sz="900" dirty="0"/>
              <a:t>The computational performance of the ORd 2017 cell model was evaluated using an NVIDIA RTX 4090 GPU and a 10-core Intel Xeon (x86) Silver 4215 CPU. Both platforms simulated 8,000 samples under the same conditions. The CPU's computational time increased linearly with the number of samples and pacing due to sequential processing. In contrast, the GPU's parallel architecture ensured consistent performance, highlighting the advantages of parallelization for efficient large-scale simulations.</a:t>
            </a:r>
          </a:p>
        </p:txBody>
      </p:sp>
      <p:sp>
        <p:nvSpPr>
          <p:cNvPr id="373" name="Google Shape;373;p37"/>
          <p:cNvSpPr txBox="1">
            <a:spLocks noGrp="1"/>
          </p:cNvSpPr>
          <p:nvPr>
            <p:ph type="title"/>
          </p:nvPr>
        </p:nvSpPr>
        <p:spPr>
          <a:xfrm>
            <a:off x="1357025" y="75225"/>
            <a:ext cx="71355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2500" b="1">
                <a:solidFill>
                  <a:schemeClr val="lt1"/>
                </a:solidFill>
              </a:rPr>
              <a:t>Computational Time in ORd 2017 Simulation</a:t>
            </a:r>
            <a:endParaRPr sz="2500" b="1">
              <a:solidFill>
                <a:schemeClr val="lt1"/>
              </a:solidFill>
            </a:endParaRPr>
          </a:p>
        </p:txBody>
      </p:sp>
      <p:sp>
        <p:nvSpPr>
          <p:cNvPr id="374" name="Google Shape;374;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8"/>
          <p:cNvSpPr/>
          <p:nvPr/>
        </p:nvSpPr>
        <p:spPr>
          <a:xfrm>
            <a:off x="16725" y="0"/>
            <a:ext cx="9144000" cy="677100"/>
          </a:xfrm>
          <a:prstGeom prst="rect">
            <a:avLst/>
          </a:prstGeom>
          <a:gradFill>
            <a:gsLst>
              <a:gs pos="0">
                <a:schemeClr val="lt2"/>
              </a:gs>
              <a:gs pos="100000">
                <a:srgbClr val="196198"/>
              </a:gs>
            </a:gsLst>
            <a:lin ang="18900044"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80" name="Google Shape;380;p38"/>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381" name="Google Shape;381;p38"/>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382" name="Google Shape;382;p38"/>
          <p:cNvSpPr/>
          <p:nvPr/>
        </p:nvSpPr>
        <p:spPr>
          <a:xfrm>
            <a:off x="8263325" y="4484275"/>
            <a:ext cx="880800" cy="659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3" name="Google Shape;383;p38"/>
          <p:cNvSpPr txBox="1">
            <a:spLocks noGrp="1"/>
          </p:cNvSpPr>
          <p:nvPr>
            <p:ph type="body" idx="1"/>
          </p:nvPr>
        </p:nvSpPr>
        <p:spPr>
          <a:xfrm>
            <a:off x="540300" y="3774125"/>
            <a:ext cx="8520600" cy="1182000"/>
          </a:xfrm>
          <a:prstGeom prst="rect">
            <a:avLst/>
          </a:prstGeom>
        </p:spPr>
        <p:txBody>
          <a:bodyPr spcFirstLastPara="1" wrap="square" lIns="91425" tIns="91425" rIns="91425" bIns="91425" anchor="t" anchorCtr="0">
            <a:normAutofit/>
          </a:bodyPr>
          <a:lstStyle/>
          <a:p>
            <a:pPr marL="0" lvl="0" indent="0" algn="ctr" rtl="0">
              <a:spcBef>
                <a:spcPts val="1200"/>
              </a:spcBef>
              <a:spcAft>
                <a:spcPts val="0"/>
              </a:spcAft>
              <a:buClr>
                <a:schemeClr val="dk1"/>
              </a:buClr>
              <a:buSzPts val="1100"/>
              <a:buFont typeface="Arial"/>
              <a:buNone/>
            </a:pPr>
            <a:r>
              <a:rPr lang="en-GB" sz="900" b="1"/>
              <a:t>Simulation time comparison between GPU and CPU in ORd 2011</a:t>
            </a:r>
            <a:endParaRPr sz="900" b="1"/>
          </a:p>
          <a:p>
            <a:pPr marL="0" lvl="0" indent="0" algn="ctr" rtl="0">
              <a:spcBef>
                <a:spcPts val="1200"/>
              </a:spcBef>
              <a:spcAft>
                <a:spcPts val="1200"/>
              </a:spcAft>
              <a:buNone/>
            </a:pPr>
            <a:endParaRPr sz="900" b="1"/>
          </a:p>
        </p:txBody>
      </p:sp>
      <p:pic>
        <p:nvPicPr>
          <p:cNvPr id="384" name="Google Shape;384;p38"/>
          <p:cNvPicPr preferRelativeResize="0"/>
          <p:nvPr/>
        </p:nvPicPr>
        <p:blipFill>
          <a:blip r:embed="rId5">
            <a:alphaModFix/>
          </a:blip>
          <a:stretch>
            <a:fillRect/>
          </a:stretch>
        </p:blipFill>
        <p:spPr>
          <a:xfrm>
            <a:off x="2177963" y="748000"/>
            <a:ext cx="5191076" cy="3024475"/>
          </a:xfrm>
          <a:prstGeom prst="rect">
            <a:avLst/>
          </a:prstGeom>
          <a:noFill/>
          <a:ln>
            <a:noFill/>
          </a:ln>
        </p:spPr>
      </p:pic>
      <p:sp>
        <p:nvSpPr>
          <p:cNvPr id="385" name="Google Shape;385;p38"/>
          <p:cNvSpPr txBox="1">
            <a:spLocks noGrp="1"/>
          </p:cNvSpPr>
          <p:nvPr>
            <p:ph type="title"/>
          </p:nvPr>
        </p:nvSpPr>
        <p:spPr>
          <a:xfrm>
            <a:off x="1357025" y="75225"/>
            <a:ext cx="71355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2500" b="1">
                <a:solidFill>
                  <a:schemeClr val="lt1"/>
                </a:solidFill>
              </a:rPr>
              <a:t>Computational Time in ORd 2011 Simulation</a:t>
            </a:r>
            <a:endParaRPr sz="2500" b="1">
              <a:solidFill>
                <a:schemeClr val="lt1"/>
              </a:solidFill>
            </a:endParaRPr>
          </a:p>
        </p:txBody>
      </p:sp>
      <p:sp>
        <p:nvSpPr>
          <p:cNvPr id="386" name="Google Shape;386;p38"/>
          <p:cNvSpPr txBox="1">
            <a:spLocks noGrp="1"/>
          </p:cNvSpPr>
          <p:nvPr>
            <p:ph type="body" idx="1"/>
          </p:nvPr>
        </p:nvSpPr>
        <p:spPr>
          <a:xfrm>
            <a:off x="0" y="4205225"/>
            <a:ext cx="8520600" cy="11820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sz="900"/>
              <a:t>To assess computational efficiency, we compared GPU-based and CPU-based simulations of the ORd 2011 model. The GPU simulation, leveraging an NVIDIA RTX 4090, demonstrated superior performance, completing 8,000 simulations </a:t>
            </a:r>
            <a:r>
              <a:rPr lang="en-GB" sz="900" b="1"/>
              <a:t>(across 4 drugs and 2,000 samples per drug)</a:t>
            </a:r>
            <a:r>
              <a:rPr lang="en-GB" sz="900"/>
              <a:t> in a </a:t>
            </a:r>
            <a:r>
              <a:rPr lang="en-GB" sz="900" b="1"/>
              <a:t>fixed 928 seconds</a:t>
            </a:r>
            <a:r>
              <a:rPr lang="en-GB" sz="900"/>
              <a:t>. In contrast, the CPU simulation, utilizing a 10-core Intel Xeon Silver 4215, exhibited linear scaling, requiring approximately 45,600 seconds for the same task. The GPU's fixed runtime advantage made it significantly faster for simulations involving 163 samples or more.</a:t>
            </a:r>
            <a:endParaRPr sz="900"/>
          </a:p>
        </p:txBody>
      </p:sp>
      <p:sp>
        <p:nvSpPr>
          <p:cNvPr id="387" name="Google Shape;387;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9"/>
          <p:cNvSpPr/>
          <p:nvPr/>
        </p:nvSpPr>
        <p:spPr>
          <a:xfrm>
            <a:off x="16725" y="0"/>
            <a:ext cx="9144000" cy="677100"/>
          </a:xfrm>
          <a:prstGeom prst="rect">
            <a:avLst/>
          </a:prstGeom>
          <a:gradFill>
            <a:gsLst>
              <a:gs pos="0">
                <a:schemeClr val="lt2"/>
              </a:gs>
              <a:gs pos="100000">
                <a:srgbClr val="196198"/>
              </a:gs>
            </a:gsLst>
            <a:lin ang="18900044"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93" name="Google Shape;393;p39"/>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394" name="Google Shape;394;p39"/>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395" name="Google Shape;395;p39"/>
          <p:cNvSpPr/>
          <p:nvPr/>
        </p:nvSpPr>
        <p:spPr>
          <a:xfrm>
            <a:off x="8263325" y="4484275"/>
            <a:ext cx="880800" cy="659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6" name="Google Shape;396;p39"/>
          <p:cNvSpPr txBox="1">
            <a:spLocks noGrp="1"/>
          </p:cNvSpPr>
          <p:nvPr>
            <p:ph type="body" idx="1"/>
          </p:nvPr>
        </p:nvSpPr>
        <p:spPr>
          <a:xfrm>
            <a:off x="540300" y="3784775"/>
            <a:ext cx="8520600" cy="1165200"/>
          </a:xfrm>
          <a:prstGeom prst="rect">
            <a:avLst/>
          </a:prstGeom>
        </p:spPr>
        <p:txBody>
          <a:bodyPr spcFirstLastPara="1" wrap="square" lIns="91425" tIns="91425" rIns="91425" bIns="91425" anchor="t" anchorCtr="0">
            <a:normAutofit/>
          </a:bodyPr>
          <a:lstStyle/>
          <a:p>
            <a:pPr marL="0" lvl="0" indent="0" algn="ctr" rtl="0">
              <a:lnSpc>
                <a:spcPct val="150000"/>
              </a:lnSpc>
              <a:spcBef>
                <a:spcPts val="1200"/>
              </a:spcBef>
              <a:spcAft>
                <a:spcPts val="0"/>
              </a:spcAft>
              <a:buClr>
                <a:schemeClr val="dk1"/>
              </a:buClr>
              <a:buSzPts val="1100"/>
              <a:buFont typeface="Arial"/>
              <a:buNone/>
            </a:pPr>
            <a:r>
              <a:rPr lang="en-GB" sz="900" b="1"/>
              <a:t>Simulation time comparison between GPU and CPU in ToR-ORd cell model</a:t>
            </a:r>
            <a:endParaRPr sz="900" b="1"/>
          </a:p>
          <a:p>
            <a:pPr marL="0" lvl="0" indent="0" algn="ctr" rtl="0">
              <a:spcBef>
                <a:spcPts val="1200"/>
              </a:spcBef>
              <a:spcAft>
                <a:spcPts val="1200"/>
              </a:spcAft>
              <a:buNone/>
            </a:pPr>
            <a:endParaRPr sz="900" b="1"/>
          </a:p>
        </p:txBody>
      </p:sp>
      <p:sp>
        <p:nvSpPr>
          <p:cNvPr id="397" name="Google Shape;397;p39"/>
          <p:cNvSpPr txBox="1">
            <a:spLocks noGrp="1"/>
          </p:cNvSpPr>
          <p:nvPr>
            <p:ph type="title"/>
          </p:nvPr>
        </p:nvSpPr>
        <p:spPr>
          <a:xfrm>
            <a:off x="1357025" y="75225"/>
            <a:ext cx="71355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2500" b="1">
                <a:solidFill>
                  <a:schemeClr val="lt1"/>
                </a:solidFill>
              </a:rPr>
              <a:t>Computational Time in ToR-ORd Simulation</a:t>
            </a:r>
            <a:endParaRPr sz="2500" b="1">
              <a:solidFill>
                <a:schemeClr val="lt1"/>
              </a:solidFill>
            </a:endParaRPr>
          </a:p>
        </p:txBody>
      </p:sp>
      <p:pic>
        <p:nvPicPr>
          <p:cNvPr id="398" name="Google Shape;398;p39"/>
          <p:cNvPicPr preferRelativeResize="0"/>
          <p:nvPr/>
        </p:nvPicPr>
        <p:blipFill>
          <a:blip r:embed="rId5">
            <a:alphaModFix/>
          </a:blip>
          <a:stretch>
            <a:fillRect/>
          </a:stretch>
        </p:blipFill>
        <p:spPr>
          <a:xfrm>
            <a:off x="2380975" y="749900"/>
            <a:ext cx="5114425" cy="3074099"/>
          </a:xfrm>
          <a:prstGeom prst="rect">
            <a:avLst/>
          </a:prstGeom>
          <a:noFill/>
          <a:ln>
            <a:noFill/>
          </a:ln>
        </p:spPr>
      </p:pic>
      <p:sp>
        <p:nvSpPr>
          <p:cNvPr id="399" name="Google Shape;399;p39"/>
          <p:cNvSpPr txBox="1">
            <a:spLocks noGrp="1"/>
          </p:cNvSpPr>
          <p:nvPr>
            <p:ph type="body" idx="1"/>
          </p:nvPr>
        </p:nvSpPr>
        <p:spPr>
          <a:xfrm>
            <a:off x="53400" y="4283100"/>
            <a:ext cx="8283900" cy="11652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sz="900" dirty="0"/>
              <a:t>The computational performance of the </a:t>
            </a:r>
            <a:r>
              <a:rPr lang="en-GB" sz="900" dirty="0" err="1"/>
              <a:t>ToR</a:t>
            </a:r>
            <a:r>
              <a:rPr lang="en-GB" sz="900" dirty="0"/>
              <a:t>-ORd cell model was evaluated using an NVIDIA RTX 4090 GPU and a 10-core Intel Xeon (x86) Silver 4215 CPU. Both platforms simulated 8,000 samples under the same conditions. The CPU's computational time increased linearly with the number of samples and pacing due to sequential processing. In contrast, the GPU's parallel architecture ensured consistent performance, highlighting the advantages of parallelization for efficient large-scale simulations.</a:t>
            </a:r>
            <a:endParaRPr sz="900" dirty="0"/>
          </a:p>
        </p:txBody>
      </p:sp>
      <p:sp>
        <p:nvSpPr>
          <p:cNvPr id="400" name="Google Shape;400;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27</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p:nvPr/>
        </p:nvSpPr>
        <p:spPr>
          <a:xfrm>
            <a:off x="16725" y="0"/>
            <a:ext cx="9144000" cy="677100"/>
          </a:xfrm>
          <a:prstGeom prst="rect">
            <a:avLst/>
          </a:prstGeom>
          <a:gradFill>
            <a:gsLst>
              <a:gs pos="0">
                <a:schemeClr val="lt2"/>
              </a:gs>
              <a:gs pos="100000">
                <a:srgbClr val="196198"/>
              </a:gs>
            </a:gsLst>
            <a:lin ang="18900044"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8" name="Google Shape;78;p15"/>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79" name="Google Shape;79;p15"/>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80" name="Google Shape;80;p15"/>
          <p:cNvSpPr/>
          <p:nvPr/>
        </p:nvSpPr>
        <p:spPr>
          <a:xfrm>
            <a:off x="8263325" y="4484275"/>
            <a:ext cx="880800" cy="659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1" name="Google Shape;81;p15"/>
          <p:cNvSpPr txBox="1">
            <a:spLocks noGrp="1"/>
          </p:cNvSpPr>
          <p:nvPr>
            <p:ph type="title"/>
          </p:nvPr>
        </p:nvSpPr>
        <p:spPr>
          <a:xfrm>
            <a:off x="311700" y="694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solidFill>
                  <a:schemeClr val="lt1"/>
                </a:solidFill>
              </a:rPr>
              <a:t>CUDA</a:t>
            </a:r>
            <a:endParaRPr b="1">
              <a:solidFill>
                <a:schemeClr val="lt1"/>
              </a:solidFill>
            </a:endParaRPr>
          </a:p>
        </p:txBody>
      </p:sp>
      <p:sp>
        <p:nvSpPr>
          <p:cNvPr id="82" name="Google Shape;82;p15"/>
          <p:cNvSpPr txBox="1">
            <a:spLocks noGrp="1"/>
          </p:cNvSpPr>
          <p:nvPr>
            <p:ph type="body" idx="1"/>
          </p:nvPr>
        </p:nvSpPr>
        <p:spPr>
          <a:xfrm>
            <a:off x="576875" y="790375"/>
            <a:ext cx="7805100" cy="11013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GB"/>
              <a:t>CUDA (Compute Unified Device Architecture) is a parallel computing platform and programming model developed by NVIDIA. It enables general-purpose computing on NVIDIA graphics processing unit (GPU).</a:t>
            </a:r>
            <a:endParaRPr/>
          </a:p>
        </p:txBody>
      </p:sp>
      <p:sp>
        <p:nvSpPr>
          <p:cNvPr id="83" name="Google Shape;8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a:t>
            </a:fld>
            <a:endParaRPr/>
          </a:p>
        </p:txBody>
      </p:sp>
      <p:sp>
        <p:nvSpPr>
          <p:cNvPr id="84" name="Google Shape;84;p15"/>
          <p:cNvSpPr txBox="1"/>
          <p:nvPr/>
        </p:nvSpPr>
        <p:spPr>
          <a:xfrm>
            <a:off x="47700" y="1999325"/>
            <a:ext cx="5272200" cy="226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100" b="1">
                <a:solidFill>
                  <a:schemeClr val="dk2"/>
                </a:solidFill>
              </a:rPr>
              <a:t>Key Features</a:t>
            </a:r>
            <a:endParaRPr sz="1100" b="1">
              <a:solidFill>
                <a:schemeClr val="dk2"/>
              </a:solidFill>
            </a:endParaRPr>
          </a:p>
          <a:p>
            <a:pPr marL="457200" lvl="0" indent="-298450" algn="l" rtl="0">
              <a:lnSpc>
                <a:spcPct val="115000"/>
              </a:lnSpc>
              <a:spcBef>
                <a:spcPts val="1200"/>
              </a:spcBef>
              <a:spcAft>
                <a:spcPts val="0"/>
              </a:spcAft>
              <a:buClr>
                <a:schemeClr val="dk2"/>
              </a:buClr>
              <a:buSzPts val="1100"/>
              <a:buAutoNum type="arabicPeriod"/>
            </a:pPr>
            <a:r>
              <a:rPr lang="en-GB" sz="1100" b="1">
                <a:solidFill>
                  <a:schemeClr val="dk2"/>
                </a:solidFill>
              </a:rPr>
              <a:t>Massive Parallelism:</a:t>
            </a:r>
            <a:endParaRPr sz="1100" b="1">
              <a:solidFill>
                <a:schemeClr val="dk2"/>
              </a:solidFill>
            </a:endParaRPr>
          </a:p>
          <a:p>
            <a:pPr marL="914400" lvl="1" indent="-298450" algn="l" rtl="0">
              <a:lnSpc>
                <a:spcPct val="115000"/>
              </a:lnSpc>
              <a:spcBef>
                <a:spcPts val="0"/>
              </a:spcBef>
              <a:spcAft>
                <a:spcPts val="0"/>
              </a:spcAft>
              <a:buClr>
                <a:schemeClr val="dk2"/>
              </a:buClr>
              <a:buSzPts val="1100"/>
              <a:buChar char="○"/>
            </a:pPr>
            <a:r>
              <a:rPr lang="en-GB" sz="1100">
                <a:solidFill>
                  <a:schemeClr val="dk2"/>
                </a:solidFill>
              </a:rPr>
              <a:t>Utilizes thousands of GPU cores to process tasks simultaneously.</a:t>
            </a:r>
            <a:endParaRPr sz="1100">
              <a:solidFill>
                <a:schemeClr val="dk2"/>
              </a:solidFill>
            </a:endParaRPr>
          </a:p>
          <a:p>
            <a:pPr marL="914400" lvl="1" indent="-298450" algn="l" rtl="0">
              <a:lnSpc>
                <a:spcPct val="115000"/>
              </a:lnSpc>
              <a:spcBef>
                <a:spcPts val="0"/>
              </a:spcBef>
              <a:spcAft>
                <a:spcPts val="0"/>
              </a:spcAft>
              <a:buClr>
                <a:schemeClr val="dk2"/>
              </a:buClr>
              <a:buSzPts val="1100"/>
              <a:buChar char="○"/>
            </a:pPr>
            <a:r>
              <a:rPr lang="en-GB" sz="1100">
                <a:solidFill>
                  <a:schemeClr val="dk2"/>
                </a:solidFill>
              </a:rPr>
              <a:t>Ideal for large-scale computations like in silico simulations.</a:t>
            </a:r>
            <a:endParaRPr sz="1100">
              <a:solidFill>
                <a:schemeClr val="dk2"/>
              </a:solidFill>
            </a:endParaRPr>
          </a:p>
          <a:p>
            <a:pPr marL="457200" lvl="0" indent="-298450" algn="l" rtl="0">
              <a:lnSpc>
                <a:spcPct val="115000"/>
              </a:lnSpc>
              <a:spcBef>
                <a:spcPts val="0"/>
              </a:spcBef>
              <a:spcAft>
                <a:spcPts val="0"/>
              </a:spcAft>
              <a:buClr>
                <a:schemeClr val="dk2"/>
              </a:buClr>
              <a:buSzPts val="1100"/>
              <a:buAutoNum type="arabicPeriod"/>
            </a:pPr>
            <a:r>
              <a:rPr lang="en-GB" sz="1100" b="1">
                <a:solidFill>
                  <a:schemeClr val="dk2"/>
                </a:solidFill>
              </a:rPr>
              <a:t>Flexible Programming Model:</a:t>
            </a:r>
            <a:endParaRPr sz="1100" b="1">
              <a:solidFill>
                <a:schemeClr val="dk2"/>
              </a:solidFill>
            </a:endParaRPr>
          </a:p>
          <a:p>
            <a:pPr marL="914400" lvl="1" indent="-298450" algn="l" rtl="0">
              <a:lnSpc>
                <a:spcPct val="115000"/>
              </a:lnSpc>
              <a:spcBef>
                <a:spcPts val="0"/>
              </a:spcBef>
              <a:spcAft>
                <a:spcPts val="0"/>
              </a:spcAft>
              <a:buClr>
                <a:schemeClr val="dk2"/>
              </a:buClr>
              <a:buSzPts val="1100"/>
              <a:buChar char="○"/>
            </a:pPr>
            <a:r>
              <a:rPr lang="en-GB" sz="1100">
                <a:solidFill>
                  <a:schemeClr val="dk2"/>
                </a:solidFill>
              </a:rPr>
              <a:t>Built on </a:t>
            </a:r>
            <a:r>
              <a:rPr lang="en-GB" sz="1100" b="1">
                <a:solidFill>
                  <a:schemeClr val="dk2"/>
                </a:solidFill>
              </a:rPr>
              <a:t>C, C++, and Fortran</a:t>
            </a:r>
            <a:r>
              <a:rPr lang="en-GB" sz="1100">
                <a:solidFill>
                  <a:schemeClr val="dk2"/>
                </a:solidFill>
              </a:rPr>
              <a:t>, making it accessible for developers.</a:t>
            </a:r>
            <a:endParaRPr sz="1100">
              <a:solidFill>
                <a:schemeClr val="dk2"/>
              </a:solidFill>
            </a:endParaRPr>
          </a:p>
          <a:p>
            <a:pPr marL="914400" lvl="1" indent="-298450" algn="l" rtl="0">
              <a:lnSpc>
                <a:spcPct val="115000"/>
              </a:lnSpc>
              <a:spcBef>
                <a:spcPts val="0"/>
              </a:spcBef>
              <a:spcAft>
                <a:spcPts val="0"/>
              </a:spcAft>
              <a:buClr>
                <a:schemeClr val="dk2"/>
              </a:buClr>
              <a:buSzPts val="1100"/>
              <a:buChar char="○"/>
            </a:pPr>
            <a:r>
              <a:rPr lang="en-GB" sz="1100">
                <a:solidFill>
                  <a:schemeClr val="dk2"/>
                </a:solidFill>
              </a:rPr>
              <a:t>Allows for custom thread and memory management.</a:t>
            </a:r>
            <a:endParaRPr sz="1100">
              <a:solidFill>
                <a:schemeClr val="dk2"/>
              </a:solidFill>
            </a:endParaRPr>
          </a:p>
          <a:p>
            <a:pPr marL="457200" lvl="0" indent="-298450" algn="l" rtl="0">
              <a:lnSpc>
                <a:spcPct val="115000"/>
              </a:lnSpc>
              <a:spcBef>
                <a:spcPts val="0"/>
              </a:spcBef>
              <a:spcAft>
                <a:spcPts val="0"/>
              </a:spcAft>
              <a:buClr>
                <a:schemeClr val="dk2"/>
              </a:buClr>
              <a:buSzPts val="1100"/>
              <a:buAutoNum type="arabicPeriod"/>
            </a:pPr>
            <a:r>
              <a:rPr lang="en-GB" sz="1100" b="1">
                <a:solidFill>
                  <a:schemeClr val="dk2"/>
                </a:solidFill>
              </a:rPr>
              <a:t>Hierarchical Threading:</a:t>
            </a:r>
            <a:endParaRPr sz="1100" b="1">
              <a:solidFill>
                <a:schemeClr val="dk2"/>
              </a:solidFill>
            </a:endParaRPr>
          </a:p>
          <a:p>
            <a:pPr marL="914400" lvl="1" indent="-298450" algn="l" rtl="0">
              <a:lnSpc>
                <a:spcPct val="115000"/>
              </a:lnSpc>
              <a:spcBef>
                <a:spcPts val="0"/>
              </a:spcBef>
              <a:spcAft>
                <a:spcPts val="0"/>
              </a:spcAft>
              <a:buClr>
                <a:schemeClr val="dk2"/>
              </a:buClr>
              <a:buSzPts val="1100"/>
              <a:buChar char="○"/>
            </a:pPr>
            <a:r>
              <a:rPr lang="en-GB" sz="1100">
                <a:solidFill>
                  <a:schemeClr val="dk2"/>
                </a:solidFill>
              </a:rPr>
              <a:t>Threads are grouped into blocks, and blocks form grids.</a:t>
            </a:r>
            <a:endParaRPr sz="1100">
              <a:solidFill>
                <a:schemeClr val="dk2"/>
              </a:solidFill>
            </a:endParaRPr>
          </a:p>
          <a:p>
            <a:pPr marL="914400" lvl="1" indent="-298450" algn="l" rtl="0">
              <a:lnSpc>
                <a:spcPct val="115000"/>
              </a:lnSpc>
              <a:spcBef>
                <a:spcPts val="0"/>
              </a:spcBef>
              <a:spcAft>
                <a:spcPts val="0"/>
              </a:spcAft>
              <a:buClr>
                <a:schemeClr val="dk2"/>
              </a:buClr>
              <a:buSzPts val="1100"/>
              <a:buChar char="○"/>
            </a:pPr>
            <a:r>
              <a:rPr lang="en-GB" sz="1100">
                <a:solidFill>
                  <a:schemeClr val="dk2"/>
                </a:solidFill>
              </a:rPr>
              <a:t>Supports efficient task distribution for high-performance computing.</a:t>
            </a:r>
            <a:endParaRPr sz="1100">
              <a:solidFill>
                <a:schemeClr val="dk2"/>
              </a:solidFill>
            </a:endParaRPr>
          </a:p>
        </p:txBody>
      </p:sp>
      <p:sp>
        <p:nvSpPr>
          <p:cNvPr id="85" name="Google Shape;85;p15"/>
          <p:cNvSpPr txBox="1"/>
          <p:nvPr/>
        </p:nvSpPr>
        <p:spPr>
          <a:xfrm>
            <a:off x="5313500" y="1965425"/>
            <a:ext cx="3479100" cy="148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100" b="1">
                <a:solidFill>
                  <a:schemeClr val="dk2"/>
                </a:solidFill>
              </a:rPr>
              <a:t>Why CUDA for This Research?</a:t>
            </a:r>
            <a:endParaRPr sz="1100" b="1">
              <a:solidFill>
                <a:schemeClr val="dk2"/>
              </a:solidFill>
            </a:endParaRPr>
          </a:p>
          <a:p>
            <a:pPr marL="457200" lvl="0" indent="-298450" algn="l" rtl="0">
              <a:lnSpc>
                <a:spcPct val="115000"/>
              </a:lnSpc>
              <a:spcBef>
                <a:spcPts val="1200"/>
              </a:spcBef>
              <a:spcAft>
                <a:spcPts val="0"/>
              </a:spcAft>
              <a:buClr>
                <a:schemeClr val="dk2"/>
              </a:buClr>
              <a:buSzPts val="1100"/>
              <a:buChar char="●"/>
            </a:pPr>
            <a:r>
              <a:rPr lang="en-GB" sz="1100">
                <a:solidFill>
                  <a:schemeClr val="dk2"/>
                </a:solidFill>
              </a:rPr>
              <a:t>Accelerates </a:t>
            </a:r>
            <a:r>
              <a:rPr lang="en-GB" sz="1100" b="1">
                <a:solidFill>
                  <a:schemeClr val="dk2"/>
                </a:solidFill>
              </a:rPr>
              <a:t>simulations</a:t>
            </a:r>
            <a:r>
              <a:rPr lang="en-GB" sz="1100">
                <a:solidFill>
                  <a:schemeClr val="dk2"/>
                </a:solidFill>
              </a:rPr>
              <a:t> by distributing tasks across </a:t>
            </a:r>
            <a:r>
              <a:rPr lang="en-GB" sz="1100" b="1" u="sng">
                <a:solidFill>
                  <a:schemeClr val="dk2"/>
                </a:solidFill>
              </a:rPr>
              <a:t>multiple threads.</a:t>
            </a:r>
            <a:endParaRPr sz="1100" b="1" u="sng">
              <a:solidFill>
                <a:schemeClr val="dk2"/>
              </a:solidFill>
            </a:endParaRPr>
          </a:p>
          <a:p>
            <a:pPr marL="457200" lvl="0" indent="-298450" algn="l" rtl="0">
              <a:lnSpc>
                <a:spcPct val="115000"/>
              </a:lnSpc>
              <a:spcBef>
                <a:spcPts val="0"/>
              </a:spcBef>
              <a:spcAft>
                <a:spcPts val="0"/>
              </a:spcAft>
              <a:buClr>
                <a:schemeClr val="dk2"/>
              </a:buClr>
              <a:buSzPts val="1100"/>
              <a:buChar char="●"/>
            </a:pPr>
            <a:r>
              <a:rPr lang="en-GB" sz="1100">
                <a:solidFill>
                  <a:schemeClr val="dk2"/>
                </a:solidFill>
              </a:rPr>
              <a:t>Leverages GPU’s architecture to handle large datasets efficiently -&gt; Reduces simulation time.</a:t>
            </a:r>
            <a:endParaRPr sz="11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p:nvPr/>
        </p:nvSpPr>
        <p:spPr>
          <a:xfrm>
            <a:off x="16725" y="0"/>
            <a:ext cx="9144000" cy="677100"/>
          </a:xfrm>
          <a:prstGeom prst="rect">
            <a:avLst/>
          </a:prstGeom>
          <a:gradFill>
            <a:gsLst>
              <a:gs pos="0">
                <a:schemeClr val="lt2"/>
              </a:gs>
              <a:gs pos="100000">
                <a:srgbClr val="196198"/>
              </a:gs>
            </a:gsLst>
            <a:lin ang="18900044"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1" name="Google Shape;91;p16"/>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92" name="Google Shape;92;p16"/>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93" name="Google Shape;93;p16"/>
          <p:cNvSpPr/>
          <p:nvPr/>
        </p:nvSpPr>
        <p:spPr>
          <a:xfrm>
            <a:off x="8263325" y="4484275"/>
            <a:ext cx="880800" cy="659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4" name="Google Shape;94;p16"/>
          <p:cNvSpPr txBox="1">
            <a:spLocks noGrp="1"/>
          </p:cNvSpPr>
          <p:nvPr>
            <p:ph type="body" idx="1"/>
          </p:nvPr>
        </p:nvSpPr>
        <p:spPr>
          <a:xfrm>
            <a:off x="77500" y="952300"/>
            <a:ext cx="5970600" cy="3416400"/>
          </a:xfrm>
          <a:prstGeom prst="rect">
            <a:avLst/>
          </a:prstGeom>
        </p:spPr>
        <p:txBody>
          <a:bodyPr spcFirstLastPara="1" wrap="square" lIns="91425" tIns="91425" rIns="91425" bIns="91425" anchor="t" anchorCtr="0">
            <a:normAutofit lnSpcReduction="10000"/>
          </a:bodyPr>
          <a:lstStyle/>
          <a:p>
            <a:pPr marL="0" lvl="0" indent="0" algn="l" rtl="0">
              <a:spcBef>
                <a:spcPts val="1200"/>
              </a:spcBef>
              <a:spcAft>
                <a:spcPts val="0"/>
              </a:spcAft>
              <a:buNone/>
            </a:pPr>
            <a:r>
              <a:rPr lang="en-GB" sz="1500"/>
              <a:t>The simulation process was designed to efficiently model cardiac electrophysiology and predict cardiotoxicity under drug-induced and control conditions. Each step leverages CUDA-based GPU parallelization to accelerate processing.</a:t>
            </a:r>
            <a:endParaRPr sz="1500"/>
          </a:p>
          <a:p>
            <a:pPr marL="0" lvl="0" indent="0" algn="l" rtl="0">
              <a:spcBef>
                <a:spcPts val="1200"/>
              </a:spcBef>
              <a:spcAft>
                <a:spcPts val="0"/>
              </a:spcAft>
              <a:buClr>
                <a:schemeClr val="dk1"/>
              </a:buClr>
              <a:buSzPts val="1100"/>
              <a:buFont typeface="Arial"/>
              <a:buNone/>
            </a:pPr>
            <a:r>
              <a:rPr lang="en-GB" sz="1500" b="1"/>
              <a:t>Steps:</a:t>
            </a:r>
            <a:endParaRPr sz="1500" b="1"/>
          </a:p>
          <a:p>
            <a:pPr marL="457200" lvl="0" indent="-323850" algn="l" rtl="0">
              <a:spcBef>
                <a:spcPts val="1200"/>
              </a:spcBef>
              <a:spcAft>
                <a:spcPts val="0"/>
              </a:spcAft>
              <a:buClr>
                <a:schemeClr val="dk2"/>
              </a:buClr>
              <a:buSzPts val="1500"/>
              <a:buAutoNum type="arabicPeriod"/>
            </a:pPr>
            <a:r>
              <a:rPr lang="en-GB" sz="1500" b="1"/>
              <a:t>Parse CellML models and export to C.</a:t>
            </a:r>
            <a:endParaRPr sz="1500" b="1"/>
          </a:p>
          <a:p>
            <a:pPr marL="457200" lvl="0" indent="-323850" algn="l" rtl="0">
              <a:spcBef>
                <a:spcPts val="0"/>
              </a:spcBef>
              <a:spcAft>
                <a:spcPts val="0"/>
              </a:spcAft>
              <a:buClr>
                <a:schemeClr val="dk1"/>
              </a:buClr>
              <a:buSzPts val="1500"/>
              <a:buAutoNum type="arabicPeriod"/>
            </a:pPr>
            <a:r>
              <a:rPr lang="en-GB" sz="1500" b="1"/>
              <a:t>Format C to CUDA</a:t>
            </a:r>
            <a:endParaRPr sz="1500" b="1"/>
          </a:p>
          <a:p>
            <a:pPr marL="457200" lvl="0" indent="-323850" algn="l" rtl="0">
              <a:spcBef>
                <a:spcPts val="0"/>
              </a:spcBef>
              <a:spcAft>
                <a:spcPts val="0"/>
              </a:spcAft>
              <a:buClr>
                <a:schemeClr val="dk1"/>
              </a:buClr>
              <a:buSzPts val="1500"/>
              <a:buAutoNum type="arabicPeriod"/>
            </a:pPr>
            <a:r>
              <a:rPr lang="en-GB" sz="1500" b="1"/>
              <a:t>Apply Ordinary Differential Equation Solver</a:t>
            </a:r>
            <a:endParaRPr sz="1500" b="1"/>
          </a:p>
          <a:p>
            <a:pPr marL="457200" lvl="0" indent="-323850" algn="l" rtl="0">
              <a:spcBef>
                <a:spcPts val="0"/>
              </a:spcBef>
              <a:spcAft>
                <a:spcPts val="0"/>
              </a:spcAft>
              <a:buClr>
                <a:schemeClr val="dk2"/>
              </a:buClr>
              <a:buSzPts val="1500"/>
              <a:buAutoNum type="arabicPeriod"/>
            </a:pPr>
            <a:r>
              <a:rPr lang="en-GB" sz="1500"/>
              <a:t>Compile and run CUDA-enabled simulations.</a:t>
            </a:r>
            <a:endParaRPr sz="1500"/>
          </a:p>
          <a:p>
            <a:pPr marL="457200" lvl="0" indent="-323850" algn="l" rtl="0">
              <a:spcBef>
                <a:spcPts val="0"/>
              </a:spcBef>
              <a:spcAft>
                <a:spcPts val="0"/>
              </a:spcAft>
              <a:buClr>
                <a:schemeClr val="dk2"/>
              </a:buClr>
              <a:buSzPts val="1500"/>
              <a:buAutoNum type="arabicPeriod"/>
            </a:pPr>
            <a:r>
              <a:rPr lang="en-GB" sz="1500"/>
              <a:t>Simulate for 1000 paces, with and without drug effects.</a:t>
            </a:r>
            <a:endParaRPr sz="1500"/>
          </a:p>
          <a:p>
            <a:pPr marL="457200" lvl="0" indent="-323850" algn="l" rtl="0">
              <a:spcBef>
                <a:spcPts val="0"/>
              </a:spcBef>
              <a:spcAft>
                <a:spcPts val="0"/>
              </a:spcAft>
              <a:buClr>
                <a:schemeClr val="dk2"/>
              </a:buClr>
              <a:buSzPts val="1500"/>
              <a:buAutoNum type="arabicPeriod"/>
            </a:pPr>
            <a:r>
              <a:rPr lang="en-GB" sz="1500"/>
              <a:t>Output time-series data and biomarkers for analysis.</a:t>
            </a:r>
            <a:endParaRPr sz="1500"/>
          </a:p>
          <a:p>
            <a:pPr marL="0" lvl="0" indent="0" algn="l" rtl="0">
              <a:spcBef>
                <a:spcPts val="1200"/>
              </a:spcBef>
              <a:spcAft>
                <a:spcPts val="1200"/>
              </a:spcAft>
              <a:buNone/>
            </a:pPr>
            <a:endParaRPr sz="2200"/>
          </a:p>
        </p:txBody>
      </p:sp>
      <p:sp>
        <p:nvSpPr>
          <p:cNvPr id="95" name="Google Shape;95;p16"/>
          <p:cNvSpPr/>
          <p:nvPr/>
        </p:nvSpPr>
        <p:spPr>
          <a:xfrm>
            <a:off x="6360486" y="797199"/>
            <a:ext cx="1081800" cy="612300"/>
          </a:xfrm>
          <a:prstGeom prst="rect">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000">
                <a:latin typeface="Calibri"/>
                <a:ea typeface="Calibri"/>
                <a:cs typeface="Calibri"/>
                <a:sym typeface="Calibri"/>
              </a:rPr>
              <a:t>Model Building</a:t>
            </a:r>
            <a:endParaRPr sz="1000" b="0" i="0" u="none" strike="noStrike" cap="none">
              <a:solidFill>
                <a:srgbClr val="000000"/>
              </a:solidFill>
              <a:latin typeface="Calibri"/>
              <a:ea typeface="Calibri"/>
              <a:cs typeface="Calibri"/>
              <a:sym typeface="Calibri"/>
            </a:endParaRPr>
          </a:p>
        </p:txBody>
      </p:sp>
      <p:sp>
        <p:nvSpPr>
          <p:cNvPr id="96" name="Google Shape;96;p16"/>
          <p:cNvSpPr/>
          <p:nvPr/>
        </p:nvSpPr>
        <p:spPr>
          <a:xfrm>
            <a:off x="6437223" y="1655912"/>
            <a:ext cx="928200" cy="580500"/>
          </a:xfrm>
          <a:prstGeom prst="rect">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000">
                <a:latin typeface="Calibri"/>
                <a:ea typeface="Calibri"/>
                <a:cs typeface="Calibri"/>
                <a:sym typeface="Calibri"/>
              </a:rPr>
              <a:t>Simulate multiple samples</a:t>
            </a:r>
            <a:endParaRPr sz="1000" b="0" i="0" u="none" strike="noStrike" cap="none">
              <a:solidFill>
                <a:srgbClr val="000000"/>
              </a:solidFill>
              <a:latin typeface="Calibri"/>
              <a:ea typeface="Calibri"/>
              <a:cs typeface="Calibri"/>
              <a:sym typeface="Calibri"/>
            </a:endParaRPr>
          </a:p>
        </p:txBody>
      </p:sp>
      <p:sp>
        <p:nvSpPr>
          <p:cNvPr id="97" name="Google Shape;97;p16"/>
          <p:cNvSpPr/>
          <p:nvPr/>
        </p:nvSpPr>
        <p:spPr>
          <a:xfrm>
            <a:off x="7834630" y="1327676"/>
            <a:ext cx="1081800" cy="580500"/>
          </a:xfrm>
          <a:prstGeom prst="rect">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000">
                <a:latin typeface="Calibri"/>
                <a:ea typeface="Calibri"/>
                <a:cs typeface="Calibri"/>
                <a:sym typeface="Calibri"/>
              </a:rPr>
              <a:t>Optimize code</a:t>
            </a:r>
            <a:endParaRPr sz="1000" b="0" i="0" u="none" strike="noStrike" cap="none">
              <a:solidFill>
                <a:srgbClr val="000000"/>
              </a:solidFill>
              <a:latin typeface="Calibri"/>
              <a:ea typeface="Calibri"/>
              <a:cs typeface="Calibri"/>
              <a:sym typeface="Calibri"/>
            </a:endParaRPr>
          </a:p>
        </p:txBody>
      </p:sp>
      <p:sp>
        <p:nvSpPr>
          <p:cNvPr id="98" name="Google Shape;98;p16"/>
          <p:cNvSpPr/>
          <p:nvPr/>
        </p:nvSpPr>
        <p:spPr>
          <a:xfrm>
            <a:off x="6461802" y="2478222"/>
            <a:ext cx="879000" cy="582000"/>
          </a:xfrm>
          <a:prstGeom prst="rect">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000">
                <a:latin typeface="Calibri"/>
                <a:ea typeface="Calibri"/>
                <a:cs typeface="Calibri"/>
                <a:sym typeface="Calibri"/>
              </a:rPr>
              <a:t>validation</a:t>
            </a:r>
            <a:endParaRPr sz="1000" b="0" i="0" u="none" strike="noStrike" cap="none">
              <a:solidFill>
                <a:srgbClr val="000000"/>
              </a:solidFill>
              <a:latin typeface="Calibri"/>
              <a:ea typeface="Calibri"/>
              <a:cs typeface="Calibri"/>
              <a:sym typeface="Calibri"/>
            </a:endParaRPr>
          </a:p>
        </p:txBody>
      </p:sp>
      <p:sp>
        <p:nvSpPr>
          <p:cNvPr id="99" name="Google Shape;99;p16"/>
          <p:cNvSpPr/>
          <p:nvPr/>
        </p:nvSpPr>
        <p:spPr>
          <a:xfrm>
            <a:off x="6446855" y="4195956"/>
            <a:ext cx="928200" cy="582000"/>
          </a:xfrm>
          <a:prstGeom prst="rect">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000">
                <a:latin typeface="Calibri"/>
                <a:ea typeface="Calibri"/>
                <a:cs typeface="Calibri"/>
                <a:sym typeface="Calibri"/>
              </a:rPr>
              <a:t>Comparison</a:t>
            </a:r>
            <a:endParaRPr sz="1000" b="0" i="0" u="none" strike="noStrike" cap="none">
              <a:solidFill>
                <a:srgbClr val="000000"/>
              </a:solidFill>
              <a:latin typeface="Calibri"/>
              <a:ea typeface="Calibri"/>
              <a:cs typeface="Calibri"/>
              <a:sym typeface="Calibri"/>
            </a:endParaRPr>
          </a:p>
        </p:txBody>
      </p:sp>
      <p:sp>
        <p:nvSpPr>
          <p:cNvPr id="100" name="Google Shape;100;p16"/>
          <p:cNvSpPr/>
          <p:nvPr/>
        </p:nvSpPr>
        <p:spPr>
          <a:xfrm>
            <a:off x="6201325" y="3360019"/>
            <a:ext cx="1417500" cy="612300"/>
          </a:xfrm>
          <a:prstGeom prst="diamond">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latin typeface="Calibri"/>
                <a:ea typeface="Calibri"/>
                <a:cs typeface="Calibri"/>
                <a:sym typeface="Calibri"/>
              </a:rPr>
              <a:t>optimal and valid?</a:t>
            </a:r>
            <a:endParaRPr sz="1000">
              <a:latin typeface="Calibri"/>
              <a:ea typeface="Calibri"/>
              <a:cs typeface="Calibri"/>
              <a:sym typeface="Calibri"/>
            </a:endParaRPr>
          </a:p>
        </p:txBody>
      </p:sp>
      <p:cxnSp>
        <p:nvCxnSpPr>
          <p:cNvPr id="101" name="Google Shape;101;p16"/>
          <p:cNvCxnSpPr>
            <a:stCxn id="100" idx="3"/>
            <a:endCxn id="97" idx="2"/>
          </p:cNvCxnSpPr>
          <p:nvPr/>
        </p:nvCxnSpPr>
        <p:spPr>
          <a:xfrm rot="10800000" flipH="1">
            <a:off x="7618825" y="1908169"/>
            <a:ext cx="756600" cy="1758000"/>
          </a:xfrm>
          <a:prstGeom prst="bentConnector2">
            <a:avLst/>
          </a:prstGeom>
          <a:noFill/>
          <a:ln w="9525" cap="flat" cmpd="sng">
            <a:solidFill>
              <a:srgbClr val="44546A"/>
            </a:solidFill>
            <a:prstDash val="solid"/>
            <a:round/>
            <a:headEnd type="none" w="med" len="med"/>
            <a:tailEnd type="none" w="med" len="med"/>
          </a:ln>
        </p:spPr>
      </p:cxnSp>
      <p:cxnSp>
        <p:nvCxnSpPr>
          <p:cNvPr id="102" name="Google Shape;102;p16"/>
          <p:cNvCxnSpPr>
            <a:stCxn id="97" idx="0"/>
            <a:endCxn id="95" idx="3"/>
          </p:cNvCxnSpPr>
          <p:nvPr/>
        </p:nvCxnSpPr>
        <p:spPr>
          <a:xfrm rot="5400000" flipH="1">
            <a:off x="7796680" y="748826"/>
            <a:ext cx="224400" cy="933300"/>
          </a:xfrm>
          <a:prstGeom prst="bentConnector2">
            <a:avLst/>
          </a:prstGeom>
          <a:noFill/>
          <a:ln w="9525" cap="flat" cmpd="sng">
            <a:solidFill>
              <a:srgbClr val="44546A"/>
            </a:solidFill>
            <a:prstDash val="solid"/>
            <a:round/>
            <a:headEnd type="none" w="med" len="med"/>
            <a:tailEnd type="none" w="med" len="med"/>
          </a:ln>
        </p:spPr>
      </p:cxnSp>
      <p:cxnSp>
        <p:nvCxnSpPr>
          <p:cNvPr id="103" name="Google Shape;103;p16"/>
          <p:cNvCxnSpPr>
            <a:stCxn id="95" idx="2"/>
            <a:endCxn id="96" idx="0"/>
          </p:cNvCxnSpPr>
          <p:nvPr/>
        </p:nvCxnSpPr>
        <p:spPr>
          <a:xfrm>
            <a:off x="6901386" y="1409499"/>
            <a:ext cx="0" cy="246300"/>
          </a:xfrm>
          <a:prstGeom prst="straightConnector1">
            <a:avLst/>
          </a:prstGeom>
          <a:noFill/>
          <a:ln w="9525" cap="flat" cmpd="sng">
            <a:solidFill>
              <a:srgbClr val="44546A"/>
            </a:solidFill>
            <a:prstDash val="solid"/>
            <a:round/>
            <a:headEnd type="none" w="med" len="med"/>
            <a:tailEnd type="triangle" w="med" len="med"/>
          </a:ln>
        </p:spPr>
      </p:cxnSp>
      <p:cxnSp>
        <p:nvCxnSpPr>
          <p:cNvPr id="104" name="Google Shape;104;p16"/>
          <p:cNvCxnSpPr>
            <a:stCxn id="96" idx="2"/>
            <a:endCxn id="98" idx="0"/>
          </p:cNvCxnSpPr>
          <p:nvPr/>
        </p:nvCxnSpPr>
        <p:spPr>
          <a:xfrm>
            <a:off x="6901323" y="2236412"/>
            <a:ext cx="0" cy="241800"/>
          </a:xfrm>
          <a:prstGeom prst="straightConnector1">
            <a:avLst/>
          </a:prstGeom>
          <a:noFill/>
          <a:ln w="9525" cap="flat" cmpd="sng">
            <a:solidFill>
              <a:srgbClr val="44546A"/>
            </a:solidFill>
            <a:prstDash val="solid"/>
            <a:round/>
            <a:headEnd type="none" w="med" len="med"/>
            <a:tailEnd type="triangle" w="med" len="med"/>
          </a:ln>
        </p:spPr>
      </p:cxnSp>
      <p:cxnSp>
        <p:nvCxnSpPr>
          <p:cNvPr id="105" name="Google Shape;105;p16"/>
          <p:cNvCxnSpPr>
            <a:stCxn id="98" idx="2"/>
            <a:endCxn id="100" idx="0"/>
          </p:cNvCxnSpPr>
          <p:nvPr/>
        </p:nvCxnSpPr>
        <p:spPr>
          <a:xfrm>
            <a:off x="6901302" y="3060222"/>
            <a:ext cx="8700" cy="299700"/>
          </a:xfrm>
          <a:prstGeom prst="straightConnector1">
            <a:avLst/>
          </a:prstGeom>
          <a:noFill/>
          <a:ln w="9525" cap="flat" cmpd="sng">
            <a:solidFill>
              <a:srgbClr val="44546A"/>
            </a:solidFill>
            <a:prstDash val="solid"/>
            <a:round/>
            <a:headEnd type="none" w="med" len="med"/>
            <a:tailEnd type="triangle" w="med" len="med"/>
          </a:ln>
        </p:spPr>
      </p:cxnSp>
      <p:cxnSp>
        <p:nvCxnSpPr>
          <p:cNvPr id="106" name="Google Shape;106;p16"/>
          <p:cNvCxnSpPr>
            <a:stCxn id="100" idx="2"/>
            <a:endCxn id="99" idx="0"/>
          </p:cNvCxnSpPr>
          <p:nvPr/>
        </p:nvCxnSpPr>
        <p:spPr>
          <a:xfrm>
            <a:off x="6910075" y="3972319"/>
            <a:ext cx="900" cy="223500"/>
          </a:xfrm>
          <a:prstGeom prst="straightConnector1">
            <a:avLst/>
          </a:prstGeom>
          <a:noFill/>
          <a:ln w="9525" cap="flat" cmpd="sng">
            <a:solidFill>
              <a:srgbClr val="44546A"/>
            </a:solidFill>
            <a:prstDash val="solid"/>
            <a:round/>
            <a:headEnd type="none" w="med" len="med"/>
            <a:tailEnd type="triangle" w="med" len="med"/>
          </a:ln>
        </p:spPr>
      </p:cxnSp>
      <p:cxnSp>
        <p:nvCxnSpPr>
          <p:cNvPr id="107" name="Google Shape;107;p16"/>
          <p:cNvCxnSpPr>
            <a:stCxn id="100" idx="3"/>
          </p:cNvCxnSpPr>
          <p:nvPr/>
        </p:nvCxnSpPr>
        <p:spPr>
          <a:xfrm rot="10800000" flipH="1">
            <a:off x="7618825" y="3664369"/>
            <a:ext cx="566700" cy="1800"/>
          </a:xfrm>
          <a:prstGeom prst="straightConnector1">
            <a:avLst/>
          </a:prstGeom>
          <a:noFill/>
          <a:ln w="9525" cap="flat" cmpd="sng">
            <a:solidFill>
              <a:srgbClr val="44546A"/>
            </a:solidFill>
            <a:prstDash val="solid"/>
            <a:round/>
            <a:headEnd type="none" w="med" len="med"/>
            <a:tailEnd type="triangle" w="med" len="med"/>
          </a:ln>
        </p:spPr>
      </p:cxnSp>
      <p:cxnSp>
        <p:nvCxnSpPr>
          <p:cNvPr id="108" name="Google Shape;108;p16"/>
          <p:cNvCxnSpPr/>
          <p:nvPr/>
        </p:nvCxnSpPr>
        <p:spPr>
          <a:xfrm rot="10800000">
            <a:off x="8390079" y="2352097"/>
            <a:ext cx="0" cy="374100"/>
          </a:xfrm>
          <a:prstGeom prst="straightConnector1">
            <a:avLst/>
          </a:prstGeom>
          <a:noFill/>
          <a:ln w="9525" cap="flat" cmpd="sng">
            <a:solidFill>
              <a:srgbClr val="44546A"/>
            </a:solidFill>
            <a:prstDash val="solid"/>
            <a:round/>
            <a:headEnd type="none" w="med" len="med"/>
            <a:tailEnd type="triangle" w="med" len="med"/>
          </a:ln>
        </p:spPr>
      </p:cxnSp>
      <p:cxnSp>
        <p:nvCxnSpPr>
          <p:cNvPr id="109" name="Google Shape;109;p16"/>
          <p:cNvCxnSpPr>
            <a:endCxn id="95" idx="3"/>
          </p:cNvCxnSpPr>
          <p:nvPr/>
        </p:nvCxnSpPr>
        <p:spPr>
          <a:xfrm rot="10800000">
            <a:off x="7442286" y="1103349"/>
            <a:ext cx="510600" cy="12600"/>
          </a:xfrm>
          <a:prstGeom prst="straightConnector1">
            <a:avLst/>
          </a:prstGeom>
          <a:noFill/>
          <a:ln w="9525" cap="flat" cmpd="sng">
            <a:solidFill>
              <a:srgbClr val="44546A"/>
            </a:solidFill>
            <a:prstDash val="solid"/>
            <a:round/>
            <a:headEnd type="none" w="med" len="med"/>
            <a:tailEnd type="triangle" w="med" len="med"/>
          </a:ln>
        </p:spPr>
      </p:cxnSp>
      <p:sp>
        <p:nvSpPr>
          <p:cNvPr id="110" name="Google Shape;110;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4</a:t>
            </a:fld>
            <a:endParaRPr/>
          </a:p>
        </p:txBody>
      </p:sp>
      <p:sp>
        <p:nvSpPr>
          <p:cNvPr id="111" name="Google Shape;111;p16"/>
          <p:cNvSpPr txBox="1">
            <a:spLocks noGrp="1"/>
          </p:cNvSpPr>
          <p:nvPr>
            <p:ph type="title"/>
          </p:nvPr>
        </p:nvSpPr>
        <p:spPr>
          <a:xfrm>
            <a:off x="2003400" y="-17775"/>
            <a:ext cx="5158800" cy="777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a:solidFill>
                  <a:schemeClr val="lt1"/>
                </a:solidFill>
              </a:rPr>
              <a:t>Methodology</a:t>
            </a:r>
            <a:br>
              <a:rPr lang="en-GB" sz="922" b="1">
                <a:solidFill>
                  <a:schemeClr val="lt1"/>
                </a:solidFill>
              </a:rPr>
            </a:br>
            <a:r>
              <a:rPr lang="en-GB" sz="922" b="1">
                <a:solidFill>
                  <a:schemeClr val="lt1"/>
                </a:solidFill>
              </a:rPr>
              <a:t>Development Overview</a:t>
            </a:r>
            <a:endParaRPr sz="922" b="1">
              <a:solidFill>
                <a:schemeClr val="lt1"/>
              </a:solidFill>
            </a:endParaRPr>
          </a:p>
        </p:txBody>
      </p:sp>
      <p:sp>
        <p:nvSpPr>
          <p:cNvPr id="112" name="Google Shape;112;p16"/>
          <p:cNvSpPr txBox="1"/>
          <p:nvPr/>
        </p:nvSpPr>
        <p:spPr>
          <a:xfrm>
            <a:off x="5869900" y="4764575"/>
            <a:ext cx="2888100" cy="325800"/>
          </a:xfrm>
          <a:prstGeom prst="rect">
            <a:avLst/>
          </a:prstGeom>
          <a:noFill/>
          <a:ln>
            <a:noFill/>
          </a:ln>
        </p:spPr>
        <p:txBody>
          <a:bodyPr spcFirstLastPara="1" wrap="square" lIns="91425" tIns="91425" rIns="91425" bIns="91425" anchor="t" anchorCtr="0">
            <a:spAutoFit/>
          </a:bodyPr>
          <a:lstStyle/>
          <a:p>
            <a:pPr marL="0" lvl="0" indent="0" algn="ctr" rtl="0">
              <a:lnSpc>
                <a:spcPct val="95000"/>
              </a:lnSpc>
              <a:spcBef>
                <a:spcPts val="1200"/>
              </a:spcBef>
              <a:spcAft>
                <a:spcPts val="1200"/>
              </a:spcAft>
              <a:buNone/>
            </a:pPr>
            <a:r>
              <a:rPr lang="en-GB" sz="917">
                <a:solidFill>
                  <a:schemeClr val="dk2"/>
                </a:solidFill>
              </a:rPr>
              <a:t>Simulator Development Flow</a:t>
            </a:r>
            <a:endParaRPr sz="917">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p:nvPr/>
        </p:nvSpPr>
        <p:spPr>
          <a:xfrm>
            <a:off x="16725" y="0"/>
            <a:ext cx="9144000" cy="677100"/>
          </a:xfrm>
          <a:prstGeom prst="rect">
            <a:avLst/>
          </a:prstGeom>
          <a:gradFill>
            <a:gsLst>
              <a:gs pos="0">
                <a:schemeClr val="lt2"/>
              </a:gs>
              <a:gs pos="100000">
                <a:srgbClr val="196198"/>
              </a:gs>
            </a:gsLst>
            <a:lin ang="18900044"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8" name="Google Shape;118;p17"/>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119" name="Google Shape;119;p17"/>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120" name="Google Shape;120;p17"/>
          <p:cNvSpPr/>
          <p:nvPr/>
        </p:nvSpPr>
        <p:spPr>
          <a:xfrm>
            <a:off x="8263325" y="4484275"/>
            <a:ext cx="880800" cy="659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21" name="Google Shape;121;p17"/>
          <p:cNvPicPr preferRelativeResize="0"/>
          <p:nvPr/>
        </p:nvPicPr>
        <p:blipFill>
          <a:blip r:embed="rId5">
            <a:alphaModFix/>
          </a:blip>
          <a:stretch>
            <a:fillRect/>
          </a:stretch>
        </p:blipFill>
        <p:spPr>
          <a:xfrm>
            <a:off x="1639525" y="1889150"/>
            <a:ext cx="1487975" cy="1365199"/>
          </a:xfrm>
          <a:prstGeom prst="rect">
            <a:avLst/>
          </a:prstGeom>
          <a:noFill/>
          <a:ln>
            <a:noFill/>
          </a:ln>
        </p:spPr>
      </p:pic>
      <p:pic>
        <p:nvPicPr>
          <p:cNvPr id="122" name="Google Shape;122;p17"/>
          <p:cNvPicPr preferRelativeResize="0"/>
          <p:nvPr/>
        </p:nvPicPr>
        <p:blipFill>
          <a:blip r:embed="rId6">
            <a:alphaModFix/>
          </a:blip>
          <a:stretch>
            <a:fillRect/>
          </a:stretch>
        </p:blipFill>
        <p:spPr>
          <a:xfrm>
            <a:off x="4939450" y="1766637"/>
            <a:ext cx="2429851" cy="1724636"/>
          </a:xfrm>
          <a:prstGeom prst="rect">
            <a:avLst/>
          </a:prstGeom>
          <a:noFill/>
          <a:ln>
            <a:noFill/>
          </a:ln>
        </p:spPr>
      </p:pic>
      <p:cxnSp>
        <p:nvCxnSpPr>
          <p:cNvPr id="123" name="Google Shape;123;p17"/>
          <p:cNvCxnSpPr/>
          <p:nvPr/>
        </p:nvCxnSpPr>
        <p:spPr>
          <a:xfrm>
            <a:off x="3518425" y="2483600"/>
            <a:ext cx="1011900" cy="0"/>
          </a:xfrm>
          <a:prstGeom prst="straightConnector1">
            <a:avLst/>
          </a:prstGeom>
          <a:noFill/>
          <a:ln w="9525" cap="flat" cmpd="sng">
            <a:solidFill>
              <a:schemeClr val="dk2"/>
            </a:solidFill>
            <a:prstDash val="solid"/>
            <a:round/>
            <a:headEnd type="none" w="med" len="med"/>
            <a:tailEnd type="triangle" w="med" len="med"/>
          </a:ln>
        </p:spPr>
      </p:cxnSp>
      <p:sp>
        <p:nvSpPr>
          <p:cNvPr id="124" name="Google Shape;124;p17"/>
          <p:cNvSpPr txBox="1"/>
          <p:nvPr/>
        </p:nvSpPr>
        <p:spPr>
          <a:xfrm>
            <a:off x="1387450" y="1016338"/>
            <a:ext cx="4798500" cy="4155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1200"/>
              </a:spcBef>
              <a:spcAft>
                <a:spcPts val="0"/>
              </a:spcAft>
              <a:buClr>
                <a:schemeClr val="dk2"/>
              </a:buClr>
              <a:buSzPts val="1500"/>
              <a:buAutoNum type="arabicPeriod"/>
            </a:pPr>
            <a:r>
              <a:rPr lang="en-GB" sz="1500">
                <a:solidFill>
                  <a:schemeClr val="dk2"/>
                </a:solidFill>
              </a:rPr>
              <a:t>Parse CellML models and export to C.</a:t>
            </a:r>
            <a:endParaRPr/>
          </a:p>
        </p:txBody>
      </p:sp>
      <p:sp>
        <p:nvSpPr>
          <p:cNvPr id="125" name="Google Shape;125;p17"/>
          <p:cNvSpPr txBox="1"/>
          <p:nvPr/>
        </p:nvSpPr>
        <p:spPr>
          <a:xfrm>
            <a:off x="395750" y="4014400"/>
            <a:ext cx="8450400" cy="387600"/>
          </a:xfrm>
          <a:prstGeom prst="rect">
            <a:avLst/>
          </a:prstGeom>
          <a:noFill/>
          <a:ln>
            <a:noFill/>
          </a:ln>
        </p:spPr>
        <p:txBody>
          <a:bodyPr spcFirstLastPara="1" wrap="square" lIns="91425" tIns="91425" rIns="91425" bIns="91425" anchor="t" anchorCtr="0">
            <a:spAutoFit/>
          </a:bodyPr>
          <a:lstStyle/>
          <a:p>
            <a:pPr marL="0" lvl="0" indent="0" algn="ctr" rtl="0">
              <a:lnSpc>
                <a:spcPct val="95000"/>
              </a:lnSpc>
              <a:spcBef>
                <a:spcPts val="1200"/>
              </a:spcBef>
              <a:spcAft>
                <a:spcPts val="1200"/>
              </a:spcAft>
              <a:buNone/>
            </a:pPr>
            <a:r>
              <a:rPr lang="en-GB" sz="1317" b="1">
                <a:solidFill>
                  <a:schemeClr val="dk2"/>
                </a:solidFill>
              </a:rPr>
              <a:t>Model Selection</a:t>
            </a:r>
            <a:r>
              <a:rPr lang="en-GB" sz="1317">
                <a:solidFill>
                  <a:schemeClr val="dk2"/>
                </a:solidFill>
              </a:rPr>
              <a:t>: Three well-established cardiac cell models (ORd 2011, ORd 2017, and ToR-ORd).</a:t>
            </a:r>
            <a:endParaRPr sz="1317">
              <a:solidFill>
                <a:schemeClr val="dk2"/>
              </a:solidFill>
            </a:endParaRPr>
          </a:p>
        </p:txBody>
      </p:sp>
      <p:sp>
        <p:nvSpPr>
          <p:cNvPr id="126" name="Google Shape;12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5</a:t>
            </a:fld>
            <a:endParaRPr/>
          </a:p>
        </p:txBody>
      </p:sp>
      <p:sp>
        <p:nvSpPr>
          <p:cNvPr id="127" name="Google Shape;127;p17"/>
          <p:cNvSpPr txBox="1">
            <a:spLocks noGrp="1"/>
          </p:cNvSpPr>
          <p:nvPr>
            <p:ph type="title"/>
          </p:nvPr>
        </p:nvSpPr>
        <p:spPr>
          <a:xfrm>
            <a:off x="2003400" y="-17775"/>
            <a:ext cx="5158800" cy="777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a:solidFill>
                  <a:schemeClr val="lt1"/>
                </a:solidFill>
              </a:rPr>
              <a:t>Methodology</a:t>
            </a:r>
            <a:br>
              <a:rPr lang="en-GB" sz="922" b="1">
                <a:solidFill>
                  <a:schemeClr val="lt1"/>
                </a:solidFill>
              </a:rPr>
            </a:br>
            <a:r>
              <a:rPr lang="en-GB" sz="922" b="1">
                <a:solidFill>
                  <a:schemeClr val="lt1"/>
                </a:solidFill>
              </a:rPr>
              <a:t>Development Overview</a:t>
            </a:r>
            <a:endParaRPr sz="922" b="1">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8"/>
          <p:cNvSpPr/>
          <p:nvPr/>
        </p:nvSpPr>
        <p:spPr>
          <a:xfrm>
            <a:off x="16725" y="0"/>
            <a:ext cx="9144000" cy="677100"/>
          </a:xfrm>
          <a:prstGeom prst="rect">
            <a:avLst/>
          </a:prstGeom>
          <a:gradFill>
            <a:gsLst>
              <a:gs pos="0">
                <a:schemeClr val="lt2"/>
              </a:gs>
              <a:gs pos="100000">
                <a:srgbClr val="196198"/>
              </a:gs>
            </a:gsLst>
            <a:lin ang="18900044"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33" name="Google Shape;133;p18"/>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134" name="Google Shape;134;p18"/>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135" name="Google Shape;135;p18"/>
          <p:cNvSpPr/>
          <p:nvPr/>
        </p:nvSpPr>
        <p:spPr>
          <a:xfrm>
            <a:off x="8263325" y="4484275"/>
            <a:ext cx="880800" cy="659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18"/>
          <p:cNvSpPr txBox="1"/>
          <p:nvPr/>
        </p:nvSpPr>
        <p:spPr>
          <a:xfrm>
            <a:off x="6339300" y="786675"/>
            <a:ext cx="2804700" cy="20010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0"/>
              </a:spcAft>
              <a:buNone/>
            </a:pPr>
            <a:r>
              <a:rPr lang="en-GB" sz="1200" b="1">
                <a:solidFill>
                  <a:schemeClr val="dk2"/>
                </a:solidFill>
              </a:rPr>
              <a:t>CUDA Implementation</a:t>
            </a:r>
            <a:r>
              <a:rPr lang="en-GB" sz="1200">
                <a:solidFill>
                  <a:schemeClr val="dk2"/>
                </a:solidFill>
              </a:rPr>
              <a:t>:</a:t>
            </a:r>
            <a:endParaRPr sz="1200">
              <a:solidFill>
                <a:schemeClr val="dk2"/>
              </a:solidFill>
            </a:endParaRPr>
          </a:p>
          <a:p>
            <a:pPr marL="457200" lvl="0" indent="-304800" algn="l" rtl="0">
              <a:lnSpc>
                <a:spcPct val="95000"/>
              </a:lnSpc>
              <a:spcBef>
                <a:spcPts val="1200"/>
              </a:spcBef>
              <a:spcAft>
                <a:spcPts val="0"/>
              </a:spcAft>
              <a:buClr>
                <a:schemeClr val="dk2"/>
              </a:buClr>
              <a:buSzPts val="1200"/>
              <a:buChar char="●"/>
            </a:pPr>
            <a:r>
              <a:rPr lang="en-GB" sz="1200" b="1">
                <a:solidFill>
                  <a:schemeClr val="dk2"/>
                </a:solidFill>
              </a:rPr>
              <a:t>Converted CellML models to C, then simplify to CUDA.</a:t>
            </a:r>
            <a:endParaRPr sz="1200" b="1">
              <a:solidFill>
                <a:schemeClr val="dk2"/>
              </a:solidFill>
            </a:endParaRPr>
          </a:p>
          <a:p>
            <a:pPr marL="457200" lvl="0" indent="-304800" algn="l" rtl="0">
              <a:lnSpc>
                <a:spcPct val="95000"/>
              </a:lnSpc>
              <a:spcBef>
                <a:spcPts val="0"/>
              </a:spcBef>
              <a:spcAft>
                <a:spcPts val="0"/>
              </a:spcAft>
              <a:buClr>
                <a:schemeClr val="dk2"/>
              </a:buClr>
              <a:buSzPts val="1200"/>
              <a:buChar char="●"/>
            </a:pPr>
            <a:r>
              <a:rPr lang="en-GB" sz="1200">
                <a:solidFill>
                  <a:schemeClr val="dk2"/>
                </a:solidFill>
              </a:rPr>
              <a:t>Optimized GPU memory allocation (global, shared, constant).</a:t>
            </a:r>
            <a:endParaRPr sz="1200">
              <a:solidFill>
                <a:schemeClr val="dk2"/>
              </a:solidFill>
            </a:endParaRPr>
          </a:p>
          <a:p>
            <a:pPr marL="914400" lvl="1" indent="-304800" algn="l" rtl="0">
              <a:lnSpc>
                <a:spcPct val="95000"/>
              </a:lnSpc>
              <a:spcBef>
                <a:spcPts val="0"/>
              </a:spcBef>
              <a:spcAft>
                <a:spcPts val="0"/>
              </a:spcAft>
              <a:buClr>
                <a:schemeClr val="dk2"/>
              </a:buClr>
              <a:buSzPts val="1200"/>
              <a:buChar char="○"/>
            </a:pPr>
            <a:r>
              <a:rPr lang="en-GB" sz="1200">
                <a:solidFill>
                  <a:schemeClr val="dk2"/>
                </a:solidFill>
              </a:rPr>
              <a:t>Flattened multidimensional data structures for efficiency.</a:t>
            </a:r>
            <a:endParaRPr sz="1200">
              <a:solidFill>
                <a:schemeClr val="dk2"/>
              </a:solidFill>
            </a:endParaRPr>
          </a:p>
        </p:txBody>
      </p:sp>
      <p:sp>
        <p:nvSpPr>
          <p:cNvPr id="137" name="Google Shape;137;p18"/>
          <p:cNvSpPr/>
          <p:nvPr/>
        </p:nvSpPr>
        <p:spPr>
          <a:xfrm>
            <a:off x="743250" y="2958000"/>
            <a:ext cx="8400900" cy="1404600"/>
          </a:xfrm>
          <a:prstGeom prst="rect">
            <a:avLst/>
          </a:pr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p:nvPr/>
        </p:nvSpPr>
        <p:spPr>
          <a:xfrm>
            <a:off x="758325" y="1312700"/>
            <a:ext cx="5498100" cy="1404600"/>
          </a:xfrm>
          <a:prstGeom prst="rect">
            <a:avLst/>
          </a:pr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8"/>
          <p:cNvSpPr txBox="1"/>
          <p:nvPr/>
        </p:nvSpPr>
        <p:spPr>
          <a:xfrm>
            <a:off x="71200" y="2010450"/>
            <a:ext cx="10167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1"/>
                </a:solidFill>
              </a:rPr>
              <a:t>Before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After</a:t>
            </a:r>
            <a:endParaRPr>
              <a:solidFill>
                <a:schemeClr val="dk1"/>
              </a:solidFill>
            </a:endParaRPr>
          </a:p>
        </p:txBody>
      </p:sp>
      <p:pic>
        <p:nvPicPr>
          <p:cNvPr id="140" name="Google Shape;140;p18"/>
          <p:cNvPicPr preferRelativeResize="0"/>
          <p:nvPr/>
        </p:nvPicPr>
        <p:blipFill>
          <a:blip r:embed="rId5">
            <a:alphaModFix/>
          </a:blip>
          <a:stretch>
            <a:fillRect/>
          </a:stretch>
        </p:blipFill>
        <p:spPr>
          <a:xfrm>
            <a:off x="1048050" y="1462675"/>
            <a:ext cx="3053181" cy="547775"/>
          </a:xfrm>
          <a:prstGeom prst="rect">
            <a:avLst/>
          </a:prstGeom>
          <a:noFill/>
          <a:ln>
            <a:noFill/>
          </a:ln>
        </p:spPr>
      </p:pic>
      <p:pic>
        <p:nvPicPr>
          <p:cNvPr id="141" name="Google Shape;141;p18"/>
          <p:cNvPicPr preferRelativeResize="0"/>
          <p:nvPr/>
        </p:nvPicPr>
        <p:blipFill>
          <a:blip r:embed="rId6">
            <a:alphaModFix/>
          </a:blip>
          <a:stretch>
            <a:fillRect/>
          </a:stretch>
        </p:blipFill>
        <p:spPr>
          <a:xfrm>
            <a:off x="1048050" y="2097900"/>
            <a:ext cx="4774838" cy="507750"/>
          </a:xfrm>
          <a:prstGeom prst="rect">
            <a:avLst/>
          </a:prstGeom>
          <a:noFill/>
          <a:ln>
            <a:noFill/>
          </a:ln>
        </p:spPr>
      </p:pic>
      <p:pic>
        <p:nvPicPr>
          <p:cNvPr id="142" name="Google Shape;142;p18"/>
          <p:cNvPicPr preferRelativeResize="0"/>
          <p:nvPr/>
        </p:nvPicPr>
        <p:blipFill>
          <a:blip r:embed="rId7">
            <a:alphaModFix/>
          </a:blip>
          <a:stretch>
            <a:fillRect/>
          </a:stretch>
        </p:blipFill>
        <p:spPr>
          <a:xfrm>
            <a:off x="749346" y="3157950"/>
            <a:ext cx="8256028" cy="824700"/>
          </a:xfrm>
          <a:prstGeom prst="rect">
            <a:avLst/>
          </a:prstGeom>
          <a:noFill/>
          <a:ln>
            <a:noFill/>
          </a:ln>
        </p:spPr>
      </p:pic>
      <p:sp>
        <p:nvSpPr>
          <p:cNvPr id="143" name="Google Shape;14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6</a:t>
            </a:fld>
            <a:endParaRPr/>
          </a:p>
        </p:txBody>
      </p:sp>
      <p:sp>
        <p:nvSpPr>
          <p:cNvPr id="144" name="Google Shape;144;p18"/>
          <p:cNvSpPr txBox="1">
            <a:spLocks noGrp="1"/>
          </p:cNvSpPr>
          <p:nvPr>
            <p:ph type="title"/>
          </p:nvPr>
        </p:nvSpPr>
        <p:spPr>
          <a:xfrm>
            <a:off x="2003400" y="-17775"/>
            <a:ext cx="5158800" cy="777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a:solidFill>
                  <a:schemeClr val="lt1"/>
                </a:solidFill>
              </a:rPr>
              <a:t>Methodology</a:t>
            </a:r>
            <a:br>
              <a:rPr lang="en-GB" sz="922" b="1">
                <a:solidFill>
                  <a:schemeClr val="lt1"/>
                </a:solidFill>
              </a:rPr>
            </a:br>
            <a:r>
              <a:rPr lang="en-GB" sz="922" b="1">
                <a:solidFill>
                  <a:schemeClr val="lt1"/>
                </a:solidFill>
              </a:rPr>
              <a:t>Development Overview</a:t>
            </a:r>
            <a:endParaRPr sz="922" b="1">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p:nvPr/>
        </p:nvSpPr>
        <p:spPr>
          <a:xfrm>
            <a:off x="16725" y="0"/>
            <a:ext cx="9144000" cy="677100"/>
          </a:xfrm>
          <a:prstGeom prst="rect">
            <a:avLst/>
          </a:prstGeom>
          <a:gradFill>
            <a:gsLst>
              <a:gs pos="0">
                <a:schemeClr val="lt2"/>
              </a:gs>
              <a:gs pos="100000">
                <a:srgbClr val="196198"/>
              </a:gs>
            </a:gsLst>
            <a:lin ang="18900044"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50" name="Google Shape;150;p19"/>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151" name="Google Shape;151;p19"/>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152" name="Google Shape;152;p19"/>
          <p:cNvSpPr/>
          <p:nvPr/>
        </p:nvSpPr>
        <p:spPr>
          <a:xfrm>
            <a:off x="8263325" y="4484275"/>
            <a:ext cx="880800" cy="659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53" name="Google Shape;153;p19"/>
          <p:cNvPicPr preferRelativeResize="0"/>
          <p:nvPr/>
        </p:nvPicPr>
        <p:blipFill>
          <a:blip r:embed="rId5">
            <a:alphaModFix/>
          </a:blip>
          <a:stretch>
            <a:fillRect/>
          </a:stretch>
        </p:blipFill>
        <p:spPr>
          <a:xfrm>
            <a:off x="1089850" y="767006"/>
            <a:ext cx="4990200" cy="2002150"/>
          </a:xfrm>
          <a:prstGeom prst="rect">
            <a:avLst/>
          </a:prstGeom>
          <a:noFill/>
          <a:ln w="9525" cap="flat" cmpd="sng">
            <a:solidFill>
              <a:schemeClr val="dk1"/>
            </a:solidFill>
            <a:prstDash val="solid"/>
            <a:round/>
            <a:headEnd type="none" w="sm" len="sm"/>
            <a:tailEnd type="none" w="sm" len="sm"/>
          </a:ln>
        </p:spPr>
      </p:pic>
      <p:cxnSp>
        <p:nvCxnSpPr>
          <p:cNvPr id="157" name="Google Shape;157;p19"/>
          <p:cNvCxnSpPr/>
          <p:nvPr/>
        </p:nvCxnSpPr>
        <p:spPr>
          <a:xfrm>
            <a:off x="4108550" y="3863375"/>
            <a:ext cx="0" cy="298800"/>
          </a:xfrm>
          <a:prstGeom prst="straightConnector1">
            <a:avLst/>
          </a:prstGeom>
          <a:noFill/>
          <a:ln w="9525" cap="flat" cmpd="sng">
            <a:solidFill>
              <a:schemeClr val="dk2"/>
            </a:solidFill>
            <a:prstDash val="solid"/>
            <a:round/>
            <a:headEnd type="none" w="med" len="med"/>
            <a:tailEnd type="triangle" w="med" len="med"/>
          </a:ln>
        </p:spPr>
      </p:cxnSp>
      <p:sp>
        <p:nvSpPr>
          <p:cNvPr id="158" name="Google Shape;158;p19"/>
          <p:cNvSpPr txBox="1"/>
          <p:nvPr/>
        </p:nvSpPr>
        <p:spPr>
          <a:xfrm>
            <a:off x="6339300" y="786675"/>
            <a:ext cx="2804700" cy="21858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0"/>
              </a:spcAft>
              <a:buNone/>
            </a:pPr>
            <a:r>
              <a:rPr lang="en-GB" sz="1200" b="1">
                <a:solidFill>
                  <a:schemeClr val="dk2"/>
                </a:solidFill>
              </a:rPr>
              <a:t>CUDA Implementation</a:t>
            </a:r>
            <a:r>
              <a:rPr lang="en-GB" sz="1200">
                <a:solidFill>
                  <a:schemeClr val="dk2"/>
                </a:solidFill>
              </a:rPr>
              <a:t>:</a:t>
            </a:r>
            <a:endParaRPr sz="1200">
              <a:solidFill>
                <a:schemeClr val="dk2"/>
              </a:solidFill>
            </a:endParaRPr>
          </a:p>
          <a:p>
            <a:pPr marL="457200" lvl="0" indent="-304800" algn="l" rtl="0">
              <a:lnSpc>
                <a:spcPct val="95000"/>
              </a:lnSpc>
              <a:spcBef>
                <a:spcPts val="1200"/>
              </a:spcBef>
              <a:spcAft>
                <a:spcPts val="0"/>
              </a:spcAft>
              <a:buClr>
                <a:schemeClr val="dk2"/>
              </a:buClr>
              <a:buSzPts val="1200"/>
              <a:buChar char="●"/>
            </a:pPr>
            <a:r>
              <a:rPr lang="en-GB" sz="1200">
                <a:solidFill>
                  <a:schemeClr val="dk2"/>
                </a:solidFill>
              </a:rPr>
              <a:t>Converted CellML models to C code, then simplify to CUDA.</a:t>
            </a:r>
            <a:endParaRPr sz="1200">
              <a:solidFill>
                <a:schemeClr val="dk2"/>
              </a:solidFill>
            </a:endParaRPr>
          </a:p>
          <a:p>
            <a:pPr marL="457200" lvl="0" indent="-304800" algn="l" rtl="0">
              <a:lnSpc>
                <a:spcPct val="95000"/>
              </a:lnSpc>
              <a:spcBef>
                <a:spcPts val="0"/>
              </a:spcBef>
              <a:spcAft>
                <a:spcPts val="0"/>
              </a:spcAft>
              <a:buClr>
                <a:schemeClr val="dk2"/>
              </a:buClr>
              <a:buSzPts val="1200"/>
              <a:buChar char="●"/>
            </a:pPr>
            <a:r>
              <a:rPr lang="en-GB" sz="1200" b="1">
                <a:solidFill>
                  <a:schemeClr val="dk2"/>
                </a:solidFill>
              </a:rPr>
              <a:t>Optimized GPU memory allocation (global, shared, constant).</a:t>
            </a:r>
            <a:endParaRPr sz="1200" b="1">
              <a:solidFill>
                <a:schemeClr val="dk2"/>
              </a:solidFill>
            </a:endParaRPr>
          </a:p>
          <a:p>
            <a:pPr marL="914400" lvl="1" indent="-304800" algn="l" rtl="0">
              <a:lnSpc>
                <a:spcPct val="95000"/>
              </a:lnSpc>
              <a:spcBef>
                <a:spcPts val="0"/>
              </a:spcBef>
              <a:spcAft>
                <a:spcPts val="0"/>
              </a:spcAft>
              <a:buClr>
                <a:schemeClr val="dk2"/>
              </a:buClr>
              <a:buSzPts val="1200"/>
              <a:buChar char="○"/>
            </a:pPr>
            <a:r>
              <a:rPr lang="en-GB" sz="1200" b="1">
                <a:solidFill>
                  <a:schemeClr val="dk2"/>
                </a:solidFill>
              </a:rPr>
              <a:t>Flattened multidimensional data structures for efficiency.</a:t>
            </a:r>
            <a:endParaRPr sz="1200" b="1">
              <a:solidFill>
                <a:schemeClr val="dk2"/>
              </a:solidFill>
            </a:endParaRPr>
          </a:p>
        </p:txBody>
      </p:sp>
      <p:sp>
        <p:nvSpPr>
          <p:cNvPr id="159" name="Google Shape;15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7</a:t>
            </a:fld>
            <a:endParaRPr/>
          </a:p>
        </p:txBody>
      </p:sp>
      <p:sp>
        <p:nvSpPr>
          <p:cNvPr id="160" name="Google Shape;160;p19"/>
          <p:cNvSpPr txBox="1">
            <a:spLocks noGrp="1"/>
          </p:cNvSpPr>
          <p:nvPr>
            <p:ph type="title"/>
          </p:nvPr>
        </p:nvSpPr>
        <p:spPr>
          <a:xfrm>
            <a:off x="2003400" y="-17775"/>
            <a:ext cx="5158800" cy="777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a:solidFill>
                  <a:schemeClr val="lt1"/>
                </a:solidFill>
              </a:rPr>
              <a:t>Methodology</a:t>
            </a:r>
            <a:br>
              <a:rPr lang="en-GB" sz="922" b="1">
                <a:solidFill>
                  <a:schemeClr val="lt1"/>
                </a:solidFill>
              </a:rPr>
            </a:br>
            <a:r>
              <a:rPr lang="en-GB" sz="922" b="1">
                <a:solidFill>
                  <a:schemeClr val="lt1"/>
                </a:solidFill>
              </a:rPr>
              <a:t>Development Overview</a:t>
            </a:r>
            <a:endParaRPr sz="922" b="1">
              <a:solidFill>
                <a:schemeClr val="lt1"/>
              </a:solidFill>
            </a:endParaRPr>
          </a:p>
        </p:txBody>
      </p:sp>
      <p:cxnSp>
        <p:nvCxnSpPr>
          <p:cNvPr id="161" name="Google Shape;161;p19"/>
          <p:cNvCxnSpPr>
            <a:endCxn id="153" idx="3"/>
          </p:cNvCxnSpPr>
          <p:nvPr/>
        </p:nvCxnSpPr>
        <p:spPr>
          <a:xfrm rot="10800000">
            <a:off x="6080050" y="1768081"/>
            <a:ext cx="1081200" cy="770700"/>
          </a:xfrm>
          <a:prstGeom prst="straightConnector1">
            <a:avLst/>
          </a:prstGeom>
          <a:noFill/>
          <a:ln w="9525" cap="flat" cmpd="sng">
            <a:solidFill>
              <a:schemeClr val="dk2"/>
            </a:solidFill>
            <a:prstDash val="solid"/>
            <a:round/>
            <a:headEnd type="none" w="med" len="med"/>
            <a:tailEnd type="triangle" w="med" len="med"/>
          </a:ln>
        </p:spPr>
      </p:cxnSp>
      <p:sp>
        <p:nvSpPr>
          <p:cNvPr id="16" name="TextBox 15">
            <a:extLst>
              <a:ext uri="{FF2B5EF4-FFF2-40B4-BE49-F238E27FC236}">
                <a16:creationId xmlns:a16="http://schemas.microsoft.com/office/drawing/2014/main" id="{59A4EF18-9CCE-224C-AA8A-1AD753A5DAF9}"/>
              </a:ext>
            </a:extLst>
          </p:cNvPr>
          <p:cNvSpPr txBox="1"/>
          <p:nvPr/>
        </p:nvSpPr>
        <p:spPr>
          <a:xfrm>
            <a:off x="662973" y="2817101"/>
            <a:ext cx="6588618" cy="577081"/>
          </a:xfrm>
          <a:prstGeom prst="rect">
            <a:avLst/>
          </a:prstGeom>
          <a:noFill/>
        </p:spPr>
        <p:txBody>
          <a:bodyPr wrap="square">
            <a:spAutoFit/>
          </a:bodyPr>
          <a:lstStyle/>
          <a:p>
            <a:pPr marL="0" lvl="0" indent="0" algn="l" rtl="0">
              <a:spcBef>
                <a:spcPts val="0"/>
              </a:spcBef>
              <a:spcAft>
                <a:spcPts val="0"/>
              </a:spcAft>
              <a:buNone/>
            </a:pPr>
            <a:r>
              <a:rPr lang="en-GB" sz="1050" dirty="0">
                <a:latin typeface="Courier New"/>
                <a:ea typeface="Courier New"/>
                <a:cs typeface="Courier New"/>
                <a:sym typeface="Courier New"/>
              </a:rPr>
              <a:t>There are a total of </a:t>
            </a:r>
            <a:r>
              <a:rPr lang="en-GB" sz="1050" b="1" dirty="0">
                <a:latin typeface="Courier New"/>
                <a:ea typeface="Courier New"/>
                <a:cs typeface="Courier New"/>
                <a:sym typeface="Courier New"/>
              </a:rPr>
              <a:t>223</a:t>
            </a:r>
            <a:r>
              <a:rPr lang="en-GB" sz="1050" dirty="0">
                <a:latin typeface="Courier New"/>
                <a:ea typeface="Courier New"/>
                <a:cs typeface="Courier New"/>
                <a:sym typeface="Courier New"/>
              </a:rPr>
              <a:t> entries in the algebraic variable array.</a:t>
            </a:r>
          </a:p>
          <a:p>
            <a:pPr marL="0" lvl="0" indent="0" algn="l" rtl="0">
              <a:spcBef>
                <a:spcPts val="0"/>
              </a:spcBef>
              <a:spcAft>
                <a:spcPts val="0"/>
              </a:spcAft>
              <a:buNone/>
            </a:pPr>
            <a:r>
              <a:rPr lang="en-GB" sz="1050" dirty="0">
                <a:latin typeface="Courier New"/>
                <a:ea typeface="Courier New"/>
                <a:cs typeface="Courier New"/>
                <a:sym typeface="Courier New"/>
              </a:rPr>
              <a:t>There are a total of </a:t>
            </a:r>
            <a:r>
              <a:rPr lang="en-GB" sz="1050" b="1" dirty="0">
                <a:latin typeface="Courier New"/>
                <a:ea typeface="Courier New"/>
                <a:cs typeface="Courier New"/>
                <a:sym typeface="Courier New"/>
              </a:rPr>
              <a:t>43</a:t>
            </a:r>
            <a:r>
              <a:rPr lang="en-GB" sz="1050" dirty="0">
                <a:latin typeface="Courier New"/>
                <a:ea typeface="Courier New"/>
                <a:cs typeface="Courier New"/>
                <a:sym typeface="Courier New"/>
              </a:rPr>
              <a:t> entries in each of the rate and state variable arrays.</a:t>
            </a:r>
          </a:p>
          <a:p>
            <a:pPr marL="0" lvl="0" indent="0" algn="l" rtl="0">
              <a:spcBef>
                <a:spcPts val="0"/>
              </a:spcBef>
              <a:spcAft>
                <a:spcPts val="0"/>
              </a:spcAft>
              <a:buNone/>
            </a:pPr>
            <a:r>
              <a:rPr lang="en-GB" sz="1050" dirty="0">
                <a:latin typeface="Courier New"/>
                <a:ea typeface="Courier New"/>
                <a:cs typeface="Courier New"/>
                <a:sym typeface="Courier New"/>
              </a:rPr>
              <a:t>There are a total of </a:t>
            </a:r>
            <a:r>
              <a:rPr lang="en-GB" sz="1050" b="1" dirty="0">
                <a:latin typeface="Courier New"/>
                <a:ea typeface="Courier New"/>
                <a:cs typeface="Courier New"/>
                <a:sym typeface="Courier New"/>
              </a:rPr>
              <a:t>163</a:t>
            </a:r>
            <a:r>
              <a:rPr lang="en-GB" sz="1050" dirty="0">
                <a:latin typeface="Courier New"/>
                <a:ea typeface="Courier New"/>
                <a:cs typeface="Courier New"/>
                <a:sym typeface="Courier New"/>
              </a:rPr>
              <a:t> entries in the constant variable array.</a:t>
            </a:r>
            <a:endParaRPr lang="en-GB" dirty="0">
              <a:latin typeface="Batang"/>
              <a:ea typeface="Batang"/>
              <a:cs typeface="Batang"/>
              <a:sym typeface="Batang"/>
            </a:endParaRPr>
          </a:p>
        </p:txBody>
      </p:sp>
      <p:sp>
        <p:nvSpPr>
          <p:cNvPr id="18" name="TextBox 17">
            <a:extLst>
              <a:ext uri="{FF2B5EF4-FFF2-40B4-BE49-F238E27FC236}">
                <a16:creationId xmlns:a16="http://schemas.microsoft.com/office/drawing/2014/main" id="{1D5A524E-9880-2B48-B7C0-F29BFCB1156A}"/>
              </a:ext>
            </a:extLst>
          </p:cNvPr>
          <p:cNvSpPr txBox="1"/>
          <p:nvPr/>
        </p:nvSpPr>
        <p:spPr>
          <a:xfrm>
            <a:off x="0" y="3499377"/>
            <a:ext cx="8990474" cy="346249"/>
          </a:xfrm>
          <a:prstGeom prst="rect">
            <a:avLst/>
          </a:prstGeom>
          <a:noFill/>
        </p:spPr>
        <p:txBody>
          <a:bodyPr wrap="square">
            <a:spAutoFit/>
          </a:bodyPr>
          <a:lstStyle/>
          <a:p>
            <a:pPr marL="0" lvl="0" indent="0" algn="ctr" rtl="0">
              <a:lnSpc>
                <a:spcPct val="150000"/>
              </a:lnSpc>
              <a:spcBef>
                <a:spcPts val="0"/>
              </a:spcBef>
              <a:spcAft>
                <a:spcPts val="0"/>
              </a:spcAft>
              <a:buNone/>
            </a:pPr>
            <a:r>
              <a:rPr lang="en-GB" sz="1200" dirty="0">
                <a:latin typeface="Courier New"/>
                <a:ea typeface="Courier New"/>
                <a:cs typeface="Courier New"/>
                <a:sym typeface="Courier New"/>
              </a:rPr>
              <a:t>ALGEBRAIC[3] = 1.00000/(1.00000+exp((STATES[0]+87.6100)/7.48800))</a:t>
            </a:r>
          </a:p>
        </p:txBody>
      </p:sp>
      <p:sp>
        <p:nvSpPr>
          <p:cNvPr id="20" name="TextBox 19">
            <a:extLst>
              <a:ext uri="{FF2B5EF4-FFF2-40B4-BE49-F238E27FC236}">
                <a16:creationId xmlns:a16="http://schemas.microsoft.com/office/drawing/2014/main" id="{2E9F633E-0584-0647-BC34-E5B3772FA2D5}"/>
              </a:ext>
            </a:extLst>
          </p:cNvPr>
          <p:cNvSpPr txBox="1"/>
          <p:nvPr/>
        </p:nvSpPr>
        <p:spPr>
          <a:xfrm>
            <a:off x="198707" y="4216427"/>
            <a:ext cx="8786830" cy="312201"/>
          </a:xfrm>
          <a:prstGeom prst="rect">
            <a:avLst/>
          </a:prstGeom>
          <a:noFill/>
        </p:spPr>
        <p:txBody>
          <a:bodyPr wrap="square">
            <a:spAutoFit/>
          </a:bodyPr>
          <a:lstStyle/>
          <a:p>
            <a:pPr marL="0" lvl="0" indent="0" algn="l" rtl="0">
              <a:lnSpc>
                <a:spcPct val="150000"/>
              </a:lnSpc>
              <a:spcBef>
                <a:spcPts val="0"/>
              </a:spcBef>
              <a:spcAft>
                <a:spcPts val="0"/>
              </a:spcAft>
              <a:buNone/>
            </a:pPr>
            <a:r>
              <a:rPr lang="en-GB" sz="1050" dirty="0">
                <a:latin typeface="Courier New"/>
                <a:ea typeface="Courier New"/>
                <a:cs typeface="Courier New"/>
                <a:sym typeface="Courier New"/>
              </a:rPr>
              <a:t>ALGEBRAIC[(</a:t>
            </a:r>
            <a:r>
              <a:rPr lang="en-GB" sz="1050" dirty="0" err="1">
                <a:latin typeface="Courier New"/>
                <a:ea typeface="Courier New"/>
                <a:cs typeface="Courier New"/>
                <a:sym typeface="Courier New"/>
              </a:rPr>
              <a:t>sample_id</a:t>
            </a:r>
            <a:r>
              <a:rPr lang="en-GB" sz="1050" dirty="0">
                <a:latin typeface="Courier New"/>
                <a:ea typeface="Courier New"/>
                <a:cs typeface="Courier New"/>
                <a:sym typeface="Courier New"/>
              </a:rPr>
              <a:t> * </a:t>
            </a:r>
            <a:r>
              <a:rPr lang="en-GB" sz="1050" b="1" dirty="0">
                <a:latin typeface="Courier New"/>
                <a:ea typeface="Courier New"/>
                <a:cs typeface="Courier New"/>
                <a:sym typeface="Courier New"/>
              </a:rPr>
              <a:t>223</a:t>
            </a:r>
            <a:r>
              <a:rPr lang="en-GB" sz="1050" dirty="0">
                <a:latin typeface="Courier New"/>
                <a:ea typeface="Courier New"/>
                <a:cs typeface="Courier New"/>
                <a:sym typeface="Courier New"/>
              </a:rPr>
              <a:t>) + 3] = 1.00000/(1.00000+exp((STATES[(</a:t>
            </a:r>
            <a:r>
              <a:rPr lang="en-GB" sz="1050" b="1" dirty="0" err="1">
                <a:latin typeface="Courier New"/>
                <a:ea typeface="Courier New"/>
                <a:cs typeface="Courier New"/>
                <a:sym typeface="Courier New"/>
              </a:rPr>
              <a:t>sample_id</a:t>
            </a:r>
            <a:r>
              <a:rPr lang="en-GB" sz="1050" dirty="0">
                <a:latin typeface="Courier New"/>
                <a:ea typeface="Courier New"/>
                <a:cs typeface="Courier New"/>
                <a:sym typeface="Courier New"/>
              </a:rPr>
              <a:t> * </a:t>
            </a:r>
            <a:r>
              <a:rPr lang="en-GB" sz="1050" b="1" dirty="0">
                <a:latin typeface="Courier New"/>
                <a:ea typeface="Courier New"/>
                <a:cs typeface="Courier New"/>
                <a:sym typeface="Courier New"/>
              </a:rPr>
              <a:t>43</a:t>
            </a:r>
            <a:r>
              <a:rPr lang="en-GB" sz="1050" dirty="0">
                <a:latin typeface="Courier New"/>
                <a:ea typeface="Courier New"/>
                <a:cs typeface="Courier New"/>
                <a:sym typeface="Courier New"/>
              </a:rPr>
              <a:t>) + 0]+87.6100)/7.48800));</a:t>
            </a:r>
            <a:endParaRPr lang="en-GB" sz="1200" dirty="0">
              <a:latin typeface="Batang"/>
              <a:ea typeface="Batang"/>
              <a:cs typeface="Batang"/>
              <a:sym typeface="Batang"/>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0"/>
          <p:cNvSpPr/>
          <p:nvPr/>
        </p:nvSpPr>
        <p:spPr>
          <a:xfrm>
            <a:off x="16725" y="0"/>
            <a:ext cx="9144000" cy="677100"/>
          </a:xfrm>
          <a:prstGeom prst="rect">
            <a:avLst/>
          </a:prstGeom>
          <a:gradFill>
            <a:gsLst>
              <a:gs pos="0">
                <a:schemeClr val="lt2"/>
              </a:gs>
              <a:gs pos="100000">
                <a:srgbClr val="196198"/>
              </a:gs>
            </a:gsLst>
            <a:lin ang="18900044"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67" name="Google Shape;167;p20"/>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168" name="Google Shape;168;p20"/>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169" name="Google Shape;169;p20"/>
          <p:cNvSpPr/>
          <p:nvPr/>
        </p:nvSpPr>
        <p:spPr>
          <a:xfrm>
            <a:off x="8263325" y="4484275"/>
            <a:ext cx="880800" cy="659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1" name="Google Shape;171;p20"/>
          <p:cNvSpPr txBox="1"/>
          <p:nvPr/>
        </p:nvSpPr>
        <p:spPr>
          <a:xfrm>
            <a:off x="1079950" y="2659825"/>
            <a:ext cx="3000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i="1">
                <a:solidFill>
                  <a:schemeClr val="dk1"/>
                </a:solidFill>
                <a:latin typeface="Batang"/>
                <a:ea typeface="Batang"/>
                <a:cs typeface="Batang"/>
                <a:sym typeface="Batang"/>
              </a:rPr>
              <a:t>y</a:t>
            </a:r>
            <a:r>
              <a:rPr lang="en-GB" sz="1800" b="1" i="1" baseline="-25000">
                <a:solidFill>
                  <a:schemeClr val="dk1"/>
                </a:solidFill>
                <a:latin typeface="Batang"/>
                <a:ea typeface="Batang"/>
                <a:cs typeface="Batang"/>
                <a:sym typeface="Batang"/>
              </a:rPr>
              <a:t>(t+Δt)</a:t>
            </a:r>
            <a:r>
              <a:rPr lang="en-GB" sz="1800" b="1" i="1">
                <a:solidFill>
                  <a:schemeClr val="dk1"/>
                </a:solidFill>
                <a:latin typeface="Batang"/>
                <a:ea typeface="Batang"/>
                <a:cs typeface="Batang"/>
                <a:sym typeface="Batang"/>
              </a:rPr>
              <a:t>=y</a:t>
            </a:r>
            <a:r>
              <a:rPr lang="en-GB" sz="1800" b="1" i="1" baseline="-25000">
                <a:solidFill>
                  <a:schemeClr val="dk1"/>
                </a:solidFill>
                <a:latin typeface="Batang"/>
                <a:ea typeface="Batang"/>
                <a:cs typeface="Batang"/>
                <a:sym typeface="Batang"/>
              </a:rPr>
              <a:t>t</a:t>
            </a:r>
            <a:r>
              <a:rPr lang="en-GB" sz="1800" b="1" i="1">
                <a:solidFill>
                  <a:schemeClr val="dk1"/>
                </a:solidFill>
                <a:latin typeface="Batang"/>
                <a:ea typeface="Batang"/>
                <a:cs typeface="Batang"/>
                <a:sym typeface="Batang"/>
              </a:rPr>
              <a:t>+rate(y</a:t>
            </a:r>
            <a:r>
              <a:rPr lang="en-GB" sz="1800" b="1" i="1" baseline="-25000">
                <a:solidFill>
                  <a:schemeClr val="dk1"/>
                </a:solidFill>
                <a:latin typeface="Batang"/>
                <a:ea typeface="Batang"/>
                <a:cs typeface="Batang"/>
                <a:sym typeface="Batang"/>
              </a:rPr>
              <a:t>t</a:t>
            </a:r>
            <a:r>
              <a:rPr lang="en-GB" sz="1800" b="1" i="1">
                <a:solidFill>
                  <a:schemeClr val="dk1"/>
                </a:solidFill>
                <a:latin typeface="Batang"/>
                <a:ea typeface="Batang"/>
                <a:cs typeface="Batang"/>
                <a:sym typeface="Batang"/>
              </a:rPr>
              <a:t>)</a:t>
            </a:r>
            <a:r>
              <a:rPr lang="en-GB" sz="1800" b="1" i="1">
                <a:solidFill>
                  <a:schemeClr val="dk1"/>
                </a:solidFill>
                <a:latin typeface="Times New Roman"/>
                <a:ea typeface="Times New Roman"/>
                <a:cs typeface="Times New Roman"/>
                <a:sym typeface="Times New Roman"/>
              </a:rPr>
              <a:t>⋅</a:t>
            </a:r>
            <a:r>
              <a:rPr lang="en-GB" sz="1800" b="1" i="1">
                <a:solidFill>
                  <a:schemeClr val="dk1"/>
                </a:solidFill>
                <a:latin typeface="Batang"/>
                <a:ea typeface="Batang"/>
                <a:cs typeface="Batang"/>
                <a:sym typeface="Batang"/>
              </a:rPr>
              <a:t>Δt</a:t>
            </a:r>
            <a:endParaRPr sz="2100" b="1"/>
          </a:p>
        </p:txBody>
      </p:sp>
      <p:sp>
        <p:nvSpPr>
          <p:cNvPr id="172" name="Google Shape;172;p20"/>
          <p:cNvSpPr txBox="1"/>
          <p:nvPr/>
        </p:nvSpPr>
        <p:spPr>
          <a:xfrm>
            <a:off x="1433350" y="2329825"/>
            <a:ext cx="22932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u="sng">
                <a:solidFill>
                  <a:schemeClr val="dk2"/>
                </a:solidFill>
              </a:rPr>
              <a:t>Forward Euler</a:t>
            </a:r>
            <a:endParaRPr sz="1800" b="1" u="sng">
              <a:solidFill>
                <a:schemeClr val="dk2"/>
              </a:solidFill>
            </a:endParaRPr>
          </a:p>
        </p:txBody>
      </p:sp>
      <p:sp>
        <p:nvSpPr>
          <p:cNvPr id="173" name="Google Shape;173;p20"/>
          <p:cNvSpPr txBox="1"/>
          <p:nvPr/>
        </p:nvSpPr>
        <p:spPr>
          <a:xfrm>
            <a:off x="5764400" y="876275"/>
            <a:ext cx="3379500" cy="11397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0"/>
              </a:spcAft>
              <a:buNone/>
            </a:pPr>
            <a:r>
              <a:rPr lang="en-GB" sz="1317" b="1">
                <a:solidFill>
                  <a:schemeClr val="dk2"/>
                </a:solidFill>
              </a:rPr>
              <a:t>Models and ODE Solvers</a:t>
            </a:r>
            <a:r>
              <a:rPr lang="en-GB" sz="1317">
                <a:solidFill>
                  <a:schemeClr val="dk2"/>
                </a:solidFill>
              </a:rPr>
              <a:t>:</a:t>
            </a:r>
            <a:endParaRPr sz="1317">
              <a:solidFill>
                <a:schemeClr val="dk2"/>
              </a:solidFill>
            </a:endParaRPr>
          </a:p>
          <a:p>
            <a:pPr marL="457200" lvl="0" indent="-312261" algn="l" rtl="0">
              <a:lnSpc>
                <a:spcPct val="95000"/>
              </a:lnSpc>
              <a:spcBef>
                <a:spcPts val="1200"/>
              </a:spcBef>
              <a:spcAft>
                <a:spcPts val="0"/>
              </a:spcAft>
              <a:buClr>
                <a:schemeClr val="dk2"/>
              </a:buClr>
              <a:buSzPts val="1318"/>
              <a:buAutoNum type="arabicPeriod"/>
            </a:pPr>
            <a:r>
              <a:rPr lang="en-GB" sz="1317">
                <a:solidFill>
                  <a:schemeClr val="dk2"/>
                </a:solidFill>
              </a:rPr>
              <a:t>ORd 2011 (Rush-Larsen solver)</a:t>
            </a:r>
            <a:endParaRPr sz="1317">
              <a:solidFill>
                <a:schemeClr val="dk2"/>
              </a:solidFill>
            </a:endParaRPr>
          </a:p>
          <a:p>
            <a:pPr marL="457200" lvl="0" indent="-312261" algn="l" rtl="0">
              <a:lnSpc>
                <a:spcPct val="95000"/>
              </a:lnSpc>
              <a:spcBef>
                <a:spcPts val="0"/>
              </a:spcBef>
              <a:spcAft>
                <a:spcPts val="0"/>
              </a:spcAft>
              <a:buClr>
                <a:schemeClr val="dk2"/>
              </a:buClr>
              <a:buSzPts val="1318"/>
              <a:buAutoNum type="arabicPeriod"/>
            </a:pPr>
            <a:r>
              <a:rPr lang="en-GB" sz="1317">
                <a:solidFill>
                  <a:schemeClr val="dk2"/>
                </a:solidFill>
              </a:rPr>
              <a:t>ORd 2017 (Forward Euler solver)</a:t>
            </a:r>
            <a:endParaRPr sz="1317">
              <a:solidFill>
                <a:schemeClr val="dk2"/>
              </a:solidFill>
            </a:endParaRPr>
          </a:p>
          <a:p>
            <a:pPr marL="457200" lvl="0" indent="-312261" algn="l" rtl="0">
              <a:lnSpc>
                <a:spcPct val="95000"/>
              </a:lnSpc>
              <a:spcBef>
                <a:spcPts val="0"/>
              </a:spcBef>
              <a:spcAft>
                <a:spcPts val="0"/>
              </a:spcAft>
              <a:buClr>
                <a:schemeClr val="dk2"/>
              </a:buClr>
              <a:buSzPts val="1318"/>
              <a:buAutoNum type="arabicPeriod"/>
            </a:pPr>
            <a:r>
              <a:rPr lang="en-GB" sz="1317">
                <a:solidFill>
                  <a:schemeClr val="dk2"/>
                </a:solidFill>
              </a:rPr>
              <a:t>ToR-ORd (Forward Euler solver)</a:t>
            </a:r>
            <a:endParaRPr sz="1317">
              <a:solidFill>
                <a:schemeClr val="dk2"/>
              </a:solidFill>
            </a:endParaRPr>
          </a:p>
        </p:txBody>
      </p:sp>
      <p:sp>
        <p:nvSpPr>
          <p:cNvPr id="174" name="Google Shape;174;p20"/>
          <p:cNvSpPr txBox="1"/>
          <p:nvPr/>
        </p:nvSpPr>
        <p:spPr>
          <a:xfrm>
            <a:off x="1089250" y="690475"/>
            <a:ext cx="3000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a:solidFill>
                  <a:schemeClr val="dk2"/>
                </a:solidFill>
              </a:rPr>
              <a:t>Rush-Larsen</a:t>
            </a:r>
            <a:endParaRPr sz="700">
              <a:solidFill>
                <a:schemeClr val="dk2"/>
              </a:solidFill>
            </a:endParaRPr>
          </a:p>
        </p:txBody>
      </p:sp>
      <p:pic>
        <p:nvPicPr>
          <p:cNvPr id="175" name="Google Shape;175;p20"/>
          <p:cNvPicPr preferRelativeResize="0"/>
          <p:nvPr/>
        </p:nvPicPr>
        <p:blipFill>
          <a:blip r:embed="rId5">
            <a:alphaModFix/>
          </a:blip>
          <a:stretch>
            <a:fillRect/>
          </a:stretch>
        </p:blipFill>
        <p:spPr>
          <a:xfrm>
            <a:off x="812850" y="1645723"/>
            <a:ext cx="3552808" cy="572700"/>
          </a:xfrm>
          <a:prstGeom prst="rect">
            <a:avLst/>
          </a:prstGeom>
          <a:noFill/>
          <a:ln>
            <a:noFill/>
          </a:ln>
        </p:spPr>
      </p:pic>
      <p:cxnSp>
        <p:nvCxnSpPr>
          <p:cNvPr id="176" name="Google Shape;176;p20"/>
          <p:cNvCxnSpPr/>
          <p:nvPr/>
        </p:nvCxnSpPr>
        <p:spPr>
          <a:xfrm>
            <a:off x="2570650" y="2974775"/>
            <a:ext cx="18600" cy="303900"/>
          </a:xfrm>
          <a:prstGeom prst="straightConnector1">
            <a:avLst/>
          </a:prstGeom>
          <a:noFill/>
          <a:ln w="9525" cap="flat" cmpd="sng">
            <a:solidFill>
              <a:schemeClr val="dk2"/>
            </a:solidFill>
            <a:prstDash val="solid"/>
            <a:round/>
            <a:headEnd type="none" w="med" len="med"/>
            <a:tailEnd type="triangle" w="med" len="med"/>
          </a:ln>
        </p:spPr>
      </p:cxnSp>
      <p:sp>
        <p:nvSpPr>
          <p:cNvPr id="177" name="Google Shape;177;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8</a:t>
            </a:fld>
            <a:endParaRPr/>
          </a:p>
        </p:txBody>
      </p:sp>
      <p:sp>
        <p:nvSpPr>
          <p:cNvPr id="178" name="Google Shape;178;p20"/>
          <p:cNvSpPr txBox="1"/>
          <p:nvPr/>
        </p:nvSpPr>
        <p:spPr>
          <a:xfrm>
            <a:off x="1704025" y="1138088"/>
            <a:ext cx="1893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200" b="1" i="1">
                <a:solidFill>
                  <a:schemeClr val="dk1"/>
                </a:solidFill>
                <a:latin typeface="Batang"/>
                <a:ea typeface="Batang"/>
                <a:cs typeface="Batang"/>
                <a:sym typeface="Batang"/>
              </a:rPr>
              <a:t>A = α ; </a:t>
            </a:r>
            <a:br>
              <a:rPr lang="en-GB" sz="1200" b="1" i="1">
                <a:solidFill>
                  <a:schemeClr val="dk1"/>
                </a:solidFill>
                <a:latin typeface="Batang"/>
                <a:ea typeface="Batang"/>
                <a:cs typeface="Batang"/>
                <a:sym typeface="Batang"/>
              </a:rPr>
            </a:br>
            <a:r>
              <a:rPr lang="en-GB" sz="1200" b="1" i="1">
                <a:solidFill>
                  <a:schemeClr val="dk1"/>
                </a:solidFill>
                <a:latin typeface="Times New Roman"/>
                <a:ea typeface="Times New Roman"/>
                <a:cs typeface="Times New Roman"/>
                <a:sym typeface="Times New Roman"/>
              </a:rPr>
              <a:t>B = α+β</a:t>
            </a:r>
            <a:endParaRPr sz="1200">
              <a:solidFill>
                <a:schemeClr val="dk2"/>
              </a:solidFill>
            </a:endParaRPr>
          </a:p>
        </p:txBody>
      </p:sp>
      <p:pic>
        <p:nvPicPr>
          <p:cNvPr id="179" name="Google Shape;179;p20"/>
          <p:cNvPicPr preferRelativeResize="0"/>
          <p:nvPr/>
        </p:nvPicPr>
        <p:blipFill>
          <a:blip r:embed="rId6">
            <a:alphaModFix/>
          </a:blip>
          <a:stretch>
            <a:fillRect/>
          </a:stretch>
        </p:blipFill>
        <p:spPr>
          <a:xfrm>
            <a:off x="333001" y="1161100"/>
            <a:ext cx="1740226" cy="503300"/>
          </a:xfrm>
          <a:prstGeom prst="rect">
            <a:avLst/>
          </a:prstGeom>
          <a:noFill/>
          <a:ln>
            <a:noFill/>
          </a:ln>
        </p:spPr>
      </p:pic>
      <p:cxnSp>
        <p:nvCxnSpPr>
          <p:cNvPr id="180" name="Google Shape;180;p20"/>
          <p:cNvCxnSpPr/>
          <p:nvPr/>
        </p:nvCxnSpPr>
        <p:spPr>
          <a:xfrm>
            <a:off x="3111725" y="1440413"/>
            <a:ext cx="267900" cy="11400"/>
          </a:xfrm>
          <a:prstGeom prst="straightConnector1">
            <a:avLst/>
          </a:prstGeom>
          <a:noFill/>
          <a:ln w="9525" cap="flat" cmpd="sng">
            <a:solidFill>
              <a:schemeClr val="dk2"/>
            </a:solidFill>
            <a:prstDash val="solid"/>
            <a:round/>
            <a:headEnd type="none" w="med" len="med"/>
            <a:tailEnd type="triangle" w="med" len="med"/>
          </a:ln>
        </p:spPr>
      </p:cxnSp>
      <p:pic>
        <p:nvPicPr>
          <p:cNvPr id="181" name="Google Shape;181;p20"/>
          <p:cNvPicPr preferRelativeResize="0"/>
          <p:nvPr/>
        </p:nvPicPr>
        <p:blipFill>
          <a:blip r:embed="rId7">
            <a:alphaModFix/>
          </a:blip>
          <a:stretch>
            <a:fillRect/>
          </a:stretch>
        </p:blipFill>
        <p:spPr>
          <a:xfrm>
            <a:off x="3462463" y="1126397"/>
            <a:ext cx="1299631" cy="572700"/>
          </a:xfrm>
          <a:prstGeom prst="rect">
            <a:avLst/>
          </a:prstGeom>
          <a:noFill/>
          <a:ln>
            <a:noFill/>
          </a:ln>
        </p:spPr>
      </p:pic>
      <p:cxnSp>
        <p:nvCxnSpPr>
          <p:cNvPr id="182" name="Google Shape;182;p20"/>
          <p:cNvCxnSpPr/>
          <p:nvPr/>
        </p:nvCxnSpPr>
        <p:spPr>
          <a:xfrm>
            <a:off x="2073225" y="1440413"/>
            <a:ext cx="267900" cy="11400"/>
          </a:xfrm>
          <a:prstGeom prst="straightConnector1">
            <a:avLst/>
          </a:prstGeom>
          <a:noFill/>
          <a:ln w="9525" cap="flat" cmpd="sng">
            <a:solidFill>
              <a:schemeClr val="dk2"/>
            </a:solidFill>
            <a:prstDash val="solid"/>
            <a:round/>
            <a:headEnd type="none" w="med" len="med"/>
            <a:tailEnd type="triangle" w="med" len="med"/>
          </a:ln>
        </p:spPr>
      </p:cxnSp>
      <p:sp>
        <p:nvSpPr>
          <p:cNvPr id="183" name="Google Shape;183;p20"/>
          <p:cNvSpPr txBox="1">
            <a:spLocks noGrp="1"/>
          </p:cNvSpPr>
          <p:nvPr>
            <p:ph type="title"/>
          </p:nvPr>
        </p:nvSpPr>
        <p:spPr>
          <a:xfrm>
            <a:off x="2003400" y="-17775"/>
            <a:ext cx="5158800" cy="777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a:solidFill>
                  <a:schemeClr val="lt1"/>
                </a:solidFill>
              </a:rPr>
              <a:t>Methodology</a:t>
            </a:r>
            <a:br>
              <a:rPr lang="en-GB" sz="922" b="1">
                <a:solidFill>
                  <a:schemeClr val="lt1"/>
                </a:solidFill>
              </a:rPr>
            </a:br>
            <a:r>
              <a:rPr lang="en-GB" sz="922" b="1">
                <a:solidFill>
                  <a:schemeClr val="lt1"/>
                </a:solidFill>
              </a:rPr>
              <a:t>Development Overview</a:t>
            </a:r>
            <a:endParaRPr sz="922" b="1">
              <a:solidFill>
                <a:schemeClr val="lt1"/>
              </a:solidFill>
            </a:endParaRPr>
          </a:p>
        </p:txBody>
      </p:sp>
      <p:sp>
        <p:nvSpPr>
          <p:cNvPr id="21" name="TextBox 20">
            <a:extLst>
              <a:ext uri="{FF2B5EF4-FFF2-40B4-BE49-F238E27FC236}">
                <a16:creationId xmlns:a16="http://schemas.microsoft.com/office/drawing/2014/main" id="{AE7026EA-080C-5F4F-BF19-5767EB059D96}"/>
              </a:ext>
            </a:extLst>
          </p:cNvPr>
          <p:cNvSpPr txBox="1"/>
          <p:nvPr/>
        </p:nvSpPr>
        <p:spPr>
          <a:xfrm>
            <a:off x="0" y="3344188"/>
            <a:ext cx="9106800" cy="1592295"/>
          </a:xfrm>
          <a:prstGeom prst="rect">
            <a:avLst/>
          </a:prstGeom>
          <a:noFill/>
        </p:spPr>
        <p:txBody>
          <a:bodyPr wrap="square">
            <a:spAutoFit/>
          </a:bodyPr>
          <a:lstStyle/>
          <a:p>
            <a:pPr marL="0" lvl="0" indent="0" algn="l" rtl="0">
              <a:lnSpc>
                <a:spcPct val="150000"/>
              </a:lnSpc>
              <a:spcBef>
                <a:spcPts val="0"/>
              </a:spcBef>
              <a:spcAft>
                <a:spcPts val="0"/>
              </a:spcAft>
              <a:buNone/>
            </a:pPr>
            <a:r>
              <a:rPr lang="en-GB" sz="1100" b="1" dirty="0">
                <a:latin typeface="Courier New"/>
                <a:ea typeface="Courier New"/>
                <a:cs typeface="Courier New"/>
                <a:sym typeface="Courier New"/>
              </a:rPr>
              <a:t>void </a:t>
            </a:r>
            <a:r>
              <a:rPr lang="en-GB" sz="1100" b="1" dirty="0" err="1">
                <a:latin typeface="Courier New"/>
                <a:ea typeface="Courier New"/>
                <a:cs typeface="Courier New"/>
                <a:sym typeface="Courier New"/>
              </a:rPr>
              <a:t>solveEuler</a:t>
            </a:r>
            <a:r>
              <a:rPr lang="en-GB" sz="1100" b="1" dirty="0">
                <a:latin typeface="Courier New"/>
                <a:ea typeface="Courier New"/>
                <a:cs typeface="Courier New"/>
                <a:sym typeface="Courier New"/>
              </a:rPr>
              <a:t>( double *STATES, double *RATES, double dt, int </a:t>
            </a:r>
            <a:r>
              <a:rPr lang="en-GB" sz="1100" b="1" dirty="0" err="1">
                <a:latin typeface="Courier New"/>
                <a:ea typeface="Courier New"/>
                <a:cs typeface="Courier New"/>
                <a:sym typeface="Courier New"/>
              </a:rPr>
              <a:t>sample_id</a:t>
            </a:r>
            <a:r>
              <a:rPr lang="en-GB" sz="1100" b="1" dirty="0">
                <a:latin typeface="Courier New"/>
                <a:ea typeface="Courier New"/>
                <a:cs typeface="Courier New"/>
                <a:sym typeface="Courier New"/>
              </a:rPr>
              <a:t>)</a:t>
            </a:r>
          </a:p>
          <a:p>
            <a:pPr marL="0" lvl="0" indent="0" algn="l" rtl="0">
              <a:lnSpc>
                <a:spcPct val="150000"/>
              </a:lnSpc>
              <a:spcBef>
                <a:spcPts val="0"/>
              </a:spcBef>
              <a:spcAft>
                <a:spcPts val="0"/>
              </a:spcAft>
              <a:buNone/>
            </a:pPr>
            <a:r>
              <a:rPr lang="en-GB" sz="1100" b="1" dirty="0">
                <a:latin typeface="Courier New"/>
                <a:ea typeface="Courier New"/>
                <a:cs typeface="Courier New"/>
                <a:sym typeface="Courier New"/>
              </a:rPr>
              <a:t>{</a:t>
            </a:r>
          </a:p>
          <a:p>
            <a:pPr marL="0" lvl="0" indent="0" algn="l" rtl="0">
              <a:lnSpc>
                <a:spcPct val="150000"/>
              </a:lnSpc>
              <a:spcBef>
                <a:spcPts val="0"/>
              </a:spcBef>
              <a:spcAft>
                <a:spcPts val="0"/>
              </a:spcAft>
              <a:buNone/>
            </a:pPr>
            <a:r>
              <a:rPr lang="en-GB" sz="1100" b="1" dirty="0">
                <a:latin typeface="Courier New"/>
                <a:ea typeface="Courier New"/>
                <a:cs typeface="Courier New"/>
                <a:sym typeface="Courier New"/>
              </a:rPr>
              <a:t>	for(int </a:t>
            </a:r>
            <a:r>
              <a:rPr lang="en-GB" sz="1100" b="1" dirty="0" err="1">
                <a:latin typeface="Courier New"/>
                <a:ea typeface="Courier New"/>
                <a:cs typeface="Courier New"/>
                <a:sym typeface="Courier New"/>
              </a:rPr>
              <a:t>i</a:t>
            </a:r>
            <a:r>
              <a:rPr lang="en-GB" sz="1100" b="1" dirty="0">
                <a:latin typeface="Courier New"/>
                <a:ea typeface="Courier New"/>
                <a:cs typeface="Courier New"/>
                <a:sym typeface="Courier New"/>
              </a:rPr>
              <a:t>=0;i&lt;43;i++){</a:t>
            </a:r>
          </a:p>
          <a:p>
            <a:pPr marL="0" lvl="0" indent="0" algn="l" rtl="0">
              <a:lnSpc>
                <a:spcPct val="150000"/>
              </a:lnSpc>
              <a:spcBef>
                <a:spcPts val="0"/>
              </a:spcBef>
              <a:spcAft>
                <a:spcPts val="0"/>
              </a:spcAft>
              <a:buNone/>
            </a:pPr>
            <a:r>
              <a:rPr lang="en-GB" sz="1100" b="1" dirty="0">
                <a:latin typeface="Courier New"/>
                <a:ea typeface="Courier New"/>
                <a:cs typeface="Courier New"/>
                <a:sym typeface="Courier New"/>
              </a:rPr>
              <a:t>	STATES[(43 * </a:t>
            </a:r>
            <a:r>
              <a:rPr lang="en-GB" sz="1100" b="1" dirty="0" err="1">
                <a:latin typeface="Courier New"/>
                <a:ea typeface="Courier New"/>
                <a:cs typeface="Courier New"/>
                <a:sym typeface="Courier New"/>
              </a:rPr>
              <a:t>sample_id</a:t>
            </a:r>
            <a:r>
              <a:rPr lang="en-GB" sz="1100" b="1" dirty="0">
                <a:latin typeface="Courier New"/>
                <a:ea typeface="Courier New"/>
                <a:cs typeface="Courier New"/>
                <a:sym typeface="Courier New"/>
              </a:rPr>
              <a:t>) + </a:t>
            </a:r>
            <a:r>
              <a:rPr lang="en-GB" sz="1100" b="1" dirty="0" err="1">
                <a:latin typeface="Courier New"/>
                <a:ea typeface="Courier New"/>
                <a:cs typeface="Courier New"/>
                <a:sym typeface="Courier New"/>
              </a:rPr>
              <a:t>i</a:t>
            </a:r>
            <a:r>
              <a:rPr lang="en-GB" sz="1100" b="1" dirty="0">
                <a:latin typeface="Courier New"/>
                <a:ea typeface="Courier New"/>
                <a:cs typeface="Courier New"/>
                <a:sym typeface="Courier New"/>
              </a:rPr>
              <a:t>] = STATES[(43 * </a:t>
            </a:r>
            <a:r>
              <a:rPr lang="en-GB" sz="1100" b="1" dirty="0" err="1">
                <a:latin typeface="Courier New"/>
                <a:ea typeface="Courier New"/>
                <a:cs typeface="Courier New"/>
                <a:sym typeface="Courier New"/>
              </a:rPr>
              <a:t>sample_id</a:t>
            </a:r>
            <a:r>
              <a:rPr lang="en-GB" sz="1100" b="1" dirty="0">
                <a:latin typeface="Courier New"/>
                <a:ea typeface="Courier New"/>
                <a:cs typeface="Courier New"/>
                <a:sym typeface="Courier New"/>
              </a:rPr>
              <a:t>) + </a:t>
            </a:r>
            <a:r>
              <a:rPr lang="en-GB" sz="1100" b="1" dirty="0" err="1">
                <a:latin typeface="Courier New"/>
                <a:ea typeface="Courier New"/>
                <a:cs typeface="Courier New"/>
                <a:sym typeface="Courier New"/>
              </a:rPr>
              <a:t>i</a:t>
            </a:r>
            <a:r>
              <a:rPr lang="en-GB" sz="1100" b="1" dirty="0">
                <a:latin typeface="Courier New"/>
                <a:ea typeface="Courier New"/>
                <a:cs typeface="Courier New"/>
                <a:sym typeface="Courier New"/>
              </a:rPr>
              <a:t>] + RATES[(43 * </a:t>
            </a:r>
            <a:r>
              <a:rPr lang="en-GB" sz="1100" b="1" dirty="0" err="1">
                <a:latin typeface="Courier New"/>
                <a:ea typeface="Courier New"/>
                <a:cs typeface="Courier New"/>
                <a:sym typeface="Courier New"/>
              </a:rPr>
              <a:t>sample_id</a:t>
            </a:r>
            <a:r>
              <a:rPr lang="en-GB" sz="1100" b="1" dirty="0">
                <a:latin typeface="Courier New"/>
                <a:ea typeface="Courier New"/>
                <a:cs typeface="Courier New"/>
                <a:sym typeface="Courier New"/>
              </a:rPr>
              <a:t>) + </a:t>
            </a:r>
            <a:r>
              <a:rPr lang="en-GB" sz="1100" b="1" dirty="0" err="1">
                <a:latin typeface="Courier New"/>
                <a:ea typeface="Courier New"/>
                <a:cs typeface="Courier New"/>
                <a:sym typeface="Courier New"/>
              </a:rPr>
              <a:t>i</a:t>
            </a:r>
            <a:r>
              <a:rPr lang="en-GB" sz="1100" b="1" dirty="0">
                <a:latin typeface="Courier New"/>
                <a:ea typeface="Courier New"/>
                <a:cs typeface="Courier New"/>
                <a:sym typeface="Courier New"/>
              </a:rPr>
              <a:t>] * dt;</a:t>
            </a:r>
          </a:p>
          <a:p>
            <a:pPr marL="0" lvl="0" indent="0" algn="l" rtl="0">
              <a:lnSpc>
                <a:spcPct val="150000"/>
              </a:lnSpc>
              <a:spcBef>
                <a:spcPts val="0"/>
              </a:spcBef>
              <a:spcAft>
                <a:spcPts val="0"/>
              </a:spcAft>
              <a:buNone/>
            </a:pPr>
            <a:r>
              <a:rPr lang="en-GB" sz="1100" b="1" dirty="0">
                <a:latin typeface="Courier New"/>
                <a:ea typeface="Courier New"/>
                <a:cs typeface="Courier New"/>
                <a:sym typeface="Courier New"/>
              </a:rPr>
              <a:t>	}</a:t>
            </a:r>
          </a:p>
          <a:p>
            <a:pPr marL="0" lvl="0" indent="0" algn="l" rtl="0">
              <a:lnSpc>
                <a:spcPct val="150000"/>
              </a:lnSpc>
              <a:spcBef>
                <a:spcPts val="0"/>
              </a:spcBef>
              <a:spcAft>
                <a:spcPts val="0"/>
              </a:spcAft>
              <a:buNone/>
            </a:pPr>
            <a:r>
              <a:rPr lang="en-GB" sz="1100" b="1" dirty="0">
                <a:latin typeface="Courier New"/>
                <a:ea typeface="Courier New"/>
                <a:cs typeface="Courier New"/>
                <a:sym typeface="Courier New"/>
              </a:rPr>
              <a:t>}</a:t>
            </a:r>
            <a:endParaRPr lang="en-GB" sz="1600" b="1" dirty="0">
              <a:latin typeface="Batang"/>
              <a:ea typeface="Batang"/>
              <a:cs typeface="Batang"/>
              <a:sym typeface="Batang"/>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1"/>
          <p:cNvSpPr/>
          <p:nvPr/>
        </p:nvSpPr>
        <p:spPr>
          <a:xfrm>
            <a:off x="8263325" y="4484275"/>
            <a:ext cx="880800" cy="659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9" name="Google Shape;189;p2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b="1">
                <a:solidFill>
                  <a:srgbClr val="166AA1"/>
                </a:solidFill>
              </a:rPr>
              <a:t>Simulation Results</a:t>
            </a:r>
            <a:endParaRPr b="1">
              <a:solidFill>
                <a:srgbClr val="166AA1"/>
              </a:solidFill>
            </a:endParaRPr>
          </a:p>
        </p:txBody>
      </p:sp>
      <p:sp>
        <p:nvSpPr>
          <p:cNvPr id="190" name="Google Shape;190;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950</TotalTime>
  <Words>3066</Words>
  <Application>Microsoft Macintosh PowerPoint</Application>
  <PresentationFormat>On-screen Show (16:9)</PresentationFormat>
  <Paragraphs>212</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Batang</vt:lpstr>
      <vt:lpstr>Arial</vt:lpstr>
      <vt:lpstr>Calibri</vt:lpstr>
      <vt:lpstr>Courier New</vt:lpstr>
      <vt:lpstr>Times New Roman</vt:lpstr>
      <vt:lpstr>Simple Light</vt:lpstr>
      <vt:lpstr>Enhancing the efficiency of animal-alternative in-silico drug cardiotoxicity prediction through CUDA-based parallel processing  CUDA기반 병렬처리를 통한 동물대체 인실리코 약물 심독성 예측 효율성 증대</vt:lpstr>
      <vt:lpstr>Background</vt:lpstr>
      <vt:lpstr>CUDA</vt:lpstr>
      <vt:lpstr>Methodology Development Overview</vt:lpstr>
      <vt:lpstr>Methodology Development Overview</vt:lpstr>
      <vt:lpstr>Methodology Development Overview</vt:lpstr>
      <vt:lpstr>Methodology Development Overview</vt:lpstr>
      <vt:lpstr>Methodology Development Overview</vt:lpstr>
      <vt:lpstr>Simulation Results</vt:lpstr>
      <vt:lpstr>Parameters Overview</vt:lpstr>
      <vt:lpstr>Drug-Free ORd 2011 Result Validation</vt:lpstr>
      <vt:lpstr>Drug-Induced ORd 2011 Result Validation</vt:lpstr>
      <vt:lpstr>Drug-Free ORd 2017 Result Validation</vt:lpstr>
      <vt:lpstr>Drug-Induced ORd 2017 Result Validation</vt:lpstr>
      <vt:lpstr>Drug-Free ToR-ORd Result Validation</vt:lpstr>
      <vt:lpstr>Drug-Induced ORd 2017 Result Validation</vt:lpstr>
      <vt:lpstr>Computational Advantages</vt:lpstr>
      <vt:lpstr>Conclusion </vt:lpstr>
      <vt:lpstr>Thank you Q&amp;A</vt:lpstr>
      <vt:lpstr>References</vt:lpstr>
      <vt:lpstr>Appendix</vt:lpstr>
      <vt:lpstr>PowerPoint Presentation</vt:lpstr>
      <vt:lpstr>PowerPoint Presentation</vt:lpstr>
      <vt:lpstr>Rush-Larsen method</vt:lpstr>
      <vt:lpstr>Computational Time in ORd 2017 Simulation</vt:lpstr>
      <vt:lpstr>Computational Time in ORd 2011 Simulation</vt:lpstr>
      <vt:lpstr>Computational Time in ToR-ORd Simulation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the efficiency of animal-alternative in-silico drug cardiotoxicity prediction through CUDA-based parallel processing  CUDA기반 병렬처리를 통한 동물대체 인실리코 약물 심독성 예측 효율성 증대</dc:title>
  <cp:lastModifiedBy>Iga Narendra Pramawijaya</cp:lastModifiedBy>
  <cp:revision>3</cp:revision>
  <dcterms:modified xsi:type="dcterms:W3CDTF">2024-12-03T00:09:10Z</dcterms:modified>
</cp:coreProperties>
</file>