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71" r:id="rId11"/>
    <p:sldId id="266" r:id="rId12"/>
    <p:sldId id="267" r:id="rId13"/>
    <p:sldId id="268" r:id="rId14"/>
    <p:sldId id="269" r:id="rId15"/>
    <p:sldId id="270" r:id="rId16"/>
    <p:sldId id="276" r:id="rId17"/>
    <p:sldId id="273" r:id="rId18"/>
    <p:sldId id="274"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3960" autoAdjust="0"/>
  </p:normalViewPr>
  <p:slideViewPr>
    <p:cSldViewPr snapToGrid="0">
      <p:cViewPr varScale="1">
        <p:scale>
          <a:sx n="106" d="100"/>
          <a:sy n="106" d="100"/>
        </p:scale>
        <p:origin x="832" y="176"/>
      </p:cViewPr>
      <p:guideLst/>
    </p:cSldViewPr>
  </p:slideViewPr>
  <p:outlineViewPr>
    <p:cViewPr>
      <p:scale>
        <a:sx n="33" d="100"/>
        <a:sy n="33" d="100"/>
      </p:scale>
      <p:origin x="0" y="-4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C982EA94-CB74-4651-A3FA-9C8F727FD6C2}"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3842049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982EA94-CB74-4651-A3FA-9C8F727FD6C2}"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89479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982EA94-CB74-4651-A3FA-9C8F727FD6C2}"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F1A0-8DBA-4040-AFB5-58754B03957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46752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982EA94-CB74-4651-A3FA-9C8F727FD6C2}"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219337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982EA94-CB74-4651-A3FA-9C8F727FD6C2}"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F1A0-8DBA-4040-AFB5-58754B03957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1465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982EA94-CB74-4651-A3FA-9C8F727FD6C2}"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1113825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982EA94-CB74-4651-A3FA-9C8F727FD6C2}"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4063361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982EA94-CB74-4651-A3FA-9C8F727FD6C2}"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302246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982EA94-CB74-4651-A3FA-9C8F727FD6C2}"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83003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982EA94-CB74-4651-A3FA-9C8F727FD6C2}"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907132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C982EA94-CB74-4651-A3FA-9C8F727FD6C2}" type="datetimeFigureOut">
              <a:rPr lang="en-US" smtClean="0"/>
              <a:t>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426778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C982EA94-CB74-4651-A3FA-9C8F727FD6C2}" type="datetimeFigureOut">
              <a:rPr lang="en-US" smtClean="0"/>
              <a:t>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34948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C982EA94-CB74-4651-A3FA-9C8F727FD6C2}" type="datetimeFigureOut">
              <a:rPr lang="en-US" smtClean="0"/>
              <a:t>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253139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82EA94-CB74-4651-A3FA-9C8F727FD6C2}" type="datetimeFigureOut">
              <a:rPr lang="en-US" smtClean="0"/>
              <a:t>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2731061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C982EA94-CB74-4651-A3FA-9C8F727FD6C2}" type="datetimeFigureOut">
              <a:rPr lang="en-US" smtClean="0"/>
              <a:t>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296102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C982EA94-CB74-4651-A3FA-9C8F727FD6C2}" type="datetimeFigureOut">
              <a:rPr lang="en-US" smtClean="0"/>
              <a:t>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1802888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82EA94-CB74-4651-A3FA-9C8F727FD6C2}" type="datetimeFigureOut">
              <a:rPr lang="en-US" smtClean="0"/>
              <a:t>2/7/23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CC5F1A0-8DBA-4040-AFB5-58754B039578}" type="slidenum">
              <a:rPr lang="en-US" smtClean="0"/>
              <a:t>‹#›</a:t>
            </a:fld>
            <a:endParaRPr lang="en-US"/>
          </a:p>
        </p:txBody>
      </p:sp>
    </p:spTree>
    <p:extLst>
      <p:ext uri="{BB962C8B-B14F-4D97-AF65-F5344CB8AC3E}">
        <p14:creationId xmlns:p14="http://schemas.microsoft.com/office/powerpoint/2010/main" val="919824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735667" y="1281413"/>
            <a:ext cx="7766936" cy="1646302"/>
          </a:xfrm>
        </p:spPr>
        <p:txBody>
          <a:bodyPr/>
          <a:lstStyle/>
          <a:p>
            <a:r>
              <a:rPr lang="en-US" dirty="0">
                <a:solidFill>
                  <a:schemeClr val="tx1"/>
                </a:solidFill>
                <a:latin typeface="Times New Roman" panose="02020603050405020304" pitchFamily="18" charset="0"/>
                <a:cs typeface="Times New Roman" panose="02020603050405020304" pitchFamily="18" charset="0"/>
              </a:rPr>
              <a:t>D</a:t>
            </a:r>
            <a:r>
              <a:rPr lang="en-US" altLang="zh-CN" dirty="0">
                <a:solidFill>
                  <a:schemeClr val="tx1"/>
                </a:solidFill>
                <a:latin typeface="Times New Roman" panose="02020603050405020304" pitchFamily="18" charset="0"/>
                <a:cs typeface="Times New Roman" panose="02020603050405020304" pitchFamily="18" charset="0"/>
              </a:rPr>
              <a:t>ata Visualization Project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副標題 2"/>
          <p:cNvSpPr>
            <a:spLocks noGrp="1"/>
          </p:cNvSpPr>
          <p:nvPr>
            <p:ph type="subTitle" idx="1"/>
          </p:nvPr>
        </p:nvSpPr>
        <p:spPr>
          <a:xfrm>
            <a:off x="1447432" y="3156312"/>
            <a:ext cx="7766936" cy="2518931"/>
          </a:xfrm>
        </p:spPr>
        <p:txBody>
          <a:bodyPr>
            <a:noAutofit/>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Data Visualization </a:t>
            </a:r>
          </a:p>
          <a:p>
            <a:pPr algn="ctr"/>
            <a:endParaRPr lang="en-US" altLang="zh-CN" sz="2000" dirty="0">
              <a:solidFill>
                <a:schemeClr val="tx1"/>
              </a:solidFill>
              <a:latin typeface="Times New Roman" panose="02020603050405020304" pitchFamily="18" charset="0"/>
              <a:cs typeface="Times New Roman" panose="02020603050405020304" pitchFamily="18" charset="0"/>
            </a:endParaRPr>
          </a:p>
          <a:p>
            <a:pPr algn="ctr"/>
            <a:r>
              <a:rPr lang="en-US" altLang="zh-CN" sz="2800" dirty="0">
                <a:solidFill>
                  <a:schemeClr val="tx1"/>
                </a:solidFill>
                <a:latin typeface="Times New Roman" panose="02020603050405020304" pitchFamily="18" charset="0"/>
                <a:cs typeface="Times New Roman" panose="02020603050405020304" pitchFamily="18" charset="0"/>
              </a:rPr>
              <a:t>Name: Javio Felix</a:t>
            </a:r>
          </a:p>
          <a:p>
            <a:pPr algn="ct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773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1CF709-817A-F0A8-108D-86041C223C6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Visual Analysis result of problem</a:t>
            </a:r>
            <a:r>
              <a:rPr lang="en-US" b="1" dirty="0">
                <a:latin typeface="Times New Roman" panose="02020603050405020304" pitchFamily="18" charset="0"/>
                <a:cs typeface="Times New Roman" panose="02020603050405020304" pitchFamily="18" charset="0"/>
              </a:rPr>
              <a:t>(Python)</a:t>
            </a:r>
            <a:endParaRPr lang="en-US" dirty="0"/>
          </a:p>
        </p:txBody>
      </p:sp>
      <p:sp>
        <p:nvSpPr>
          <p:cNvPr id="5" name="Text Placeholder 4">
            <a:extLst>
              <a:ext uri="{FF2B5EF4-FFF2-40B4-BE49-F238E27FC236}">
                <a16:creationId xmlns:a16="http://schemas.microsoft.com/office/drawing/2014/main" id="{F02BB329-4F7C-40DB-876F-E56A0151B433}"/>
              </a:ext>
            </a:extLst>
          </p:cNvPr>
          <p:cNvSpPr>
            <a:spLocks noGrp="1"/>
          </p:cNvSpPr>
          <p:nvPr>
            <p:ph type="body" idx="1"/>
          </p:nvPr>
        </p:nvSpPr>
        <p:spPr/>
        <p:txBody>
          <a:bodyPr/>
          <a:lstStyle/>
          <a:p>
            <a:pPr algn="ctr"/>
            <a:r>
              <a:rPr lang="en-US" sz="2000" dirty="0">
                <a:solidFill>
                  <a:schemeClr val="tx1"/>
                </a:solidFill>
                <a:latin typeface="Times New Roman" panose="02020603050405020304" pitchFamily="18" charset="0"/>
                <a:cs typeface="Times New Roman" panose="02020603050405020304" pitchFamily="18" charset="0"/>
              </a:rPr>
              <a:t>Developed visualization charts, Below</a:t>
            </a:r>
          </a:p>
        </p:txBody>
      </p:sp>
    </p:spTree>
    <p:extLst>
      <p:ext uri="{BB962C8B-B14F-4D97-AF65-F5344CB8AC3E}">
        <p14:creationId xmlns:p14="http://schemas.microsoft.com/office/powerpoint/2010/main" val="2046669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49E0-8B1A-4188-93F0-B1CDFB125DF7}"/>
              </a:ext>
            </a:extLst>
          </p:cNvPr>
          <p:cNvSpPr>
            <a:spLocks noGrp="1"/>
          </p:cNvSpPr>
          <p:nvPr>
            <p:ph type="title"/>
          </p:nvPr>
        </p:nvSpPr>
        <p:spPr/>
        <p:txBody>
          <a:bodyPr/>
          <a:lstStyle/>
          <a:p>
            <a:r>
              <a:rPr lang="en-US" dirty="0"/>
              <a:t>Shows popularity of each seller type(Bar Chart).</a:t>
            </a:r>
          </a:p>
        </p:txBody>
      </p:sp>
      <p:pic>
        <p:nvPicPr>
          <p:cNvPr id="9" name="Content Placeholder 8">
            <a:extLst>
              <a:ext uri="{FF2B5EF4-FFF2-40B4-BE49-F238E27FC236}">
                <a16:creationId xmlns:a16="http://schemas.microsoft.com/office/drawing/2014/main" id="{3E860F17-C331-77C4-FC16-8E2BA41E6126}"/>
              </a:ext>
            </a:extLst>
          </p:cNvPr>
          <p:cNvPicPr>
            <a:picLocks noGrp="1" noChangeAspect="1"/>
          </p:cNvPicPr>
          <p:nvPr>
            <p:ph idx="1"/>
          </p:nvPr>
        </p:nvPicPr>
        <p:blipFill>
          <a:blip r:embed="rId2"/>
          <a:stretch>
            <a:fillRect/>
          </a:stretch>
        </p:blipFill>
        <p:spPr>
          <a:xfrm>
            <a:off x="3032648" y="2700936"/>
            <a:ext cx="3886742" cy="2800741"/>
          </a:xfrm>
        </p:spPr>
      </p:pic>
    </p:spTree>
    <p:extLst>
      <p:ext uri="{BB962C8B-B14F-4D97-AF65-F5344CB8AC3E}">
        <p14:creationId xmlns:p14="http://schemas.microsoft.com/office/powerpoint/2010/main" val="1777639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72C7A-4806-F9BE-D9AE-6F55F54ADD48}"/>
              </a:ext>
            </a:extLst>
          </p:cNvPr>
          <p:cNvSpPr>
            <a:spLocks noGrp="1"/>
          </p:cNvSpPr>
          <p:nvPr>
            <p:ph type="title"/>
          </p:nvPr>
        </p:nvSpPr>
        <p:spPr/>
        <p:txBody>
          <a:bodyPr/>
          <a:lstStyle/>
          <a:p>
            <a:r>
              <a:rPr lang="en-US" dirty="0"/>
              <a:t>Year the car was purchased and selling price(</a:t>
            </a:r>
            <a:r>
              <a:rPr lang="en-US" dirty="0" err="1"/>
              <a:t>ScatterPlot</a:t>
            </a:r>
            <a:r>
              <a:rPr lang="en-US" dirty="0"/>
              <a:t>)</a:t>
            </a:r>
          </a:p>
        </p:txBody>
      </p:sp>
      <p:sp>
        <p:nvSpPr>
          <p:cNvPr id="4" name="Content Placeholder 3">
            <a:extLst>
              <a:ext uri="{FF2B5EF4-FFF2-40B4-BE49-F238E27FC236}">
                <a16:creationId xmlns:a16="http://schemas.microsoft.com/office/drawing/2014/main" id="{CB0F748E-1AE9-7465-CC51-EC32FAD656CD}"/>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7DE8D2B3-9D8B-BD7C-41DB-097719B99830}"/>
              </a:ext>
            </a:extLst>
          </p:cNvPr>
          <p:cNvPicPr>
            <a:picLocks noChangeAspect="1"/>
          </p:cNvPicPr>
          <p:nvPr/>
        </p:nvPicPr>
        <p:blipFill>
          <a:blip r:embed="rId2"/>
          <a:stretch>
            <a:fillRect/>
          </a:stretch>
        </p:blipFill>
        <p:spPr>
          <a:xfrm>
            <a:off x="2604791" y="2963767"/>
            <a:ext cx="4239217" cy="2705478"/>
          </a:xfrm>
          <a:prstGeom prst="rect">
            <a:avLst/>
          </a:prstGeom>
        </p:spPr>
      </p:pic>
    </p:spTree>
    <p:extLst>
      <p:ext uri="{BB962C8B-B14F-4D97-AF65-F5344CB8AC3E}">
        <p14:creationId xmlns:p14="http://schemas.microsoft.com/office/powerpoint/2010/main" val="293501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5F4B-88CF-FD6A-049F-53938B077E28}"/>
              </a:ext>
            </a:extLst>
          </p:cNvPr>
          <p:cNvSpPr>
            <a:spLocks noGrp="1"/>
          </p:cNvSpPr>
          <p:nvPr>
            <p:ph type="title"/>
          </p:nvPr>
        </p:nvSpPr>
        <p:spPr/>
        <p:txBody>
          <a:bodyPr/>
          <a:lstStyle/>
          <a:p>
            <a:r>
              <a:rPr lang="en-US" dirty="0"/>
              <a:t>Year and mileage driving in those years(Line Plot)</a:t>
            </a:r>
          </a:p>
        </p:txBody>
      </p:sp>
      <p:pic>
        <p:nvPicPr>
          <p:cNvPr id="5" name="Content Placeholder 4">
            <a:extLst>
              <a:ext uri="{FF2B5EF4-FFF2-40B4-BE49-F238E27FC236}">
                <a16:creationId xmlns:a16="http://schemas.microsoft.com/office/drawing/2014/main" id="{CB2474D1-BFCC-7B0A-CC7B-E994FA76E2E3}"/>
              </a:ext>
            </a:extLst>
          </p:cNvPr>
          <p:cNvPicPr>
            <a:picLocks noGrp="1" noChangeAspect="1"/>
          </p:cNvPicPr>
          <p:nvPr>
            <p:ph idx="1"/>
          </p:nvPr>
        </p:nvPicPr>
        <p:blipFill>
          <a:blip r:embed="rId2"/>
          <a:stretch>
            <a:fillRect/>
          </a:stretch>
        </p:blipFill>
        <p:spPr>
          <a:xfrm>
            <a:off x="2961200" y="2786673"/>
            <a:ext cx="4029637" cy="2629267"/>
          </a:xfrm>
        </p:spPr>
      </p:pic>
    </p:spTree>
    <p:extLst>
      <p:ext uri="{BB962C8B-B14F-4D97-AF65-F5344CB8AC3E}">
        <p14:creationId xmlns:p14="http://schemas.microsoft.com/office/powerpoint/2010/main" val="700541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17986-8480-9F92-9C63-71828AA7A8A5}"/>
              </a:ext>
            </a:extLst>
          </p:cNvPr>
          <p:cNvSpPr>
            <a:spLocks noGrp="1"/>
          </p:cNvSpPr>
          <p:nvPr>
            <p:ph type="title"/>
          </p:nvPr>
        </p:nvSpPr>
        <p:spPr/>
        <p:txBody>
          <a:bodyPr/>
          <a:lstStyle/>
          <a:p>
            <a:r>
              <a:rPr lang="en-US" dirty="0"/>
              <a:t>Shows relationship with engine and Maxpower of the vehicle(</a:t>
            </a:r>
            <a:r>
              <a:rPr lang="en-US" dirty="0" err="1"/>
              <a:t>HexBin</a:t>
            </a:r>
            <a:r>
              <a:rPr lang="en-US" dirty="0"/>
              <a:t>)</a:t>
            </a:r>
          </a:p>
        </p:txBody>
      </p:sp>
      <p:pic>
        <p:nvPicPr>
          <p:cNvPr id="5" name="Content Placeholder 4">
            <a:extLst>
              <a:ext uri="{FF2B5EF4-FFF2-40B4-BE49-F238E27FC236}">
                <a16:creationId xmlns:a16="http://schemas.microsoft.com/office/drawing/2014/main" id="{80D9CF16-D1F5-AD0C-53DF-FD8FB4C217EC}"/>
              </a:ext>
            </a:extLst>
          </p:cNvPr>
          <p:cNvPicPr>
            <a:picLocks noGrp="1" noChangeAspect="1"/>
          </p:cNvPicPr>
          <p:nvPr>
            <p:ph idx="1"/>
          </p:nvPr>
        </p:nvPicPr>
        <p:blipFill>
          <a:blip r:embed="rId2"/>
          <a:stretch>
            <a:fillRect/>
          </a:stretch>
        </p:blipFill>
        <p:spPr>
          <a:xfrm>
            <a:off x="3051700" y="2853357"/>
            <a:ext cx="3848637" cy="2495898"/>
          </a:xfrm>
        </p:spPr>
      </p:pic>
    </p:spTree>
    <p:extLst>
      <p:ext uri="{BB962C8B-B14F-4D97-AF65-F5344CB8AC3E}">
        <p14:creationId xmlns:p14="http://schemas.microsoft.com/office/powerpoint/2010/main" val="753725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2112-5181-644E-D8E4-4CCF28528B4E}"/>
              </a:ext>
            </a:extLst>
          </p:cNvPr>
          <p:cNvSpPr>
            <a:spLocks noGrp="1"/>
          </p:cNvSpPr>
          <p:nvPr>
            <p:ph type="title"/>
          </p:nvPr>
        </p:nvSpPr>
        <p:spPr/>
        <p:txBody>
          <a:bodyPr/>
          <a:lstStyle/>
          <a:p>
            <a:r>
              <a:rPr lang="en-US" dirty="0"/>
              <a:t>Show which years these cars was purchased(</a:t>
            </a:r>
            <a:r>
              <a:rPr lang="en-US" dirty="0" err="1"/>
              <a:t>BoxPlot</a:t>
            </a:r>
            <a:r>
              <a:rPr lang="en-US" dirty="0"/>
              <a:t>).</a:t>
            </a:r>
          </a:p>
        </p:txBody>
      </p:sp>
      <p:pic>
        <p:nvPicPr>
          <p:cNvPr id="5" name="Content Placeholder 4">
            <a:extLst>
              <a:ext uri="{FF2B5EF4-FFF2-40B4-BE49-F238E27FC236}">
                <a16:creationId xmlns:a16="http://schemas.microsoft.com/office/drawing/2014/main" id="{2D98C721-E8EF-5BAD-A619-EB8C13724F30}"/>
              </a:ext>
            </a:extLst>
          </p:cNvPr>
          <p:cNvPicPr>
            <a:picLocks noGrp="1" noChangeAspect="1"/>
          </p:cNvPicPr>
          <p:nvPr>
            <p:ph idx="1"/>
          </p:nvPr>
        </p:nvPicPr>
        <p:blipFill>
          <a:blip r:embed="rId2"/>
          <a:stretch>
            <a:fillRect/>
          </a:stretch>
        </p:blipFill>
        <p:spPr>
          <a:xfrm>
            <a:off x="3018358" y="2820015"/>
            <a:ext cx="3915321" cy="2562583"/>
          </a:xfrm>
        </p:spPr>
      </p:pic>
    </p:spTree>
    <p:extLst>
      <p:ext uri="{BB962C8B-B14F-4D97-AF65-F5344CB8AC3E}">
        <p14:creationId xmlns:p14="http://schemas.microsoft.com/office/powerpoint/2010/main" val="90923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FBF3-565A-EB61-16E1-94010F6D99C2}"/>
              </a:ext>
            </a:extLst>
          </p:cNvPr>
          <p:cNvSpPr>
            <a:spLocks noGrp="1"/>
          </p:cNvSpPr>
          <p:nvPr>
            <p:ph type="title"/>
          </p:nvPr>
        </p:nvSpPr>
        <p:spPr/>
        <p:txBody>
          <a:bodyPr/>
          <a:lstStyle/>
          <a:p>
            <a:r>
              <a:rPr lang="en-US" dirty="0"/>
              <a:t>Show Percentage of Secondhand cars sold vs not sold(Liquid).</a:t>
            </a:r>
          </a:p>
        </p:txBody>
      </p:sp>
      <p:pic>
        <p:nvPicPr>
          <p:cNvPr id="5" name="Content Placeholder 4">
            <a:extLst>
              <a:ext uri="{FF2B5EF4-FFF2-40B4-BE49-F238E27FC236}">
                <a16:creationId xmlns:a16="http://schemas.microsoft.com/office/drawing/2014/main" id="{92AE858E-D70B-CBD3-998C-EDACD779E4C0}"/>
              </a:ext>
            </a:extLst>
          </p:cNvPr>
          <p:cNvPicPr>
            <a:picLocks noGrp="1" noChangeAspect="1"/>
          </p:cNvPicPr>
          <p:nvPr>
            <p:ph idx="1"/>
          </p:nvPr>
        </p:nvPicPr>
        <p:blipFill>
          <a:blip r:embed="rId2"/>
          <a:stretch>
            <a:fillRect/>
          </a:stretch>
        </p:blipFill>
        <p:spPr>
          <a:xfrm>
            <a:off x="1858443" y="2160588"/>
            <a:ext cx="6235151" cy="3881437"/>
          </a:xfrm>
        </p:spPr>
      </p:pic>
    </p:spTree>
    <p:extLst>
      <p:ext uri="{BB962C8B-B14F-4D97-AF65-F5344CB8AC3E}">
        <p14:creationId xmlns:p14="http://schemas.microsoft.com/office/powerpoint/2010/main" val="1190887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727F-D6E8-CFDE-6B37-B90F59D418D1}"/>
              </a:ext>
            </a:extLst>
          </p:cNvPr>
          <p:cNvSpPr>
            <a:spLocks noGrp="1"/>
          </p:cNvSpPr>
          <p:nvPr>
            <p:ph type="ctrTitle"/>
          </p:nvPr>
        </p:nvSpPr>
        <p:spPr/>
        <p:txBody>
          <a:bodyPr/>
          <a:lstStyle/>
          <a:p>
            <a:pPr algn="ctr"/>
            <a:r>
              <a:rPr lang="en-US" dirty="0"/>
              <a:t>Conclusion</a:t>
            </a:r>
          </a:p>
        </p:txBody>
      </p:sp>
      <p:sp>
        <p:nvSpPr>
          <p:cNvPr id="3" name="Subtitle 2">
            <a:extLst>
              <a:ext uri="{FF2B5EF4-FFF2-40B4-BE49-F238E27FC236}">
                <a16:creationId xmlns:a16="http://schemas.microsoft.com/office/drawing/2014/main" id="{306E4548-2BF9-C803-534E-56D8E56684F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5777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91B25-40A5-6BCE-F521-EF7F05ADD7FC}"/>
              </a:ext>
            </a:extLst>
          </p:cNvPr>
          <p:cNvSpPr>
            <a:spLocks noGrp="1"/>
          </p:cNvSpPr>
          <p:nvPr>
            <p:ph type="title"/>
          </p:nvPr>
        </p:nvSpPr>
        <p:spPr>
          <a:xfrm>
            <a:off x="677334" y="609599"/>
            <a:ext cx="8596668" cy="1145309"/>
          </a:xfrm>
        </p:spPr>
        <p:txBody>
          <a:bodyPr>
            <a:normAutofit fontScale="90000"/>
          </a:bodyPr>
          <a:lstStyle/>
          <a:p>
            <a:r>
              <a:rPr lang="en-US" dirty="0"/>
              <a:t>Interactive Chart w/ </a:t>
            </a:r>
            <a:r>
              <a:rPr lang="en-US" dirty="0" err="1"/>
              <a:t>DashBoard</a:t>
            </a:r>
            <a:r>
              <a:rPr lang="en-US" dirty="0"/>
              <a:t>(Concluding Overview of EDA)</a:t>
            </a:r>
          </a:p>
        </p:txBody>
      </p:sp>
      <p:pic>
        <p:nvPicPr>
          <p:cNvPr id="5" name="Content Placeholder 4">
            <a:extLst>
              <a:ext uri="{FF2B5EF4-FFF2-40B4-BE49-F238E27FC236}">
                <a16:creationId xmlns:a16="http://schemas.microsoft.com/office/drawing/2014/main" id="{57EFF45D-9285-C0AB-21C0-F67BAA251898}"/>
              </a:ext>
            </a:extLst>
          </p:cNvPr>
          <p:cNvPicPr>
            <a:picLocks noGrp="1" noChangeAspect="1"/>
          </p:cNvPicPr>
          <p:nvPr>
            <p:ph idx="1"/>
          </p:nvPr>
        </p:nvPicPr>
        <p:blipFill>
          <a:blip r:embed="rId2"/>
          <a:stretch>
            <a:fillRect/>
          </a:stretch>
        </p:blipFill>
        <p:spPr>
          <a:xfrm>
            <a:off x="2221715" y="2160588"/>
            <a:ext cx="5508607" cy="3881437"/>
          </a:xfrm>
        </p:spPr>
      </p:pic>
    </p:spTree>
    <p:extLst>
      <p:ext uri="{BB962C8B-B14F-4D97-AF65-F5344CB8AC3E}">
        <p14:creationId xmlns:p14="http://schemas.microsoft.com/office/powerpoint/2010/main" val="1771521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visual analysis result of problem</a:t>
            </a:r>
          </a:p>
        </p:txBody>
      </p:sp>
      <p:sp>
        <p:nvSpPr>
          <p:cNvPr id="3" name="內容版面配置區 2"/>
          <p:cNvSpPr>
            <a:spLocks noGrp="1"/>
          </p:cNvSpPr>
          <p:nvPr>
            <p:ph idx="1"/>
          </p:nvPr>
        </p:nvSpPr>
        <p:spPr/>
        <p:txBody>
          <a:bodyPr/>
          <a:lstStyle/>
          <a:p>
            <a:pPr marL="228600" lvl="2">
              <a:spcBef>
                <a:spcPts val="1000"/>
              </a:spcBef>
            </a:pPr>
            <a:r>
              <a:rPr lang="en-US" sz="2400" dirty="0">
                <a:latin typeface="Times New Roman" panose="02020603050405020304" pitchFamily="18" charset="0"/>
                <a:cs typeface="Times New Roman" panose="02020603050405020304" pitchFamily="18" charset="0"/>
              </a:rPr>
              <a:t>What is the conclusion of data analysis insights obtained through visual charts?</a:t>
            </a:r>
          </a:p>
          <a:p>
            <a:r>
              <a:rPr lang="en-US" dirty="0">
                <a:latin typeface="Times New Roman" panose="02020603050405020304" pitchFamily="18" charset="0"/>
                <a:cs typeface="Times New Roman" panose="02020603050405020304" pitchFamily="18" charset="0"/>
              </a:rPr>
              <a:t>According to the charts, the majority of used car sellers are individuals, followed by dealers and Trustmark dealers. It appears that diesel engine vehicles are the most popular among used cars being sold. The average mileage for regular dealers' vehicles is higher than that of individual sellers, while Trustmark dealers have the lowest mileage. The central region of the United States has the highest number of used cars being sold, while the south has the least. The median year for this dataset is 2015, with most cars being sold in 2014.</a:t>
            </a:r>
          </a:p>
        </p:txBody>
      </p:sp>
    </p:spTree>
    <p:extLst>
      <p:ext uri="{BB962C8B-B14F-4D97-AF65-F5344CB8AC3E}">
        <p14:creationId xmlns:p14="http://schemas.microsoft.com/office/powerpoint/2010/main" val="205697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Visualization Problem 1: </a:t>
            </a:r>
          </a:p>
        </p:txBody>
      </p:sp>
      <p:sp>
        <p:nvSpPr>
          <p:cNvPr id="3" name="內容版面配置區 2"/>
          <p:cNvSpPr>
            <a:spLocks noGrp="1"/>
          </p:cNvSpPr>
          <p:nvPr>
            <p:ph idx="1"/>
          </p:nvPr>
        </p:nvSpPr>
        <p:spPr/>
        <p:txBody>
          <a:bodyPr>
            <a:normAutofit fontScale="92500" lnSpcReduction="20000"/>
          </a:bodyPr>
          <a:lstStyle/>
          <a:p>
            <a:pPr marL="228600" lvl="2" algn="just">
              <a:spcBef>
                <a:spcPts val="1000"/>
              </a:spcBef>
            </a:pPr>
            <a:r>
              <a:rPr lang="en-US" sz="2400" dirty="0">
                <a:latin typeface="Times New Roman" panose="02020603050405020304" pitchFamily="18" charset="0"/>
                <a:cs typeface="Times New Roman" panose="02020603050405020304" pitchFamily="18" charset="0"/>
              </a:rPr>
              <a:t>What is the problem you want to solve in data analysis? </a:t>
            </a:r>
          </a:p>
          <a:p>
            <a:pPr marL="0" lvl="1" indent="-400050" algn="just">
              <a:buNone/>
            </a:pPr>
            <a:r>
              <a:rPr lang="en-US" sz="2600" dirty="0">
                <a:latin typeface="Times New Roman" panose="02020603050405020304" pitchFamily="18" charset="0"/>
                <a:cs typeface="Times New Roman" panose="02020603050405020304" pitchFamily="18" charset="0"/>
              </a:rPr>
              <a:t>	To help persons decide which seller type is safer or reliable and 	 who is looking to buy a used car and wanting to get an idea 	of which region have more options or deals.</a:t>
            </a:r>
          </a:p>
          <a:p>
            <a:pPr marL="228600" lvl="2" algn="just">
              <a:spcBef>
                <a:spcPts val="1000"/>
              </a:spcBef>
            </a:pPr>
            <a:r>
              <a:rPr lang="en-US" sz="2400" dirty="0">
                <a:latin typeface="Times New Roman" panose="02020603050405020304" pitchFamily="18" charset="0"/>
                <a:cs typeface="Times New Roman" panose="02020603050405020304" pitchFamily="18" charset="0"/>
              </a:rPr>
              <a:t>What is the dataset for data analysis? </a:t>
            </a:r>
          </a:p>
          <a:p>
            <a:pPr marL="1257300" lvl="4" indent="-342900" algn="just">
              <a:buFont typeface="Wingdings" panose="05000000000000000000" pitchFamily="2" charset="2"/>
              <a:buChar char="v"/>
            </a:pPr>
            <a:r>
              <a:rPr lang="en-US" sz="2200" dirty="0">
                <a:solidFill>
                  <a:schemeClr val="accent5">
                    <a:lumMod val="75000"/>
                  </a:schemeClr>
                </a:solidFill>
                <a:latin typeface="Times New Roman" panose="02020603050405020304" pitchFamily="18" charset="0"/>
                <a:cs typeface="Times New Roman" panose="02020603050405020304" pitchFamily="18" charset="0"/>
              </a:rPr>
              <a:t>The dataset is a </a:t>
            </a:r>
            <a:r>
              <a:rPr lang="en-US" sz="2200" b="1" u="sng" dirty="0">
                <a:solidFill>
                  <a:schemeClr val="accent5">
                    <a:lumMod val="75000"/>
                  </a:schemeClr>
                </a:solidFill>
                <a:latin typeface="Times New Roman" panose="02020603050405020304" pitchFamily="18" charset="0"/>
                <a:cs typeface="Times New Roman" panose="02020603050405020304" pitchFamily="18" charset="0"/>
              </a:rPr>
              <a:t>used car dataset.</a:t>
            </a:r>
          </a:p>
          <a:p>
            <a:pPr marL="228600" lvl="2" algn="just">
              <a:spcBef>
                <a:spcPts val="1000"/>
              </a:spcBef>
            </a:pPr>
            <a:r>
              <a:rPr lang="en-US" sz="2400" dirty="0">
                <a:latin typeface="Times New Roman" panose="02020603050405020304" pitchFamily="18" charset="0"/>
                <a:cs typeface="Times New Roman" panose="02020603050405020304" pitchFamily="18" charset="0"/>
              </a:rPr>
              <a:t>What is the download link URL? (Please clearly marked the download URL link of your dataset)</a:t>
            </a:r>
          </a:p>
          <a:p>
            <a:pPr marL="1257300" lvl="4" indent="-342900" algn="just">
              <a:buFont typeface="Wingdings" panose="05000000000000000000" pitchFamily="2" charset="2"/>
              <a:buChar char="v"/>
            </a:pPr>
            <a:r>
              <a:rPr lang="en-US" sz="2200" dirty="0">
                <a:solidFill>
                  <a:schemeClr val="accent5">
                    <a:lumMod val="75000"/>
                  </a:schemeClr>
                </a:solidFill>
                <a:latin typeface="Times New Roman" panose="02020603050405020304" pitchFamily="18" charset="0"/>
                <a:cs typeface="Times New Roman" panose="02020603050405020304" pitchFamily="18" charset="0"/>
              </a:rPr>
              <a:t>https://www.kaggle.com/datasets/shubham1kumar/usedcar-data</a:t>
            </a:r>
          </a:p>
          <a:p>
            <a:pPr marL="0" indent="0" algn="just">
              <a:buNone/>
            </a:pPr>
            <a:r>
              <a:rPr lang="en-US" sz="3200" dirty="0">
                <a:latin typeface="Times New Roman" panose="02020603050405020304" pitchFamily="18" charset="0"/>
                <a:cs typeface="Times New Roman" panose="02020603050405020304" pitchFamily="18" charset="0"/>
              </a:rPr>
              <a:t>			Filename:(</a:t>
            </a:r>
            <a:r>
              <a:rPr lang="en-US" sz="3200" b="0" i="0" dirty="0">
                <a:solidFill>
                  <a:schemeClr val="tx2">
                    <a:lumMod val="50000"/>
                  </a:schemeClr>
                </a:solidFill>
                <a:effectLst/>
                <a:latin typeface="inherit"/>
              </a:rPr>
              <a:t>UserCarData.csv)</a:t>
            </a:r>
          </a:p>
          <a:p>
            <a:pPr marL="0" indent="0" algn="just">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219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Visualization Problem 1: </a:t>
            </a:r>
          </a:p>
        </p:txBody>
      </p:sp>
      <p:sp>
        <p:nvSpPr>
          <p:cNvPr id="3" name="內容版面配置區 2"/>
          <p:cNvSpPr>
            <a:spLocks noGrp="1"/>
          </p:cNvSpPr>
          <p:nvPr>
            <p:ph idx="1"/>
          </p:nvPr>
        </p:nvSpPr>
        <p:spPr/>
        <p:txBody>
          <a:bodyPr>
            <a:normAutofit/>
          </a:bodyPr>
          <a:lstStyle/>
          <a:p>
            <a:pPr marL="228600" lvl="2">
              <a:spcBef>
                <a:spcPts val="1000"/>
              </a:spcBef>
            </a:pPr>
            <a:r>
              <a:rPr lang="en-US" sz="2400" dirty="0">
                <a:solidFill>
                  <a:schemeClr val="tx1"/>
                </a:solidFill>
                <a:latin typeface="Times New Roman" panose="02020603050405020304" pitchFamily="18" charset="0"/>
                <a:cs typeface="Times New Roman" panose="02020603050405020304" pitchFamily="18" charset="0"/>
              </a:rPr>
              <a:t>Which tool do you use to visualize the results of your data analysis? </a:t>
            </a:r>
          </a:p>
          <a:p>
            <a:pPr marL="742950" lvl="3" indent="-285750">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Tools that will be used for analysis are:</a:t>
            </a:r>
          </a:p>
          <a:p>
            <a:pPr marL="914400" lvl="4" indent="-342900">
              <a:spcBef>
                <a:spcPts val="0"/>
              </a:spcBef>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Pandas(Python)</a:t>
            </a:r>
          </a:p>
          <a:p>
            <a:pPr marL="914400" lvl="4" indent="-342900">
              <a:spcBef>
                <a:spcPts val="0"/>
              </a:spcBef>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Matplotlib(Python)</a:t>
            </a:r>
          </a:p>
          <a:p>
            <a:pPr marL="914400" lvl="4" indent="-342900">
              <a:spcBef>
                <a:spcPts val="0"/>
              </a:spcBef>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Tableau</a:t>
            </a:r>
          </a:p>
          <a:p>
            <a:pPr marL="228600" lvl="2">
              <a:spcBef>
                <a:spcPts val="1000"/>
              </a:spcBef>
            </a:pPr>
            <a:r>
              <a:rPr lang="en-US" sz="2400" dirty="0">
                <a:solidFill>
                  <a:schemeClr val="tx1"/>
                </a:solidFill>
                <a:latin typeface="Times New Roman" panose="02020603050405020304" pitchFamily="18" charset="0"/>
                <a:cs typeface="Times New Roman" panose="02020603050405020304" pitchFamily="18" charset="0"/>
              </a:rPr>
              <a:t>What is the file name?</a:t>
            </a:r>
            <a:endParaRPr lang="en-US" sz="1800" b="0" i="0" u="none" strike="noStrike" baseline="0" dirty="0">
              <a:solidFill>
                <a:schemeClr val="tx1"/>
              </a:solidFill>
              <a:latin typeface="Times New Roman" panose="02020603050405020304" pitchFamily="18" charset="0"/>
            </a:endParaRPr>
          </a:p>
          <a:p>
            <a:pPr lvl="1">
              <a:spcBef>
                <a:spcPts val="0"/>
              </a:spcBef>
              <a:buFont typeface="Wingdings" panose="05000000000000000000" pitchFamily="2" charset="2"/>
              <a:buChar char="v"/>
            </a:pPr>
            <a:r>
              <a:rPr lang="en-US" i="0" u="none" strike="noStrike" baseline="0" dirty="0">
                <a:solidFill>
                  <a:schemeClr val="tx1"/>
                </a:solidFill>
                <a:latin typeface="Times New Roman" panose="02020603050405020304" pitchFamily="18" charset="0"/>
              </a:rPr>
              <a:t>09892205_DataVisualization_Project.py</a:t>
            </a:r>
          </a:p>
          <a:p>
            <a:pPr lvl="1">
              <a:spcBef>
                <a:spcPts val="0"/>
              </a:spcBef>
              <a:buFont typeface="Wingdings" panose="05000000000000000000" pitchFamily="2" charset="2"/>
              <a:buChar char="v"/>
            </a:pPr>
            <a:r>
              <a:rPr lang="en-US" i="0" u="none" strike="noStrike" baseline="0" dirty="0">
                <a:solidFill>
                  <a:schemeClr val="tx1"/>
                </a:solidFill>
                <a:latin typeface="Times New Roman" panose="02020603050405020304" pitchFamily="18" charset="0"/>
              </a:rPr>
              <a:t>09892205_DataVisualization_Project.twbx</a:t>
            </a:r>
          </a:p>
          <a:p>
            <a:pPr lvl="1">
              <a:spcBef>
                <a:spcPts val="0"/>
              </a:spcBef>
              <a:buFont typeface="Wingdings" panose="05000000000000000000" pitchFamily="2" charset="2"/>
              <a:buChar char="v"/>
            </a:pPr>
            <a:r>
              <a:rPr lang="en-US" i="0" u="none" strike="noStrike" baseline="0" dirty="0">
                <a:solidFill>
                  <a:schemeClr val="tx1"/>
                </a:solidFill>
                <a:highlight>
                  <a:srgbClr val="00FF00"/>
                </a:highlight>
                <a:latin typeface="Times New Roman" panose="02020603050405020304" pitchFamily="18" charset="0"/>
              </a:rPr>
              <a:t>DATASETS(UserCarData</a:t>
            </a:r>
            <a:r>
              <a:rPr lang="en-US" dirty="0">
                <a:solidFill>
                  <a:schemeClr val="tx1"/>
                </a:solidFill>
                <a:highlight>
                  <a:srgbClr val="00FF00"/>
                </a:highlight>
                <a:latin typeface="Times New Roman" panose="02020603050405020304" pitchFamily="18" charset="0"/>
              </a:rPr>
              <a:t>.csv(Python), UserCarData.xlxs(Tableau))</a:t>
            </a:r>
            <a:endParaRPr lang="en-US" sz="2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4566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visual analysis result of problem</a:t>
            </a:r>
            <a:r>
              <a:rPr lang="en-US" b="1" dirty="0">
                <a:latin typeface="Times New Roman" panose="02020603050405020304" pitchFamily="18" charset="0"/>
                <a:cs typeface="Times New Roman" panose="02020603050405020304" pitchFamily="18" charset="0"/>
              </a:rPr>
              <a:t>(tableau)</a:t>
            </a:r>
          </a:p>
        </p:txBody>
      </p:sp>
      <p:sp>
        <p:nvSpPr>
          <p:cNvPr id="3" name="內容版面配置區 2"/>
          <p:cNvSpPr>
            <a:spLocks noGrp="1"/>
          </p:cNvSpPr>
          <p:nvPr>
            <p:ph type="body" idx="1"/>
          </p:nvPr>
        </p:nvSpPr>
        <p:spPr/>
        <p:txBody>
          <a:bodyPr>
            <a:normAutofit/>
          </a:bodyPr>
          <a:lstStyle/>
          <a:p>
            <a:pPr algn="ctr"/>
            <a:r>
              <a:rPr lang="en-US" sz="2000" dirty="0">
                <a:solidFill>
                  <a:schemeClr val="tx1"/>
                </a:solidFill>
                <a:latin typeface="Times New Roman" panose="02020603050405020304" pitchFamily="18" charset="0"/>
                <a:cs typeface="Times New Roman" panose="02020603050405020304" pitchFamily="18" charset="0"/>
              </a:rPr>
              <a:t>Developed visualization charts, Below</a:t>
            </a:r>
          </a:p>
        </p:txBody>
      </p:sp>
    </p:spTree>
    <p:extLst>
      <p:ext uri="{BB962C8B-B14F-4D97-AF65-F5344CB8AC3E}">
        <p14:creationId xmlns:p14="http://schemas.microsoft.com/office/powerpoint/2010/main" val="4192152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6275-F710-3AB8-74F1-BBEFF66600BC}"/>
              </a:ext>
            </a:extLst>
          </p:cNvPr>
          <p:cNvSpPr>
            <a:spLocks noGrp="1"/>
          </p:cNvSpPr>
          <p:nvPr>
            <p:ph type="title"/>
          </p:nvPr>
        </p:nvSpPr>
        <p:spPr>
          <a:xfrm>
            <a:off x="677334" y="609600"/>
            <a:ext cx="8596668" cy="1021976"/>
          </a:xfrm>
        </p:spPr>
        <p:txBody>
          <a:bodyPr>
            <a:normAutofit fontScale="90000"/>
          </a:bodyPr>
          <a:lstStyle/>
          <a:p>
            <a:r>
              <a:rPr lang="en-US" dirty="0"/>
              <a:t>2</a:t>
            </a:r>
            <a:r>
              <a:rPr lang="en-US" baseline="30000" dirty="0"/>
              <a:t>nd</a:t>
            </a:r>
            <a:r>
              <a:rPr lang="en-US" dirty="0"/>
              <a:t> Hand Car that have the total kms driven(Horizontal Bars).</a:t>
            </a:r>
          </a:p>
        </p:txBody>
      </p:sp>
      <p:pic>
        <p:nvPicPr>
          <p:cNvPr id="5" name="Content Placeholder 4">
            <a:extLst>
              <a:ext uri="{FF2B5EF4-FFF2-40B4-BE49-F238E27FC236}">
                <a16:creationId xmlns:a16="http://schemas.microsoft.com/office/drawing/2014/main" id="{E307F09B-1213-1DD2-C31C-FA4DA78EF096}"/>
              </a:ext>
            </a:extLst>
          </p:cNvPr>
          <p:cNvPicPr>
            <a:picLocks noGrp="1" noChangeAspect="1"/>
          </p:cNvPicPr>
          <p:nvPr>
            <p:ph idx="1"/>
          </p:nvPr>
        </p:nvPicPr>
        <p:blipFill>
          <a:blip r:embed="rId2"/>
          <a:stretch>
            <a:fillRect/>
          </a:stretch>
        </p:blipFill>
        <p:spPr>
          <a:xfrm>
            <a:off x="1397672" y="2160588"/>
            <a:ext cx="7156693" cy="3881437"/>
          </a:xfrm>
        </p:spPr>
      </p:pic>
    </p:spTree>
    <p:extLst>
      <p:ext uri="{BB962C8B-B14F-4D97-AF65-F5344CB8AC3E}">
        <p14:creationId xmlns:p14="http://schemas.microsoft.com/office/powerpoint/2010/main" val="1160697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8AE3A-F664-5C23-4E2C-DB8573AAC2D9}"/>
              </a:ext>
            </a:extLst>
          </p:cNvPr>
          <p:cNvSpPr>
            <a:spLocks noGrp="1"/>
          </p:cNvSpPr>
          <p:nvPr>
            <p:ph type="title"/>
          </p:nvPr>
        </p:nvSpPr>
        <p:spPr/>
        <p:txBody>
          <a:bodyPr/>
          <a:lstStyle/>
          <a:p>
            <a:r>
              <a:rPr lang="en-US" dirty="0"/>
              <a:t>Representing fuel type data(Pie Chart)</a:t>
            </a:r>
          </a:p>
        </p:txBody>
      </p:sp>
      <p:pic>
        <p:nvPicPr>
          <p:cNvPr id="5" name="Content Placeholder 4">
            <a:extLst>
              <a:ext uri="{FF2B5EF4-FFF2-40B4-BE49-F238E27FC236}">
                <a16:creationId xmlns:a16="http://schemas.microsoft.com/office/drawing/2014/main" id="{A39221F8-0078-6F4E-1809-15650401F08A}"/>
              </a:ext>
            </a:extLst>
          </p:cNvPr>
          <p:cNvPicPr>
            <a:picLocks noGrp="1" noChangeAspect="1"/>
          </p:cNvPicPr>
          <p:nvPr>
            <p:ph idx="1"/>
          </p:nvPr>
        </p:nvPicPr>
        <p:blipFill>
          <a:blip r:embed="rId2"/>
          <a:stretch>
            <a:fillRect/>
          </a:stretch>
        </p:blipFill>
        <p:spPr>
          <a:xfrm>
            <a:off x="677863" y="2900053"/>
            <a:ext cx="8596312" cy="2402506"/>
          </a:xfrm>
        </p:spPr>
      </p:pic>
    </p:spTree>
    <p:extLst>
      <p:ext uri="{BB962C8B-B14F-4D97-AF65-F5344CB8AC3E}">
        <p14:creationId xmlns:p14="http://schemas.microsoft.com/office/powerpoint/2010/main" val="2683835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6E3D-7AF1-6AE3-9049-F0D7C3B4EA87}"/>
              </a:ext>
            </a:extLst>
          </p:cNvPr>
          <p:cNvSpPr>
            <a:spLocks noGrp="1"/>
          </p:cNvSpPr>
          <p:nvPr>
            <p:ph type="title"/>
          </p:nvPr>
        </p:nvSpPr>
        <p:spPr/>
        <p:txBody>
          <a:bodyPr>
            <a:normAutofit/>
          </a:bodyPr>
          <a:lstStyle/>
          <a:p>
            <a:r>
              <a:rPr lang="en-US" dirty="0"/>
              <a:t>Shows which type of sellers have the least and most average mileage usage.</a:t>
            </a:r>
          </a:p>
        </p:txBody>
      </p:sp>
      <p:pic>
        <p:nvPicPr>
          <p:cNvPr id="5" name="Content Placeholder 4">
            <a:extLst>
              <a:ext uri="{FF2B5EF4-FFF2-40B4-BE49-F238E27FC236}">
                <a16:creationId xmlns:a16="http://schemas.microsoft.com/office/drawing/2014/main" id="{00EB96DF-4CEB-807B-1C4F-3869C0FFB437}"/>
              </a:ext>
            </a:extLst>
          </p:cNvPr>
          <p:cNvPicPr>
            <a:picLocks noGrp="1" noChangeAspect="1"/>
          </p:cNvPicPr>
          <p:nvPr>
            <p:ph idx="1"/>
          </p:nvPr>
        </p:nvPicPr>
        <p:blipFill>
          <a:blip r:embed="rId2"/>
          <a:stretch>
            <a:fillRect/>
          </a:stretch>
        </p:blipFill>
        <p:spPr>
          <a:xfrm>
            <a:off x="1069318" y="2160588"/>
            <a:ext cx="7813401" cy="3881437"/>
          </a:xfrm>
        </p:spPr>
      </p:pic>
    </p:spTree>
    <p:extLst>
      <p:ext uri="{BB962C8B-B14F-4D97-AF65-F5344CB8AC3E}">
        <p14:creationId xmlns:p14="http://schemas.microsoft.com/office/powerpoint/2010/main" val="194993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1793-DEE0-CD7E-047D-6E8F8B114DCE}"/>
              </a:ext>
            </a:extLst>
          </p:cNvPr>
          <p:cNvSpPr>
            <a:spLocks noGrp="1"/>
          </p:cNvSpPr>
          <p:nvPr>
            <p:ph type="title"/>
          </p:nvPr>
        </p:nvSpPr>
        <p:spPr/>
        <p:txBody>
          <a:bodyPr/>
          <a:lstStyle/>
          <a:p>
            <a:r>
              <a:rPr lang="en-US" dirty="0"/>
              <a:t>Max selling price and brand in each cities around the country(maps).</a:t>
            </a:r>
          </a:p>
        </p:txBody>
      </p:sp>
      <p:pic>
        <p:nvPicPr>
          <p:cNvPr id="5" name="Content Placeholder 4">
            <a:extLst>
              <a:ext uri="{FF2B5EF4-FFF2-40B4-BE49-F238E27FC236}">
                <a16:creationId xmlns:a16="http://schemas.microsoft.com/office/drawing/2014/main" id="{8D08E7EB-DA6E-25DF-7548-9DA80D259B52}"/>
              </a:ext>
            </a:extLst>
          </p:cNvPr>
          <p:cNvPicPr>
            <a:picLocks noGrp="1" noChangeAspect="1"/>
          </p:cNvPicPr>
          <p:nvPr>
            <p:ph idx="1"/>
          </p:nvPr>
        </p:nvPicPr>
        <p:blipFill>
          <a:blip r:embed="rId2"/>
          <a:stretch>
            <a:fillRect/>
          </a:stretch>
        </p:blipFill>
        <p:spPr>
          <a:xfrm>
            <a:off x="1121788" y="2160588"/>
            <a:ext cx="7708461" cy="3881437"/>
          </a:xfrm>
        </p:spPr>
      </p:pic>
    </p:spTree>
    <p:extLst>
      <p:ext uri="{BB962C8B-B14F-4D97-AF65-F5344CB8AC3E}">
        <p14:creationId xmlns:p14="http://schemas.microsoft.com/office/powerpoint/2010/main" val="1020519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0EB9-2A0E-A2A5-DE2B-736DA71C2598}"/>
              </a:ext>
            </a:extLst>
          </p:cNvPr>
          <p:cNvSpPr>
            <a:spLocks noGrp="1"/>
          </p:cNvSpPr>
          <p:nvPr>
            <p:ph type="title"/>
          </p:nvPr>
        </p:nvSpPr>
        <p:spPr>
          <a:xfrm>
            <a:off x="677333" y="609600"/>
            <a:ext cx="9587255" cy="1320800"/>
          </a:xfrm>
        </p:spPr>
        <p:txBody>
          <a:bodyPr>
            <a:normAutofit fontScale="90000"/>
          </a:bodyPr>
          <a:lstStyle/>
          <a:p>
            <a:r>
              <a:rPr lang="en-US" dirty="0"/>
              <a:t>Which Region in the USA accumulates the most 2nd hand vehicles to be sold.(Packed Bubbles)</a:t>
            </a:r>
          </a:p>
        </p:txBody>
      </p:sp>
      <p:pic>
        <p:nvPicPr>
          <p:cNvPr id="9" name="Content Placeholder 8">
            <a:extLst>
              <a:ext uri="{FF2B5EF4-FFF2-40B4-BE49-F238E27FC236}">
                <a16:creationId xmlns:a16="http://schemas.microsoft.com/office/drawing/2014/main" id="{AF79604B-E2D3-B56F-72F9-E0013667ED40}"/>
              </a:ext>
            </a:extLst>
          </p:cNvPr>
          <p:cNvPicPr>
            <a:picLocks noGrp="1" noChangeAspect="1"/>
          </p:cNvPicPr>
          <p:nvPr>
            <p:ph idx="1"/>
          </p:nvPr>
        </p:nvPicPr>
        <p:blipFill>
          <a:blip r:embed="rId2"/>
          <a:stretch>
            <a:fillRect/>
          </a:stretch>
        </p:blipFill>
        <p:spPr>
          <a:xfrm>
            <a:off x="2145513" y="2160588"/>
            <a:ext cx="5661012" cy="3881437"/>
          </a:xfrm>
        </p:spPr>
      </p:pic>
    </p:spTree>
    <p:extLst>
      <p:ext uri="{BB962C8B-B14F-4D97-AF65-F5344CB8AC3E}">
        <p14:creationId xmlns:p14="http://schemas.microsoft.com/office/powerpoint/2010/main" val="2966513887"/>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1448</TotalTime>
  <Words>485</Words>
  <Application>Microsoft Macintosh PowerPoint</Application>
  <PresentationFormat>Widescreen</PresentationFormat>
  <Paragraphs>42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inherit</vt:lpstr>
      <vt:lpstr>Arial</vt:lpstr>
      <vt:lpstr>Times New Roman</vt:lpstr>
      <vt:lpstr>Trebuchet MS</vt:lpstr>
      <vt:lpstr>Wingdings</vt:lpstr>
      <vt:lpstr>Wingdings 3</vt:lpstr>
      <vt:lpstr>多面向</vt:lpstr>
      <vt:lpstr>Data Visualization Project </vt:lpstr>
      <vt:lpstr>Data Visualization Problem 1: </vt:lpstr>
      <vt:lpstr>Data Visualization Problem 1: </vt:lpstr>
      <vt:lpstr>visual analysis result of problem(tableau)</vt:lpstr>
      <vt:lpstr>2nd Hand Car that have the total kms driven(Horizontal Bars).</vt:lpstr>
      <vt:lpstr>Representing fuel type data(Pie Chart)</vt:lpstr>
      <vt:lpstr>Shows which type of sellers have the least and most average mileage usage.</vt:lpstr>
      <vt:lpstr>Max selling price and brand in each cities around the country(maps).</vt:lpstr>
      <vt:lpstr>Which Region in the USA accumulates the most 2nd hand vehicles to be sold.(Packed Bubbles)</vt:lpstr>
      <vt:lpstr>Visual Analysis result of problem(Python)</vt:lpstr>
      <vt:lpstr>Shows popularity of each seller type(Bar Chart).</vt:lpstr>
      <vt:lpstr>Year the car was purchased and selling price(ScatterPlot)</vt:lpstr>
      <vt:lpstr>Year and mileage driving in those years(Line Plot)</vt:lpstr>
      <vt:lpstr>Shows relationship with engine and Maxpower of the vehicle(HexBin)</vt:lpstr>
      <vt:lpstr>Show which years these cars was purchased(BoxPlot).</vt:lpstr>
      <vt:lpstr>Show Percentage of Secondhand cars sold vs not sold(Liquid).</vt:lpstr>
      <vt:lpstr>Conclusion</vt:lpstr>
      <vt:lpstr>Interactive Chart w/ DashBoard(Concluding Overview of EDA)</vt:lpstr>
      <vt:lpstr>The visual analysis result of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Project </dc:title>
  <dc:creator>mcu</dc:creator>
  <cp:lastModifiedBy>方浩偉 09892205</cp:lastModifiedBy>
  <cp:revision>24</cp:revision>
  <dcterms:created xsi:type="dcterms:W3CDTF">2022-11-16T02:40:28Z</dcterms:created>
  <dcterms:modified xsi:type="dcterms:W3CDTF">2023-02-07T05:56:12Z</dcterms:modified>
</cp:coreProperties>
</file>