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8AF3D0-3047-4151-81C5-F227647FD66A}">
  <a:tblStyle styleId="{738AF3D0-3047-4151-81C5-F227647FD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71f7c378c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71f7c378c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Aydamir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1f7c378c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1f7c378c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want to compare the audio - visual feature with only visual features, we have experimented with some other models on visual features extracted from openface.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Xception : The main reason : have the best state-of-the-art results regarding to face </a:t>
            </a:r>
            <a:r>
              <a:rPr lang="en"/>
              <a:t>recognition</a:t>
            </a:r>
            <a:r>
              <a:rPr lang="en"/>
              <a:t> problems. We have realized xception is t</a:t>
            </a:r>
            <a:r>
              <a:rPr lang="en"/>
              <a:t>oo deep for our case because we already give the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16 : VGG16 is shallow network with less layers, however it is proven to be good for image analysis. Did not worked, probably because it works better with regions </a:t>
            </a:r>
            <a:r>
              <a:rPr lang="en"/>
              <a:t>instead</a:t>
            </a:r>
            <a:r>
              <a:rPr lang="en"/>
              <a:t> of facial landmarks.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tried Multi Layer Perceptron which is one of the most basic neural network with a few batch normalization and dense and dropout layers. However accuracy was still too 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visual features : only 100 x 136 features for each datapoint. Lose too much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1f7c378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1f7c378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Khan et al. extracted facial features that are type of histogram can work well with Multi - Layer - Percaptron. We already implemented a MLP in the previous stage, we will only change the visual landmarks to LBP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most likely our best model learns from audio data and visual data is not informative as we have seen with only visual trained networks.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71f7c378c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71f7c378c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implemented another feature extraction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LBP are proved to work well with the facial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as there are over a thousand video clips and there are </a:t>
            </a:r>
            <a:r>
              <a:rPr lang="en"/>
              <a:t>average</a:t>
            </a:r>
            <a:r>
              <a:rPr lang="en"/>
              <a:t> number of five thousand frames, It takes too long.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the system is still extracting the LBP features into a csv file.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1f7c378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1f7c378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 &amp; Aydamir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1f7c378c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1f7c378c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1f7c378c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1f7c378c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to other areas with neural networks high state-of-the-art over than 95 percent, the facial </a:t>
            </a:r>
            <a:r>
              <a:rPr lang="en"/>
              <a:t>expression</a:t>
            </a:r>
            <a:r>
              <a:rPr lang="en"/>
              <a:t> has much lower state-of-the-art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 of non-verbal messages are facial expressions, body/head gestures and the paralinguistic properties of speech.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areas of emotion recognition : multi-modal human computer interaction, security (lie-detection etc),education, health-care, marketing and advertising.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Trained observers are reported to achieve an average facial expression recognition accuracy rate of 87 percent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1f7c378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1f7c378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</a:t>
            </a:r>
            <a:r>
              <a:rPr lang="en"/>
              <a:t>  project  we aim to  address  multimodal  emotion classification with audio and audio visual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existing models that works with 7 basic emotions, we assess 13 emotions which involves more complex emotions.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1f7c378c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1f7c378c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databases available today are acted or do not contain audio data.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BAUM -1 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BAUM -1 includes clips obtained by recording the subjects from the frontal view using a stereo camera and from the half-profile view using a mono camera.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1f7c378c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1f7c378c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Irmak: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databases available today are acted or do not contain audio data.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BAUM -1 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BAUM -1 includes clips obtained by recording the subjects from the frontal view using a stereo camera and from the half-profile view using a mono camera. Subjects are shown different videos and their </a:t>
            </a: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spontaneous</a:t>
            </a:r>
            <a:r>
              <a:rPr lang="en" sz="105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reactions were recorded.</a:t>
            </a:r>
            <a:endParaRPr sz="1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1f7c378c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1f7c378c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1f7c378c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1f7c378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Aydamir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1f7c378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71f7c378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1f7c378c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1f7c378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Facial Emotion Classification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554 - Computer Vision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Aydamir Mirzayev, Irmak Türköz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II.C.a Optimal Model: Results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50" y="1402150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02150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634400" y="4050100"/>
            <a:ext cx="3604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Adagrad Optimizer, Batch Size: 128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●"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LR 10</a:t>
            </a:r>
            <a:r>
              <a:rPr baseline="30000" lang="en" sz="1700">
                <a:latin typeface="Oswald"/>
                <a:ea typeface="Oswald"/>
                <a:cs typeface="Oswald"/>
                <a:sym typeface="Oswald"/>
              </a:rPr>
              <a:t>-4 </a:t>
            </a:r>
            <a:endParaRPr baseline="30000" sz="1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026725" y="4050100"/>
            <a:ext cx="3604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Final Accuracy: </a:t>
            </a:r>
            <a:r>
              <a:rPr lang="en" sz="17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0.35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 with </a:t>
            </a:r>
            <a:r>
              <a:rPr lang="en" sz="17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13 classes</a:t>
            </a:r>
            <a:endParaRPr sz="1700"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II.C.b Other Models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311725" y="1361600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We have also experimented with many other models with visual features: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-Xception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Parameters = 22,910,480	Depth = 126	Loss : 2.2860	Accuracy : 0.1523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-VGG16 	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Parameters = 138,357,544	Depth = 23		Loss : 2.4788  	Accuracy: 0.1719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-MLP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	Parameters = 65,325		Depth = 9		Loss:  3.0862 	 Accuracy: 0.1875</a:t>
            </a:r>
            <a:endParaRPr sz="1800"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In Progress : Local Binary Patterns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11725" y="1361600"/>
            <a:ext cx="44196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facial landmarks → not informative.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75" y="1925894"/>
            <a:ext cx="4209525" cy="24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4525050" y="1361600"/>
            <a:ext cx="43074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LBP is promising, even with  shallow network: Multi-Layer-Perceptron[2].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The MLP neural network consists of 4 layers - an input layer, 2 hidden layers and an output layer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03300" y="4372650"/>
            <a:ext cx="8861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[5]  Rosebrock, “A. Local Binary Patterns with Python &amp; OpenCV”. pyimagesearch.com. December 7, 2015. Online. Available : https://www.pyimagesearch.com/2015/12/07/local-binary-patterns-with-python-opencv/ [Accessed: 20-04-2020]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[6]Khan, Fuzail. (2018). Facial Expression Recognition using Facial Landmark Detection and Feature Extraction on Neural Networks.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36659" l="31582" r="36311" t="21767"/>
          <a:stretch/>
        </p:blipFill>
        <p:spPr>
          <a:xfrm>
            <a:off x="3344825" y="3144550"/>
            <a:ext cx="1531400" cy="175071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In Progress : </a:t>
            </a:r>
            <a:r>
              <a:rPr lang="en"/>
              <a:t>Local Binary Patterns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500" y="3152750"/>
            <a:ext cx="2643409" cy="17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3243872"/>
            <a:ext cx="1758000" cy="15520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25"/>
          <p:cNvGraphicFramePr/>
          <p:nvPr/>
        </p:nvGraphicFramePr>
        <p:xfrm>
          <a:off x="3344825" y="31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{738AF3D0-3047-4151-81C5-F227647FD66A}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4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6" name="Google Shape;176;p25"/>
          <p:cNvCxnSpPr>
            <a:stCxn id="174" idx="3"/>
            <a:endCxn id="171" idx="1"/>
          </p:cNvCxnSpPr>
          <p:nvPr/>
        </p:nvCxnSpPr>
        <p:spPr>
          <a:xfrm>
            <a:off x="2358325" y="4019893"/>
            <a:ext cx="9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71" idx="3"/>
            <a:endCxn id="173" idx="1"/>
          </p:cNvCxnSpPr>
          <p:nvPr/>
        </p:nvCxnSpPr>
        <p:spPr>
          <a:xfrm>
            <a:off x="4876225" y="4019906"/>
            <a:ext cx="10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311725" y="1361600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Divide bounding box of face into 4x4 grid. Extract LBP from each of the areas.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1184 Videos, 500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Frames each, 16x24 LBP feature for each frame. 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731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Future Work (Final Report)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11725" y="1361600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Instead of using feature landmarks → replace with LBP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○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and train the audio-visual feature model with it.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○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train seperate model with only visual feature(LBP)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Compare the audio-visual model with visual model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Evaluate if the audio is informative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Compare to state-of-the-art.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41300" y="1477375"/>
            <a:ext cx="88614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[1] J. Bassili, “Emotion recognition: The role of facial movement and the relative importance of upper and lower areas of the face,” J. Pers. Soc. Psychol., vol. 37, pp. 2049–2058, 1979.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[2] S.   Zhalehpour,   O.Onder,   Z.Akhtar   and   C.E.Erdem,   “BAUM-1:   ASpontaneous   Audio-Visual   Face   Database   of   Affective   and   MentalStates”,  IEEE  Trans.  on  Affective  Computing,  ,  Database  web  site:http://baum1.bahcesehir.edu.tr DOI: 10.1109/TAFFC.2016.2553038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[3] B.  Amos,  B.  Ludwiczuk,  M.  Satyanarayanan,  ”Openface:  A  general-purpose face recognition library with mobile applications,” CMU-CS-16-118, CMU School of Computer Science, Tech. Rep., 2016.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[4] 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Hasan, Md Rashidul, Mustafa Jamil, and M. G. R. M. S. Rahman. "Speaker identification using mel frequency cepstral coefficients." </a:t>
            </a:r>
            <a:r>
              <a:rPr i="1" lang="en" sz="1000">
                <a:solidFill>
                  <a:srgbClr val="222222"/>
                </a:solidFill>
                <a:highlight>
                  <a:schemeClr val="lt1"/>
                </a:highlight>
              </a:rPr>
              <a:t>variations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 1.4 2006.</a:t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[5]  Rosebrock, “A. Local Binary Patterns with Python &amp; OpenCV”. pyimagesearch.com. December 7, 2015. Online. Available : https://www.pyimagesearch.com/2015/12/07/local-binary-patterns-with-python-opencv/ [Accessed: 20-04-2020]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[6]Khan, Fuzail. (2018). Facial Expression Recognition using Facial Landmark Detection and Feature Extraction on Neural Networks.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A </a:t>
            </a: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350950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Major components of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nonverbal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messages : </a:t>
            </a: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Facial Expression</a:t>
            </a:r>
            <a:endParaRPr sz="2000">
              <a:solidFill>
                <a:srgbClr val="98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State-of-the-art : </a:t>
            </a: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87%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accuracy for only </a:t>
            </a: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6 basic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emotions[1].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recognition accuracy is </a:t>
            </a:r>
            <a:r>
              <a:rPr lang="en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very low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for </a:t>
            </a:r>
            <a:r>
              <a:rPr lang="en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anger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lang="en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sadness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,  </a:t>
            </a:r>
            <a:r>
              <a:rPr lang="en" sz="18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worst 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for fear and disgust [2].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Can there be a problem with the number of classes?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More classes might be more discriminatory.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1325" y="4363500"/>
            <a:ext cx="8861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[1] J. Bassili, “Emotion recognition: The role of facial movement and the relative importance of upper and lower areas of the face,” J. Pers. Soc. Psychol., vol. 37, pp. 2049–2058, 1979.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</a:rPr>
              <a:t>[2] S.   Zhalehpour,   O.Onder,   Z.Akhtar   and   C.E.Erdem,   “BAUM-1:   ASpontaneous   Audio-Visual   Face   Database   of   Affective   and   MentalStates”,  IEEE  Trans.  on  Affective  Computing,  ,  Database  web  site:http://baum1.bahcesehir.edu.tr DOI: 10.1109/TAFFC.2016.2553038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I.B Problem Definition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25" y="1361600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6 basic emotions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: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Happiness, Anger, Sadness, Disgust, Fear, Surprise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13 Emotions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(More complex):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Happiness, Anger, Sadness, Disgust, Fear, Surprise, Boredom, Contempt, Unsure, Interest, Neutral, Thinking, Concentrating, Bothered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Audio - Visual Data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: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Use the audio information together with visual information.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I.C Dataset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20546" l="0" r="0" t="0"/>
          <a:stretch/>
        </p:blipFill>
        <p:spPr>
          <a:xfrm>
            <a:off x="185725" y="1748975"/>
            <a:ext cx="8772599" cy="29508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25" y="1298725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BAUM -1 Dataset is used.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09525" y="4672200"/>
            <a:ext cx="8861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[2] </a:t>
            </a:r>
            <a:r>
              <a:rPr lang="en" sz="900">
                <a:highlight>
                  <a:srgbClr val="FFFFFF"/>
                </a:highlight>
              </a:rPr>
              <a:t>S.   Zhalehpour,   O.Onder,   Z.Akhtar   and   C.E.Erdem,   “BAUM-1:   ASpontaneous   Audio-Visual   Face   Database   of   Affective   and   MentalStates”,  IEEE  Trans.  on  Affective  Computing,  ,  Database  web  site:http://baum1.bahcesehir.edu.tr DOI: 10.1109/TAFFC.2016.2553038</a:t>
            </a:r>
            <a:endParaRPr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I.C Dataset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11725" y="1350950"/>
            <a:ext cx="82491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BAUM -1 Dataset: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Spontaneous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Audio data available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13 Emotions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31 Subjects.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1,184 Clips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00" y="1458802"/>
            <a:ext cx="6133851" cy="2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09525" y="4672200"/>
            <a:ext cx="8861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[2] S.   Zhalehpour,   O.Onder,   Z.Akhtar   and   C.E.Erdem,   “BAUM-1:   ASpontaneous   Audio-Visual   Face   Database   of   Affective   and   MentalStates”,  IEEE  Trans.  on  Affective  Computing,  ,  Database  web  site:http://baum1.bahcesehir.edu.tr DOI: 10.1109/TAFFC.2016.2553038</a:t>
            </a:r>
            <a:endParaRPr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I.C Dataset: State-of-the-art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11725" y="45596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</a:rPr>
              <a:t>[2] S.   Zhalehpour,   O.Onder,   Z.Akhtar   and   C.E.Erdem,   “BAUM-1:   ASpontaneous   Audio-Visual   Face   Database   of   Affective   and   MentalStates”,  IEEE  Trans.  on  Affective  Computing,  ,  Database  web  site:http://baum1.bahcesehir.edu.tr DOI: 10.1109/TAFFC.2016.2553038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625" y="1360450"/>
            <a:ext cx="5720755" cy="313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II.B Feature Extraction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25" y="1350950"/>
            <a:ext cx="34392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Video: </a:t>
            </a:r>
            <a:r>
              <a:rPr lang="en" sz="20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OpenFace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Landmarks 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[3]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68 Face landmarks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12 eye region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10 eyebrow region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9 nose region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20 mouth region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○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17 contours 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Normalized with respect to tip of the nose at the first frame as the 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origin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and [-1,1] range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Illumination Normalization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swald"/>
              <a:buChar char="●"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Extractor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 for each frame.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03300" y="4372650"/>
            <a:ext cx="8861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[3] B.  Amos,  B.  Ludwiczuk,  M.  Satyanarayanan,  ”Openface:  A  general-purpose face recognition library with mobile applications,” CMU-CS-16-118, CMU School of Computer Science, Tech. Rep., 2016.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</a:rPr>
              <a:t>[4]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Hasan, Md Rashidul, Mustafa Jamil, and M. G. R. M. S. Rahman. "Speaker identification using mel frequency cepstral coefficients."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variations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 1.4 2006.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149050" y="1350950"/>
            <a:ext cx="34392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Audio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20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MFCC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300">
                <a:latin typeface="Oswald"/>
                <a:ea typeface="Oswald"/>
                <a:cs typeface="Oswald"/>
                <a:sym typeface="Oswald"/>
              </a:rPr>
              <a:t>[4]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Downsampled to from 44KHz to 11Khz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Mel spectral coefficients are extracted 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149050" y="2481925"/>
            <a:ext cx="34392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Sequence Length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2000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Windowing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Separate both audio and video into segments of 0.5s length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 overlapping is utilized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Residue is trimmed or padded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II.B Feature 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0" y="1324625"/>
            <a:ext cx="771098" cy="10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00" y="1477025"/>
            <a:ext cx="771098" cy="10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0" y="1629425"/>
            <a:ext cx="771098" cy="10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20004" l="5159" r="75623" t="9805"/>
          <a:stretch/>
        </p:blipFill>
        <p:spPr>
          <a:xfrm>
            <a:off x="2524700" y="1324625"/>
            <a:ext cx="934817" cy="9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20004" l="5159" r="75623" t="9805"/>
          <a:stretch/>
        </p:blipFill>
        <p:spPr>
          <a:xfrm>
            <a:off x="2308975" y="1558600"/>
            <a:ext cx="934817" cy="9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20004" l="5159" r="75623" t="9805"/>
          <a:stretch/>
        </p:blipFill>
        <p:spPr>
          <a:xfrm>
            <a:off x="2051875" y="1792575"/>
            <a:ext cx="934817" cy="9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1510750" y="1792563"/>
            <a:ext cx="304800" cy="3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>
            <a:off x="3762200" y="1946200"/>
            <a:ext cx="1140000" cy="7923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11203" l="13798" r="51565" t="5309"/>
          <a:stretch/>
        </p:blipFill>
        <p:spPr>
          <a:xfrm>
            <a:off x="177888" y="3628250"/>
            <a:ext cx="1139925" cy="10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1510750" y="4017538"/>
            <a:ext cx="304800" cy="3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 flipH="1" rot="10800000">
            <a:off x="3776150" y="3183300"/>
            <a:ext cx="1140000" cy="1014900"/>
          </a:xfrm>
          <a:prstGeom prst="bentConnector3">
            <a:avLst>
              <a:gd fmla="val 50000" name="adj1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0"/>
          <p:cNvPicPr preferRelativeResize="0"/>
          <p:nvPr/>
        </p:nvPicPr>
        <p:blipFill rotWithShape="1">
          <a:blip r:embed="rId6">
            <a:alphaModFix/>
          </a:blip>
          <a:srcRect b="23594" l="18952" r="46054" t="11423"/>
          <a:stretch/>
        </p:blipFill>
        <p:spPr>
          <a:xfrm>
            <a:off x="2140913" y="3739488"/>
            <a:ext cx="1309875" cy="7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62350" y="2850100"/>
            <a:ext cx="771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Video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931513" y="2824138"/>
            <a:ext cx="1926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Landmark sequence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62350" y="4643025"/>
            <a:ext cx="771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452188" y="4643025"/>
            <a:ext cx="771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MFCC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124550" y="2256200"/>
            <a:ext cx="2238000" cy="13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0.5 second windows </a:t>
            </a:r>
            <a:endParaRPr b="1"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3" name="Google Shape;133;p20"/>
          <p:cNvCxnSpPr>
            <a:stCxn id="132" idx="3"/>
          </p:cNvCxnSpPr>
          <p:nvPr/>
        </p:nvCxnSpPr>
        <p:spPr>
          <a:xfrm flipH="1" rot="10800000">
            <a:off x="7362550" y="2919200"/>
            <a:ext cx="4173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7918700" y="2495300"/>
            <a:ext cx="105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X1[t]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X2[f]</a:t>
            </a:r>
            <a:endParaRPr b="1" sz="19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II.C Optimal Model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" y="1429425"/>
            <a:ext cx="4714376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5930825" y="25022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777000" y="1350950"/>
            <a:ext cx="41565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Upper Brach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Landmark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sequences are fed to the </a:t>
            </a:r>
            <a:r>
              <a:rPr lang="en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upper network</a:t>
            </a:r>
            <a:endParaRPr>
              <a:solidFill>
                <a:srgbClr val="99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 Additional Dense Layers with Batch normalization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Leaky ReLU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activation.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Lower Brach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Sound sequences are fed to the </a:t>
            </a:r>
            <a:r>
              <a:rPr lang="en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lower network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2 Additional Dense Layers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Leaky ReLU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activation.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Late Fusion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3 Dense Layers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>
                <a:solidFill>
                  <a:srgbClr val="990000"/>
                </a:solidFill>
                <a:latin typeface="Oswald"/>
                <a:ea typeface="Oswald"/>
                <a:cs typeface="Oswald"/>
                <a:sym typeface="Oswald"/>
              </a:rPr>
              <a:t>Leaky ReLU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activation.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