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2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02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1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99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6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40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817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61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6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30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6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8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23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63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1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3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F85B6-3D10-4830-B651-5D719BB61D9B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E623-1C9B-476F-ACBD-440F707DAA6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6631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lints.com/id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F57C-F6B8-5951-A70A-D2F68F6A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69440"/>
            <a:ext cx="8825658" cy="1559560"/>
          </a:xfrm>
        </p:spPr>
        <p:txBody>
          <a:bodyPr/>
          <a:lstStyle/>
          <a:p>
            <a:r>
              <a:rPr lang="en-US" dirty="0"/>
              <a:t>WHITEBOX TESTING DAN UNIT TEST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C641-850A-A469-0F26-1B1966B6B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 IRMA NOPITA PURBA </a:t>
            </a:r>
            <a:r>
              <a:rPr lang="en-ID" dirty="0"/>
              <a:t> (201011401076)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2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544-AD87-47B4-CADE-E000A4D9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551" y="2444078"/>
            <a:ext cx="9404723" cy="1400530"/>
          </a:xfrm>
        </p:spPr>
        <p:txBody>
          <a:bodyPr/>
          <a:lstStyle/>
          <a:p>
            <a:r>
              <a:rPr lang="en-ID" dirty="0"/>
              <a:t>CONTINUOUS INTEGRATION (CI) DAN CONTINUOUS DEPLOYMENT (CD)</a:t>
            </a:r>
          </a:p>
        </p:txBody>
      </p:sp>
    </p:spTree>
    <p:extLst>
      <p:ext uri="{BB962C8B-B14F-4D97-AF65-F5344CB8AC3E}">
        <p14:creationId xmlns:p14="http://schemas.microsoft.com/office/powerpoint/2010/main" val="36426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6ED75-6A96-A0F4-EAF8-CACB9F003A8F}"/>
              </a:ext>
            </a:extLst>
          </p:cNvPr>
          <p:cNvSpPr txBox="1"/>
          <p:nvPr/>
        </p:nvSpPr>
        <p:spPr>
          <a:xfrm>
            <a:off x="8636000" y="936228"/>
            <a:ext cx="183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PENGENALAN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AEC41-90FB-7CB0-5B28-D871D07C673F}"/>
              </a:ext>
            </a:extLst>
          </p:cNvPr>
          <p:cNvSpPr txBox="1"/>
          <p:nvPr/>
        </p:nvSpPr>
        <p:spPr>
          <a:xfrm>
            <a:off x="5791200" y="221761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Continuous Integration (CI) dan Continuous Deployment (CD). CI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integritas</a:t>
            </a:r>
            <a:r>
              <a:rPr lang="en-ID" dirty="0"/>
              <a:t> dan </a:t>
            </a:r>
            <a:r>
              <a:rPr lang="en-ID" dirty="0" err="1"/>
              <a:t>kualitas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CD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  <a:r>
              <a:rPr lang="en-ID" dirty="0" err="1"/>
              <a:t>Melalui</a:t>
            </a:r>
            <a:r>
              <a:rPr lang="en-ID" dirty="0"/>
              <a:t> CI/CD,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6C660-511C-2047-4C85-E22DD497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0894" y="1007932"/>
            <a:ext cx="3820226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0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10A7B-0F46-2F71-9259-5F0CDDEE91DA}"/>
              </a:ext>
            </a:extLst>
          </p:cNvPr>
          <p:cNvSpPr txBox="1"/>
          <p:nvPr/>
        </p:nvSpPr>
        <p:spPr>
          <a:xfrm>
            <a:off x="8148320" y="927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MANFAAT CI/CD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1AF0B-1A6D-CB57-C0BF-7D1D54106C59}"/>
              </a:ext>
            </a:extLst>
          </p:cNvPr>
          <p:cNvSpPr txBox="1"/>
          <p:nvPr/>
        </p:nvSpPr>
        <p:spPr>
          <a:xfrm>
            <a:off x="1498600" y="1533158"/>
            <a:ext cx="5013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Implementasi</a:t>
            </a:r>
            <a:r>
              <a:rPr lang="en-ID" dirty="0"/>
              <a:t> CI/CD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CI,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dan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 CD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CI/CD,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dan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berkualitas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83578-5188-51DC-C5EA-B9F6D0EB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726" y="1533158"/>
            <a:ext cx="4216473" cy="45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36057F-D942-FD2E-C988-3E17F58DA544}"/>
              </a:ext>
            </a:extLst>
          </p:cNvPr>
          <p:cNvSpPr txBox="1"/>
          <p:nvPr/>
        </p:nvSpPr>
        <p:spPr>
          <a:xfrm>
            <a:off x="5425440" y="1080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LANGKAH-LANGKAH IMPLEMENTASI CI/CD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A5AD-3FF7-DA54-4EC0-7A31FB35661B}"/>
              </a:ext>
            </a:extLst>
          </p:cNvPr>
          <p:cNvSpPr txBox="1"/>
          <p:nvPr/>
        </p:nvSpPr>
        <p:spPr>
          <a:xfrm>
            <a:off x="68072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Implementasi</a:t>
            </a:r>
            <a:r>
              <a:rPr lang="en-ID" dirty="0"/>
              <a:t> CI/CD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.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integrasikan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CI/CD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tim.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buat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integritas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 </a:t>
            </a:r>
            <a:r>
              <a:rPr lang="en-ID" dirty="0" err="1"/>
              <a:t>Ketiga</a:t>
            </a:r>
            <a:r>
              <a:rPr lang="en-ID" dirty="0"/>
              <a:t>, buat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langkahlangkah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DE6A9-07FE-D9B2-E208-FA3CEB96B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2090" y="1850962"/>
            <a:ext cx="4619350" cy="35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A0A5D-6826-D5C3-0013-53FF50038277}"/>
              </a:ext>
            </a:extLst>
          </p:cNvPr>
          <p:cNvSpPr txBox="1"/>
          <p:nvPr/>
        </p:nvSpPr>
        <p:spPr>
          <a:xfrm>
            <a:off x="5801360" y="116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TANTANGAN DALAM IMPLEMENTASI CI/CD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C653D-9A60-9D61-C907-1C7FBACA753F}"/>
              </a:ext>
            </a:extLst>
          </p:cNvPr>
          <p:cNvSpPr txBox="1"/>
          <p:nvPr/>
        </p:nvSpPr>
        <p:spPr>
          <a:xfrm>
            <a:off x="487680" y="231279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 yang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 CI/CD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dihadapi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,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CI/CD, dan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tim.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dukungan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,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</a:t>
            </a:r>
            <a:r>
              <a:rPr lang="en-ID" dirty="0" err="1"/>
              <a:t>memaksimalkan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18D73-DB81-4442-EB19-AAD26194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194" y="1910531"/>
            <a:ext cx="4160684" cy="37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0CCB2-F4ED-1C5E-CF40-89E7D25513AC}"/>
              </a:ext>
            </a:extLst>
          </p:cNvPr>
          <p:cNvSpPr txBox="1"/>
          <p:nvPr/>
        </p:nvSpPr>
        <p:spPr>
          <a:xfrm>
            <a:off x="782320" y="744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konfigurasi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EB3B7-B1D5-B2CB-E09C-290A1C0A3312}"/>
              </a:ext>
            </a:extLst>
          </p:cNvPr>
          <p:cNvSpPr txBox="1"/>
          <p:nvPr/>
        </p:nvSpPr>
        <p:spPr>
          <a:xfrm>
            <a:off x="782320" y="1327785"/>
            <a:ext cx="9875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400" dirty="0"/>
              <a:t>Buat File </a:t>
            </a:r>
            <a:r>
              <a:rPr lang="en-ID" sz="1400" dirty="0" err="1"/>
              <a:t>Konfigurasi</a:t>
            </a:r>
            <a:r>
              <a:rPr lang="en-ID" sz="1400" dirty="0"/>
              <a:t>:</a:t>
            </a:r>
          </a:p>
          <a:p>
            <a:endParaRPr lang="en-ID" sz="1400" dirty="0"/>
          </a:p>
          <a:p>
            <a:r>
              <a:rPr lang="en-ID" sz="1400" dirty="0" err="1"/>
              <a:t>Mulailah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file </a:t>
            </a:r>
            <a:r>
              <a:rPr lang="en-ID" sz="1400" dirty="0" err="1"/>
              <a:t>konfigurasi</a:t>
            </a:r>
            <a:r>
              <a:rPr lang="en-ID" sz="1400" dirty="0"/>
              <a:t> CI/CD. </a:t>
            </a:r>
            <a:r>
              <a:rPr lang="en-ID" sz="1400" dirty="0" err="1"/>
              <a:t>Misalnya</a:t>
            </a:r>
            <a:r>
              <a:rPr lang="en-ID" sz="1400" dirty="0"/>
              <a:t>, </a:t>
            </a:r>
            <a:r>
              <a:rPr lang="en-ID" sz="1400" dirty="0" err="1"/>
              <a:t>jika</a:t>
            </a:r>
            <a:r>
              <a:rPr lang="en-ID" sz="1400" dirty="0"/>
              <a:t> Anda </a:t>
            </a:r>
            <a:r>
              <a:rPr lang="en-ID" sz="1400" dirty="0" err="1"/>
              <a:t>menggunakan</a:t>
            </a:r>
            <a:r>
              <a:rPr lang="en-ID" sz="1400" dirty="0"/>
              <a:t> GitLab CI/CD, </a:t>
            </a:r>
            <a:r>
              <a:rPr lang="en-ID" sz="1400" dirty="0" err="1"/>
              <a:t>nama</a:t>
            </a:r>
            <a:r>
              <a:rPr lang="en-ID" sz="1400" dirty="0"/>
              <a:t> file </a:t>
            </a:r>
            <a:r>
              <a:rPr lang="en-ID" sz="1400" dirty="0" err="1"/>
              <a:t>konfigurasi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.</a:t>
            </a:r>
            <a:r>
              <a:rPr lang="en-ID" sz="1400" dirty="0" err="1"/>
              <a:t>gitlab-ci.yml</a:t>
            </a:r>
            <a:r>
              <a:rPr lang="en-ID" sz="1400" dirty="0"/>
              <a:t>. </a:t>
            </a:r>
            <a:r>
              <a:rPr lang="en-ID" sz="1400" dirty="0" err="1"/>
              <a:t>Simpan</a:t>
            </a:r>
            <a:r>
              <a:rPr lang="en-ID" sz="1400" dirty="0"/>
              <a:t> file </a:t>
            </a:r>
            <a:r>
              <a:rPr lang="en-ID" sz="1400" dirty="0" err="1"/>
              <a:t>ini</a:t>
            </a:r>
            <a:r>
              <a:rPr lang="en-ID" sz="1400" dirty="0"/>
              <a:t> di </a:t>
            </a:r>
            <a:r>
              <a:rPr lang="en-ID" sz="1400" dirty="0" err="1"/>
              <a:t>direktori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.</a:t>
            </a:r>
          </a:p>
          <a:p>
            <a:endParaRPr lang="en-ID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400" dirty="0" err="1"/>
              <a:t>Tentukan</a:t>
            </a:r>
            <a:r>
              <a:rPr lang="en-ID" sz="1400" dirty="0"/>
              <a:t> Runner:</a:t>
            </a:r>
          </a:p>
          <a:p>
            <a:endParaRPr lang="en-ID" sz="1400" dirty="0"/>
          </a:p>
          <a:p>
            <a:r>
              <a:rPr lang="en-ID" sz="1400" dirty="0"/>
              <a:t>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mengonfigurasi</a:t>
            </a:r>
            <a:r>
              <a:rPr lang="en-ID" sz="1400" dirty="0"/>
              <a:t> runner CI. Runner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entitas</a:t>
            </a:r>
            <a:r>
              <a:rPr lang="en-ID" sz="1400" dirty="0"/>
              <a:t> yang </a:t>
            </a:r>
            <a:r>
              <a:rPr lang="en-ID" sz="1400" dirty="0" err="1"/>
              <a:t>menjalankan</a:t>
            </a:r>
            <a:r>
              <a:rPr lang="en-ID" sz="1400" dirty="0"/>
              <a:t> </a:t>
            </a:r>
            <a:r>
              <a:rPr lang="en-ID" sz="1400" dirty="0" err="1"/>
              <a:t>pekerjaan</a:t>
            </a:r>
            <a:r>
              <a:rPr lang="en-ID" sz="1400" dirty="0"/>
              <a:t> CI pada </a:t>
            </a:r>
            <a:r>
              <a:rPr lang="en-ID" sz="1400" dirty="0" err="1"/>
              <a:t>mesin</a:t>
            </a:r>
            <a:r>
              <a:rPr lang="en-ID" sz="1400" dirty="0"/>
              <a:t> </a:t>
            </a:r>
            <a:r>
              <a:rPr lang="en-ID" sz="1400" dirty="0" err="1"/>
              <a:t>fisik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virtual. Anda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runner yang </a:t>
            </a:r>
            <a:r>
              <a:rPr lang="en-ID" sz="1400" dirty="0" err="1"/>
              <a:t>disediakan</a:t>
            </a:r>
            <a:r>
              <a:rPr lang="en-ID" sz="1400" dirty="0"/>
              <a:t> oleh GitLab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mengatur</a:t>
            </a:r>
            <a:r>
              <a:rPr lang="en-ID" sz="1400" dirty="0"/>
              <a:t> runner </a:t>
            </a:r>
            <a:r>
              <a:rPr lang="en-ID" sz="1400" dirty="0" err="1"/>
              <a:t>khusus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.</a:t>
            </a:r>
          </a:p>
          <a:p>
            <a:endParaRPr lang="en-ID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400" dirty="0" err="1"/>
              <a:t>Tentukan</a:t>
            </a:r>
            <a:r>
              <a:rPr lang="en-ID" sz="1400" dirty="0"/>
              <a:t> Langkah-</a:t>
            </a:r>
            <a:r>
              <a:rPr lang="en-ID" sz="1400" dirty="0" err="1"/>
              <a:t>langkah</a:t>
            </a:r>
            <a:r>
              <a:rPr lang="en-ID" sz="1400" dirty="0"/>
              <a:t> CI/CD:</a:t>
            </a:r>
          </a:p>
          <a:p>
            <a:endParaRPr lang="en-ID" sz="1400" dirty="0"/>
          </a:p>
          <a:p>
            <a:r>
              <a:rPr lang="en-ID" sz="1400" dirty="0" err="1"/>
              <a:t>Dalam</a:t>
            </a:r>
            <a:r>
              <a:rPr lang="en-ID" sz="1400" dirty="0"/>
              <a:t> file </a:t>
            </a:r>
            <a:r>
              <a:rPr lang="en-ID" sz="1400" dirty="0" err="1"/>
              <a:t>konfigurasi</a:t>
            </a:r>
            <a:r>
              <a:rPr lang="en-ID" sz="1400" dirty="0"/>
              <a:t>, </a:t>
            </a:r>
            <a:r>
              <a:rPr lang="en-ID" sz="1400" dirty="0" err="1"/>
              <a:t>tentukan</a:t>
            </a:r>
            <a:r>
              <a:rPr lang="en-ID" sz="1400" dirty="0"/>
              <a:t> </a:t>
            </a:r>
            <a:r>
              <a:rPr lang="en-ID" sz="1400" dirty="0" err="1"/>
              <a:t>langkah-langkah</a:t>
            </a:r>
            <a:r>
              <a:rPr lang="en-ID" sz="1400" dirty="0"/>
              <a:t> CI/CD yang </a:t>
            </a:r>
            <a:r>
              <a:rPr lang="en-ID" sz="1400" dirty="0" err="1"/>
              <a:t>diinginkan</a:t>
            </a:r>
            <a:r>
              <a:rPr lang="en-ID" sz="1400" dirty="0"/>
              <a:t>. </a:t>
            </a:r>
            <a:r>
              <a:rPr lang="en-ID" sz="1400" dirty="0" err="1"/>
              <a:t>Berikut</a:t>
            </a:r>
            <a:r>
              <a:rPr lang="en-ID" sz="1400" dirty="0"/>
              <a:t> </a:t>
            </a: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sederhana</a:t>
            </a:r>
            <a:r>
              <a:rPr lang="en-ID" sz="1400" dirty="0"/>
              <a:t> yang </a:t>
            </a:r>
            <a:r>
              <a:rPr lang="en-ID" sz="1400" dirty="0" err="1"/>
              <a:t>menggunakan</a:t>
            </a:r>
            <a:r>
              <a:rPr lang="en-ID" sz="1400" dirty="0"/>
              <a:t> GitLab CI/CD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6338-A259-8FEA-92FE-BA1506AEEDE9}"/>
              </a:ext>
            </a:extLst>
          </p:cNvPr>
          <p:cNvSpPr txBox="1"/>
          <p:nvPr/>
        </p:nvSpPr>
        <p:spPr>
          <a:xfrm>
            <a:off x="782320" y="4406830"/>
            <a:ext cx="10403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400" dirty="0" err="1"/>
              <a:t>Jalankan</a:t>
            </a:r>
            <a:r>
              <a:rPr lang="en-ID" sz="1400" dirty="0"/>
              <a:t> CI/CD:</a:t>
            </a:r>
          </a:p>
          <a:p>
            <a:endParaRPr lang="en-ID" sz="1400" dirty="0"/>
          </a:p>
          <a:p>
            <a:r>
              <a:rPr lang="en-ID" sz="1400" dirty="0" err="1"/>
              <a:t>Setelah</a:t>
            </a:r>
            <a:r>
              <a:rPr lang="en-ID" sz="1400" dirty="0"/>
              <a:t> file </a:t>
            </a:r>
            <a:r>
              <a:rPr lang="en-ID" sz="1400" dirty="0" err="1"/>
              <a:t>konfigurasi</a:t>
            </a:r>
            <a:r>
              <a:rPr lang="en-ID" sz="1400" dirty="0"/>
              <a:t> </a:t>
            </a:r>
            <a:r>
              <a:rPr lang="en-ID" sz="1400" dirty="0" err="1"/>
              <a:t>disiapkan</a:t>
            </a:r>
            <a:r>
              <a:rPr lang="en-ID" sz="1400" dirty="0"/>
              <a:t>, git push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repositori</a:t>
            </a:r>
            <a:r>
              <a:rPr lang="en-ID" sz="1400" dirty="0"/>
              <a:t> Anda. GitLab CI/CD,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CI/CD </a:t>
            </a:r>
            <a:r>
              <a:rPr lang="en-ID" sz="1400" dirty="0" err="1"/>
              <a:t>lainnya</a:t>
            </a:r>
            <a:r>
              <a:rPr lang="en-ID" sz="1400" dirty="0"/>
              <a:t>,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mendeteksi</a:t>
            </a:r>
            <a:r>
              <a:rPr lang="en-ID" sz="1400" dirty="0"/>
              <a:t> </a:t>
            </a:r>
            <a:r>
              <a:rPr lang="en-ID" sz="1400" dirty="0" err="1"/>
              <a:t>perubahan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dan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 </a:t>
            </a:r>
            <a:r>
              <a:rPr lang="en-ID" sz="1400" dirty="0" err="1"/>
              <a:t>memulai</a:t>
            </a:r>
            <a:r>
              <a:rPr lang="en-ID" sz="1400" dirty="0"/>
              <a:t> </a:t>
            </a:r>
            <a:r>
              <a:rPr lang="en-ID" sz="1400" dirty="0" err="1"/>
              <a:t>langkah-langkah</a:t>
            </a:r>
            <a:r>
              <a:rPr lang="en-ID" sz="1400" dirty="0"/>
              <a:t> CI/CD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konfigurasi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ditentukan</a:t>
            </a:r>
            <a:r>
              <a:rPr lang="en-ID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400" dirty="0"/>
              <a:t>Monitor Hasil:</a:t>
            </a:r>
          </a:p>
          <a:p>
            <a:endParaRPr lang="en-ID" sz="1400" dirty="0"/>
          </a:p>
          <a:p>
            <a:r>
              <a:rPr lang="en-ID" sz="1400" dirty="0"/>
              <a:t>Anda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mengawasi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CI/CD pada dashboard CI/CD yang </a:t>
            </a:r>
            <a:r>
              <a:rPr lang="en-ID" sz="1400" dirty="0" err="1"/>
              <a:t>disediakan</a:t>
            </a:r>
            <a:r>
              <a:rPr lang="en-ID" sz="1400" dirty="0"/>
              <a:t> oleh </a:t>
            </a:r>
            <a:r>
              <a:rPr lang="en-ID" sz="1400" dirty="0" err="1"/>
              <a:t>alat</a:t>
            </a:r>
            <a:r>
              <a:rPr lang="en-ID" sz="1400" dirty="0"/>
              <a:t> CI/CD Anda. Jika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kesalahan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langkah-langkah</a:t>
            </a:r>
            <a:r>
              <a:rPr lang="en-ID" sz="1400" dirty="0"/>
              <a:t> CI/CD, Anda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memperbaikinya</a:t>
            </a:r>
            <a:r>
              <a:rPr lang="en-ID" sz="1400" dirty="0"/>
              <a:t> dan </a:t>
            </a:r>
            <a:r>
              <a:rPr lang="en-ID" sz="1400" dirty="0" err="1"/>
              <a:t>kembali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git push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memicu</a:t>
            </a:r>
            <a:r>
              <a:rPr lang="en-ID" sz="1400" dirty="0"/>
              <a:t> </a:t>
            </a:r>
            <a:r>
              <a:rPr lang="en-ID" sz="1400" dirty="0" err="1"/>
              <a:t>eksekusi</a:t>
            </a:r>
            <a:r>
              <a:rPr lang="en-ID" sz="1400" dirty="0"/>
              <a:t> CI/CD yang </a:t>
            </a:r>
            <a:r>
              <a:rPr lang="en-ID" sz="1400" dirty="0" err="1"/>
              <a:t>diperbarui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67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D87EA-0137-0870-6EC0-8C36A4A9344C}"/>
              </a:ext>
            </a:extLst>
          </p:cNvPr>
          <p:cNvSpPr txBox="1"/>
          <p:nvPr/>
        </p:nvSpPr>
        <p:spPr>
          <a:xfrm>
            <a:off x="1005840" y="1041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Referensi</a:t>
            </a:r>
            <a:r>
              <a:rPr lang="en-ID" dirty="0"/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979B6-5002-A41A-7079-0970980655BF}"/>
              </a:ext>
            </a:extLst>
          </p:cNvPr>
          <p:cNvSpPr txBox="1"/>
          <p:nvPr/>
        </p:nvSpPr>
        <p:spPr>
          <a:xfrm>
            <a:off x="2865120" y="10414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V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ideo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YT Chanel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Turtlepod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 (https://www.youtube.com/watch?v=9ydsDmjB1us)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EEFCC-FF16-C14A-424A-CD615F85753F}"/>
              </a:ext>
            </a:extLst>
          </p:cNvPr>
          <p:cNvSpPr txBox="1"/>
          <p:nvPr/>
        </p:nvSpPr>
        <p:spPr>
          <a:xfrm>
            <a:off x="2865120" y="20695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V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ideo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YT Chanel 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Clound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Engineering  (https://www.youtube.com/watch?v=5KP9khJMJ8o)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24869-5C71-F04A-72E6-EFA10C7E631D}"/>
              </a:ext>
            </a:extLst>
          </p:cNvPr>
          <p:cNvSpPr txBox="1"/>
          <p:nvPr/>
        </p:nvSpPr>
        <p:spPr>
          <a:xfrm>
            <a:off x="2865120" y="3064937"/>
            <a:ext cx="8707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sz="1600" b="0" i="0" dirty="0">
                <a:effectLst/>
                <a:latin typeface="ff3"/>
              </a:rPr>
              <a:t>JURNAL IMPLEMENTASI </a:t>
            </a:r>
            <a:r>
              <a:rPr lang="it-IT" sz="1600" b="0" i="0" dirty="0">
                <a:effectLst/>
                <a:latin typeface="ff4"/>
              </a:rPr>
              <a:t>CONTINUOUS INTEGRATION/CONTINUOUS DELIVERY </a:t>
            </a:r>
            <a:endParaRPr lang="it-IT" sz="1600" b="0" i="0" dirty="0">
              <a:effectLst/>
              <a:latin typeface="ff3"/>
            </a:endParaRPr>
          </a:p>
          <a:p>
            <a:pPr algn="l"/>
            <a:r>
              <a:rPr lang="it-IT" sz="1600" b="0" i="0" dirty="0">
                <a:effectLst/>
                <a:latin typeface="ff4"/>
              </a:rPr>
              <a:t>     (CI/CD</a:t>
            </a:r>
            <a:r>
              <a:rPr lang="it-IT" sz="1600" b="0" i="0" dirty="0">
                <a:effectLst/>
                <a:latin typeface="ff1"/>
              </a:rPr>
              <a:t>)</a:t>
            </a:r>
            <a:r>
              <a:rPr lang="it-IT" sz="1600" b="0" i="0" dirty="0">
                <a:effectLst/>
                <a:latin typeface="ff2"/>
              </a:rPr>
              <a:t> </a:t>
            </a:r>
            <a:r>
              <a:rPr lang="it-IT" sz="1600" b="0" i="0" dirty="0">
                <a:effectLst/>
                <a:latin typeface="ff3"/>
              </a:rPr>
              <a:t>PADA </a:t>
            </a:r>
            <a:r>
              <a:rPr lang="it-IT" sz="1600" b="0" i="0" dirty="0">
                <a:effectLst/>
                <a:latin typeface="ff4"/>
              </a:rPr>
              <a:t>PERFORMANCE TESTING </a:t>
            </a:r>
            <a:r>
              <a:rPr lang="it-IT" sz="1600" b="0" i="0" dirty="0">
                <a:effectLst/>
                <a:latin typeface="ff3"/>
              </a:rPr>
              <a:t>DEVOPS</a:t>
            </a:r>
          </a:p>
          <a:p>
            <a:pPr algn="l"/>
            <a:r>
              <a:rPr lang="it-IT" sz="1600" dirty="0">
                <a:latin typeface="ff3"/>
              </a:rPr>
              <a:t>(https://www.researchgate.net/publication/363287172_IMPLEMENTASI_CONTINUOUS_INTEGRATIONCONTINUOUS_DELIVERY_CICD_PADA_PERFORMANCE_TESTING_DEVOPS</a:t>
            </a:r>
            <a:r>
              <a:rPr lang="en-US" sz="1600" dirty="0">
                <a:latin typeface="ff3"/>
              </a:rPr>
              <a:t>)</a:t>
            </a:r>
            <a:endParaRPr lang="it-IT" sz="1600" b="0" i="0" dirty="0">
              <a:effectLst/>
              <a:latin typeface="ff4"/>
            </a:endParaRPr>
          </a:p>
        </p:txBody>
      </p:sp>
    </p:spTree>
    <p:extLst>
      <p:ext uri="{BB962C8B-B14F-4D97-AF65-F5344CB8AC3E}">
        <p14:creationId xmlns:p14="http://schemas.microsoft.com/office/powerpoint/2010/main" val="338634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B63DE-399E-6355-34C6-B0E430AD4A86}"/>
              </a:ext>
            </a:extLst>
          </p:cNvPr>
          <p:cNvSpPr txBox="1"/>
          <p:nvPr/>
        </p:nvSpPr>
        <p:spPr>
          <a:xfrm>
            <a:off x="1300480" y="8984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Kesimpulan  :</a:t>
            </a: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0C204-311D-D77E-4965-169CFB3FCB91}"/>
              </a:ext>
            </a:extLst>
          </p:cNvPr>
          <p:cNvSpPr txBox="1"/>
          <p:nvPr/>
        </p:nvSpPr>
        <p:spPr>
          <a:xfrm>
            <a:off x="3169920" y="1360101"/>
            <a:ext cx="623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WHITEBOX TESTING DAN UNIT TEST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6345B-4373-8DAF-94A3-FC8729FC938A}"/>
              </a:ext>
            </a:extLst>
          </p:cNvPr>
          <p:cNvSpPr txBox="1"/>
          <p:nvPr/>
        </p:nvSpPr>
        <p:spPr>
          <a:xfrm>
            <a:off x="2499360" y="4243199"/>
            <a:ext cx="8331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Implementasi</a:t>
            </a:r>
            <a:r>
              <a:rPr lang="en-ID" sz="1400" dirty="0"/>
              <a:t> CI/CD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efisiensi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pembuatan</a:t>
            </a:r>
            <a:r>
              <a:rPr lang="en-ID" sz="1400" dirty="0"/>
              <a:t> file </a:t>
            </a:r>
            <a:r>
              <a:rPr lang="en-ID" sz="1400" dirty="0" err="1"/>
              <a:t>presentasi</a:t>
            </a:r>
            <a:r>
              <a:rPr lang="en-ID" sz="1400" dirty="0"/>
              <a:t>.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mengintegrasikan</a:t>
            </a:r>
            <a:r>
              <a:rPr lang="en-ID" sz="1400" dirty="0"/>
              <a:t> CI/CD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alur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,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bekerja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efisien</a:t>
            </a:r>
            <a:r>
              <a:rPr lang="en-ID" sz="1400" dirty="0"/>
              <a:t>, </a:t>
            </a:r>
            <a:r>
              <a:rPr lang="en-ID" sz="1400" dirty="0" err="1"/>
              <a:t>mengurangi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 </a:t>
            </a:r>
            <a:r>
              <a:rPr lang="en-ID" sz="1400" dirty="0" err="1"/>
              <a:t>kesalahan</a:t>
            </a:r>
            <a:r>
              <a:rPr lang="en-ID" sz="1400" dirty="0"/>
              <a:t>, dan </a:t>
            </a:r>
            <a:r>
              <a:rPr lang="en-ID" sz="1400" dirty="0" err="1"/>
              <a:t>menghasilkan</a:t>
            </a:r>
            <a:r>
              <a:rPr lang="en-ID" sz="1400" dirty="0"/>
              <a:t> </a:t>
            </a:r>
            <a:r>
              <a:rPr lang="en-ID" sz="1400" dirty="0" err="1"/>
              <a:t>produk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berkualitas</a:t>
            </a:r>
            <a:r>
              <a:rPr lang="en-ID" sz="1400" dirty="0"/>
              <a:t>. </a:t>
            </a:r>
            <a:r>
              <a:rPr lang="en-ID" sz="1400" dirty="0" err="1"/>
              <a:t>Meskipun</a:t>
            </a:r>
            <a:r>
              <a:rPr lang="en-ID" sz="1400" dirty="0"/>
              <a:t> </a:t>
            </a:r>
            <a:r>
              <a:rPr lang="en-ID" sz="1400" dirty="0" err="1"/>
              <a:t>tantangan</a:t>
            </a:r>
            <a:r>
              <a:rPr lang="en-ID" sz="1400" dirty="0"/>
              <a:t> </a:t>
            </a:r>
            <a:r>
              <a:rPr lang="en-ID" sz="1400" dirty="0" err="1"/>
              <a:t>mungkin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,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pemahaman</a:t>
            </a:r>
            <a:r>
              <a:rPr lang="en-ID" sz="1400" dirty="0"/>
              <a:t> yang </a:t>
            </a:r>
            <a:r>
              <a:rPr lang="en-ID" sz="1400" dirty="0" err="1"/>
              <a:t>baik</a:t>
            </a:r>
            <a:r>
              <a:rPr lang="en-ID" sz="1400" dirty="0"/>
              <a:t> dan </a:t>
            </a:r>
            <a:r>
              <a:rPr lang="en-ID" sz="1400" dirty="0" err="1"/>
              <a:t>dukungan</a:t>
            </a:r>
            <a:r>
              <a:rPr lang="en-ID" sz="1400" dirty="0"/>
              <a:t> yang </a:t>
            </a:r>
            <a:r>
              <a:rPr lang="en-ID" sz="1400" dirty="0" err="1"/>
              <a:t>tepat</a:t>
            </a:r>
            <a:r>
              <a:rPr lang="en-ID" sz="1400" dirty="0"/>
              <a:t>,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mengatasi</a:t>
            </a:r>
            <a:r>
              <a:rPr lang="en-ID" sz="1400" dirty="0"/>
              <a:t> </a:t>
            </a:r>
            <a:r>
              <a:rPr lang="en-ID" sz="1400" dirty="0" err="1"/>
              <a:t>tantangan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dan </a:t>
            </a:r>
            <a:r>
              <a:rPr lang="en-ID" sz="1400" dirty="0" err="1"/>
              <a:t>memaksimalkan</a:t>
            </a:r>
            <a:r>
              <a:rPr lang="en-ID" sz="1400" dirty="0"/>
              <a:t> </a:t>
            </a:r>
            <a:r>
              <a:rPr lang="en-ID" sz="1400" dirty="0" err="1"/>
              <a:t>efisiensi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pembuatan</a:t>
            </a:r>
            <a:r>
              <a:rPr lang="en-ID" sz="1400" dirty="0"/>
              <a:t> file </a:t>
            </a:r>
            <a:r>
              <a:rPr lang="en-ID" sz="1400" dirty="0" err="1"/>
              <a:t>presentasi</a:t>
            </a:r>
            <a:r>
              <a:rPr lang="en-ID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AB46A-14FE-D0EE-CF55-8FD09BBACAE8}"/>
              </a:ext>
            </a:extLst>
          </p:cNvPr>
          <p:cNvSpPr txBox="1"/>
          <p:nvPr/>
        </p:nvSpPr>
        <p:spPr>
          <a:xfrm>
            <a:off x="2540000" y="18356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memahami</a:t>
            </a:r>
            <a:r>
              <a:rPr lang="en-ID" sz="1400" dirty="0"/>
              <a:t> Whitebox Testing dan Unit Test,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kehandalan</a:t>
            </a:r>
            <a:r>
              <a:rPr lang="en-ID" sz="1400" dirty="0"/>
              <a:t> dan </a:t>
            </a:r>
            <a:r>
              <a:rPr lang="en-ID" sz="1400" dirty="0" err="1"/>
              <a:t>kualitas</a:t>
            </a:r>
            <a:r>
              <a:rPr lang="en-ID" sz="1400" dirty="0"/>
              <a:t> </a:t>
            </a:r>
            <a:r>
              <a:rPr lang="en-ID" sz="16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 yang </a:t>
            </a:r>
            <a:r>
              <a:rPr lang="en-ID" sz="1400" dirty="0" err="1"/>
              <a:t>dikembangkan</a:t>
            </a:r>
            <a:r>
              <a:rPr lang="en-ID" sz="1400" dirty="0"/>
              <a:t>.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Unit Test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terstruktur</a:t>
            </a:r>
            <a:r>
              <a:rPr lang="en-ID" sz="1400" dirty="0"/>
              <a:t>,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menemukan</a:t>
            </a:r>
            <a:r>
              <a:rPr lang="en-ID" sz="1400" dirty="0"/>
              <a:t> bug dan </a:t>
            </a:r>
            <a:r>
              <a:rPr lang="en-ID" sz="1400" dirty="0" err="1"/>
              <a:t>kesalahan</a:t>
            </a:r>
            <a:r>
              <a:rPr lang="en-ID" sz="1400" dirty="0"/>
              <a:t> </a:t>
            </a:r>
            <a:r>
              <a:rPr lang="en-ID" sz="1400" dirty="0" err="1"/>
              <a:t>kode</a:t>
            </a:r>
            <a:r>
              <a:rPr lang="en-ID" sz="1400" dirty="0"/>
              <a:t> </a:t>
            </a:r>
            <a:r>
              <a:rPr lang="en-ID" sz="1400" dirty="0" err="1"/>
              <a:t>sejak</a:t>
            </a:r>
            <a:r>
              <a:rPr lang="en-ID" sz="1400" dirty="0"/>
              <a:t> </a:t>
            </a:r>
            <a:r>
              <a:rPr lang="en-ID" sz="1400" dirty="0" err="1"/>
              <a:t>dini</a:t>
            </a:r>
            <a:r>
              <a:rPr lang="en-ID" sz="1400" dirty="0"/>
              <a:t>, </a:t>
            </a: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mengurangi</a:t>
            </a:r>
            <a:r>
              <a:rPr lang="en-ID" sz="1400" dirty="0"/>
              <a:t> </a:t>
            </a:r>
            <a:r>
              <a:rPr lang="en-ID" sz="1400" dirty="0" err="1"/>
              <a:t>risiko</a:t>
            </a:r>
            <a:r>
              <a:rPr lang="en-ID" sz="1400" dirty="0"/>
              <a:t> </a:t>
            </a:r>
            <a:r>
              <a:rPr lang="en-ID" sz="1400" dirty="0" err="1"/>
              <a:t>kegagalan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 di masa </a:t>
            </a:r>
            <a:r>
              <a:rPr lang="en-ID" sz="1400" dirty="0" err="1"/>
              <a:t>depan</a:t>
            </a:r>
            <a:r>
              <a:rPr lang="en-ID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E11AB-10B2-D588-2927-5E36632B9F10}"/>
              </a:ext>
            </a:extLst>
          </p:cNvPr>
          <p:cNvSpPr txBox="1"/>
          <p:nvPr/>
        </p:nvSpPr>
        <p:spPr>
          <a:xfrm>
            <a:off x="4602480" y="3454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216439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F9FD6-B3E5-592E-8C2E-4F44937B9767}"/>
              </a:ext>
            </a:extLst>
          </p:cNvPr>
          <p:cNvSpPr txBox="1"/>
          <p:nvPr/>
        </p:nvSpPr>
        <p:spPr>
          <a:xfrm>
            <a:off x="8158480" y="826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PENGENALAN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9E715-8F97-9C01-82D9-E73F87C4DE7F}"/>
              </a:ext>
            </a:extLst>
          </p:cNvPr>
          <p:cNvSpPr txBox="1"/>
          <p:nvPr/>
        </p:nvSpPr>
        <p:spPr>
          <a:xfrm>
            <a:off x="6489700" y="1613376"/>
            <a:ext cx="52654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Whitebox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internal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 Unit Test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 yang </a:t>
            </a:r>
            <a:r>
              <a:rPr lang="en-ID" dirty="0" err="1"/>
              <a:t>dilakukan</a:t>
            </a:r>
            <a:r>
              <a:rPr lang="en-ID" dirty="0"/>
              <a:t> pada unit-unit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kehandalan</a:t>
            </a:r>
            <a:r>
              <a:rPr lang="en-ID" dirty="0"/>
              <a:t> dan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2C97B-7C45-C29A-E534-D6D636653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6160" y="1010920"/>
            <a:ext cx="4445717" cy="47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F450C-9A6C-D054-1D21-C338331D92D3}"/>
              </a:ext>
            </a:extLst>
          </p:cNvPr>
          <p:cNvSpPr txBox="1"/>
          <p:nvPr/>
        </p:nvSpPr>
        <p:spPr>
          <a:xfrm>
            <a:off x="7335520" y="1242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TUJUAN WHITEBOX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98C0B-9113-9453-A9A2-D70B4F3B373A}"/>
              </a:ext>
            </a:extLst>
          </p:cNvPr>
          <p:cNvSpPr txBox="1"/>
          <p:nvPr/>
        </p:nvSpPr>
        <p:spPr>
          <a:xfrm>
            <a:off x="6944360" y="1857216"/>
            <a:ext cx="4932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Whitebox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dan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program.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Unit Test,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bug dan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dini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6717A-8934-52DF-9451-C40EF6C3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1827" y="952409"/>
            <a:ext cx="4624173" cy="40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7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581CA-1213-998C-B726-E9F64D692EA8}"/>
              </a:ext>
            </a:extLst>
          </p:cNvPr>
          <p:cNvSpPr txBox="1"/>
          <p:nvPr/>
        </p:nvSpPr>
        <p:spPr>
          <a:xfrm>
            <a:off x="7081520" y="1273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MANFAAT WHITEBOX TESTING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95C0-987A-50A5-13F7-2E1A5F1CB161}"/>
              </a:ext>
            </a:extLst>
          </p:cNvPr>
          <p:cNvSpPr txBox="1"/>
          <p:nvPr/>
        </p:nvSpPr>
        <p:spPr>
          <a:xfrm>
            <a:off x="5631180" y="2017098"/>
            <a:ext cx="5859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Melakukan</a:t>
            </a:r>
            <a:r>
              <a:rPr lang="en-ID" dirty="0"/>
              <a:t> Whitebox Testing dan Unit Test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manfaat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lain: 1)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bug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dini</a:t>
            </a:r>
            <a:r>
              <a:rPr lang="en-ID" dirty="0"/>
              <a:t>. 2) </a:t>
            </a:r>
            <a:r>
              <a:rPr lang="en-ID" dirty="0" err="1"/>
              <a:t>Mempercepat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debugging. 3)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kehandalan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DEE0C-0508-99E0-EC45-F8C11FD3A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" y="910500"/>
            <a:ext cx="5130889" cy="51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54E276-3D5E-DC3B-8050-3F5B7DDB6B08}"/>
              </a:ext>
            </a:extLst>
          </p:cNvPr>
          <p:cNvSpPr txBox="1"/>
          <p:nvPr/>
        </p:nvSpPr>
        <p:spPr>
          <a:xfrm>
            <a:off x="6238240" y="1313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LANGKAH-LANGKAH WHITEBOX TESTING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26DD2-AAC4-76FD-5B3D-11B9D261DD6E}"/>
              </a:ext>
            </a:extLst>
          </p:cNvPr>
          <p:cNvSpPr txBox="1"/>
          <p:nvPr/>
        </p:nvSpPr>
        <p:spPr>
          <a:xfrm>
            <a:off x="6238240" y="1882894"/>
            <a:ext cx="4937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Berikut adalah langkah-langkah dalam melakukan Whitebox Testing: 1) Analisis kode program. 2) Perancangan Unit Test. 3) Implementasi Unit Test. 4) Eksekusi dan evaluasi hasil Unit Test. 5) Perbaikan kode program jika ditemukan bug. 6) Ulangi langkah 2-5 hingga semua unit kode teruji dengan baik.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B8129-837E-2675-AED9-CE704E9E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000" y="755344"/>
            <a:ext cx="4330779" cy="45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8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47A58-5FCC-E891-AA6A-2C31B38E0F36}"/>
              </a:ext>
            </a:extLst>
          </p:cNvPr>
          <p:cNvSpPr txBox="1"/>
          <p:nvPr/>
        </p:nvSpPr>
        <p:spPr>
          <a:xfrm>
            <a:off x="8382000" y="1324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CONTOH UNIT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39AC8-7836-24C8-AAB4-8D73E5FF4EAB}"/>
              </a:ext>
            </a:extLst>
          </p:cNvPr>
          <p:cNvSpPr txBox="1"/>
          <p:nvPr/>
        </p:nvSpPr>
        <p:spPr>
          <a:xfrm>
            <a:off x="601980" y="808058"/>
            <a:ext cx="2242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mymodule.py</a:t>
            </a:r>
          </a:p>
          <a:p>
            <a:endParaRPr lang="en-ID" dirty="0"/>
          </a:p>
          <a:p>
            <a:r>
              <a:rPr lang="en-ID" dirty="0"/>
              <a:t>def add(a, b):</a:t>
            </a:r>
          </a:p>
          <a:p>
            <a:r>
              <a:rPr lang="en-ID" dirty="0"/>
              <a:t>    return a + b</a:t>
            </a:r>
          </a:p>
          <a:p>
            <a:endParaRPr lang="en-ID" dirty="0"/>
          </a:p>
          <a:p>
            <a:r>
              <a:rPr lang="en-ID" dirty="0"/>
              <a:t>def subtract(a, b):</a:t>
            </a:r>
          </a:p>
          <a:p>
            <a:r>
              <a:rPr lang="en-ID" dirty="0"/>
              <a:t>    return a - b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FEE5C4-9942-94CE-A1B6-1ABCB873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180" y="2355334"/>
            <a:ext cx="3370580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Unit Testing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unittest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D8585-E8AC-208B-BA15-2E2C04752473}"/>
              </a:ext>
            </a:extLst>
          </p:cNvPr>
          <p:cNvSpPr txBox="1"/>
          <p:nvPr/>
        </p:nvSpPr>
        <p:spPr>
          <a:xfrm>
            <a:off x="4371340" y="2839383"/>
            <a:ext cx="76377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# test_mymodule.py</a:t>
            </a:r>
          </a:p>
          <a:p>
            <a:r>
              <a:rPr lang="en-ID" sz="1400" dirty="0"/>
              <a:t>import </a:t>
            </a:r>
            <a:r>
              <a:rPr lang="en-ID" sz="1400" dirty="0" err="1"/>
              <a:t>unittest</a:t>
            </a:r>
            <a:endParaRPr lang="en-ID" sz="1400" dirty="0"/>
          </a:p>
          <a:p>
            <a:r>
              <a:rPr lang="en-ID" sz="1400" dirty="0"/>
              <a:t>import </a:t>
            </a:r>
            <a:r>
              <a:rPr lang="en-ID" sz="1400" dirty="0" err="1"/>
              <a:t>mymodule</a:t>
            </a:r>
            <a:r>
              <a:rPr lang="en-ID" sz="1400" dirty="0"/>
              <a:t>  # </a:t>
            </a:r>
            <a:r>
              <a:rPr lang="en-ID" sz="1400" dirty="0" err="1"/>
              <a:t>Impor</a:t>
            </a:r>
            <a:r>
              <a:rPr lang="en-ID" sz="1400" dirty="0"/>
              <a:t> </a:t>
            </a:r>
            <a:r>
              <a:rPr lang="en-ID" sz="1400" dirty="0" err="1"/>
              <a:t>modul</a:t>
            </a:r>
            <a:r>
              <a:rPr lang="en-ID" sz="1400" dirty="0"/>
              <a:t> yang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diuji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/>
              <a:t>class </a:t>
            </a:r>
            <a:r>
              <a:rPr lang="en-ID" sz="1400" dirty="0" err="1"/>
              <a:t>TestMyModule</a:t>
            </a:r>
            <a:r>
              <a:rPr lang="en-ID" sz="1400" dirty="0"/>
              <a:t>(</a:t>
            </a:r>
            <a:r>
              <a:rPr lang="en-ID" sz="1400" dirty="0" err="1"/>
              <a:t>unittest.TestCase</a:t>
            </a:r>
            <a:r>
              <a:rPr lang="en-ID" sz="1400" dirty="0"/>
              <a:t>):</a:t>
            </a:r>
          </a:p>
          <a:p>
            <a:endParaRPr lang="en-ID" sz="1400" dirty="0"/>
          </a:p>
          <a:p>
            <a:r>
              <a:rPr lang="en-ID" sz="1400" dirty="0"/>
              <a:t>    def </a:t>
            </a:r>
            <a:r>
              <a:rPr lang="en-ID" sz="1400" dirty="0" err="1"/>
              <a:t>test_add</a:t>
            </a:r>
            <a:r>
              <a:rPr lang="en-ID" sz="1400" dirty="0"/>
              <a:t>(self):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self.assertEqual</a:t>
            </a:r>
            <a:r>
              <a:rPr lang="en-ID" sz="1400" dirty="0"/>
              <a:t>(</a:t>
            </a:r>
            <a:r>
              <a:rPr lang="en-ID" sz="1400" dirty="0" err="1"/>
              <a:t>mymodule.add</a:t>
            </a:r>
            <a:r>
              <a:rPr lang="en-ID" sz="1400" dirty="0"/>
              <a:t>(3, 2), 5)  #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penambahan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/>
              <a:t>    def </a:t>
            </a:r>
            <a:r>
              <a:rPr lang="en-ID" sz="1400" dirty="0" err="1"/>
              <a:t>test_subtract</a:t>
            </a:r>
            <a:r>
              <a:rPr lang="en-ID" sz="1400" dirty="0"/>
              <a:t>(self):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self.assertEqual</a:t>
            </a:r>
            <a:r>
              <a:rPr lang="en-ID" sz="1400" dirty="0"/>
              <a:t>(</a:t>
            </a:r>
            <a:r>
              <a:rPr lang="en-ID" sz="1400" dirty="0" err="1"/>
              <a:t>mymodule.subtract</a:t>
            </a:r>
            <a:r>
              <a:rPr lang="en-ID" sz="1400" dirty="0"/>
              <a:t>(5, 2), 3)  #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pengujian</a:t>
            </a:r>
            <a:r>
              <a:rPr lang="en-ID" sz="1400" dirty="0"/>
              <a:t> </a:t>
            </a:r>
            <a:r>
              <a:rPr lang="en-ID" sz="1400" dirty="0" err="1"/>
              <a:t>pengurangan</a:t>
            </a:r>
            <a:endParaRPr lang="en-ID" sz="1400" dirty="0"/>
          </a:p>
          <a:p>
            <a:endParaRPr lang="en-ID" sz="1400" dirty="0"/>
          </a:p>
          <a:p>
            <a:r>
              <a:rPr lang="en-ID" sz="1400" dirty="0"/>
              <a:t>if __name__ == '__main__':</a:t>
            </a:r>
          </a:p>
          <a:p>
            <a:r>
              <a:rPr lang="en-ID" sz="1400" dirty="0"/>
              <a:t>    </a:t>
            </a:r>
            <a:r>
              <a:rPr lang="en-ID" sz="1400" dirty="0" err="1"/>
              <a:t>unittest.main</a:t>
            </a:r>
            <a:r>
              <a:rPr lang="en-ID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44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221AA-6FD3-B055-D246-0DBEF159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53" y="131339"/>
            <a:ext cx="7930067" cy="55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6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2B6E6-E6FE-1107-10EC-74D8241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072935"/>
            <a:ext cx="5865114" cy="1018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F6319-EA55-966C-B8A1-0F50B4CA7742}"/>
              </a:ext>
            </a:extLst>
          </p:cNvPr>
          <p:cNvSpPr txBox="1"/>
          <p:nvPr/>
        </p:nvSpPr>
        <p:spPr>
          <a:xfrm>
            <a:off x="3362960" y="22834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Hasil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keluaran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mungkin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lihat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jika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pengujian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berhasil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D1D5DB"/>
                </a:solidFill>
                <a:effectLst/>
                <a:latin typeface="Söhne"/>
              </a:rPr>
              <a:t>adalah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8FC92-016C-D2DF-58E7-E34EDBC1C6C3}"/>
              </a:ext>
            </a:extLst>
          </p:cNvPr>
          <p:cNvSpPr txBox="1"/>
          <p:nvPr/>
        </p:nvSpPr>
        <p:spPr>
          <a:xfrm>
            <a:off x="9265920" y="703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H</a:t>
            </a:r>
            <a:r>
              <a:rPr lang="en-ID" dirty="0" err="1">
                <a:solidFill>
                  <a:srgbClr val="D1D5DB"/>
                </a:solidFill>
                <a:latin typeface="Söhne"/>
              </a:rPr>
              <a:t>asil</a:t>
            </a:r>
            <a:r>
              <a:rPr lang="en-ID" dirty="0">
                <a:solidFill>
                  <a:srgbClr val="D1D5DB"/>
                </a:solidFill>
                <a:latin typeface="Söhne"/>
              </a:rPr>
              <a:t> Run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BBB9F4-0FB1-FC1E-0A30-822DB027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97" y="3167446"/>
            <a:ext cx="7496305" cy="18339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829FC3-1111-4FCB-D702-3C09BD426C00}"/>
              </a:ext>
            </a:extLst>
          </p:cNvPr>
          <p:cNvSpPr txBox="1"/>
          <p:nvPr/>
        </p:nvSpPr>
        <p:spPr>
          <a:xfrm>
            <a:off x="982980" y="5239075"/>
            <a:ext cx="1120902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contoh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, </a:t>
            </a:r>
            <a:r>
              <a:rPr lang="en-ID" sz="1200" dirty="0" err="1"/>
              <a:t>kita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unit tests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add dan subtract yang </a:t>
            </a:r>
            <a:r>
              <a:rPr lang="en-ID" sz="1200" dirty="0" err="1"/>
              <a:t>ada</a:t>
            </a:r>
            <a:r>
              <a:rPr lang="en-ID" sz="1200" dirty="0"/>
              <a:t> di </a:t>
            </a:r>
            <a:r>
              <a:rPr lang="en-ID" sz="1200" dirty="0" err="1"/>
              <a:t>modul</a:t>
            </a:r>
            <a:r>
              <a:rPr lang="en-ID" sz="1200" dirty="0"/>
              <a:t> </a:t>
            </a:r>
            <a:r>
              <a:rPr lang="en-ID" sz="1200" dirty="0" err="1"/>
              <a:t>mymodule</a:t>
            </a:r>
            <a:r>
              <a:rPr lang="en-ID" sz="1200" dirty="0"/>
              <a:t>.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unittest.TestCase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, dan </a:t>
            </a:r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</a:t>
            </a:r>
            <a:r>
              <a:rPr lang="en-ID" sz="1200" dirty="0" err="1"/>
              <a:t>assertEqual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memeriksa</a:t>
            </a:r>
            <a:r>
              <a:rPr lang="en-ID" sz="1200" dirty="0"/>
              <a:t>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harapan</a:t>
            </a:r>
            <a:r>
              <a:rPr lang="en-ID" sz="1200" dirty="0"/>
              <a:t>.</a:t>
            </a:r>
          </a:p>
          <a:p>
            <a:endParaRPr lang="en-ID" sz="500" dirty="0"/>
          </a:p>
          <a:p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,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skrip</a:t>
            </a:r>
            <a:r>
              <a:rPr lang="en-ID" sz="1200" dirty="0"/>
              <a:t> test_mymodule.py, dan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keluaran</a:t>
            </a:r>
            <a:r>
              <a:rPr lang="en-ID" sz="1200" dirty="0"/>
              <a:t> yang </a:t>
            </a:r>
            <a:r>
              <a:rPr lang="en-ID" sz="1200" dirty="0" err="1"/>
              <a:t>memberi</a:t>
            </a:r>
            <a:r>
              <a:rPr lang="en-ID" sz="1200" dirty="0"/>
              <a:t> </a:t>
            </a:r>
            <a:r>
              <a:rPr lang="en-ID" sz="1200" dirty="0" err="1"/>
              <a:t>tahu</a:t>
            </a:r>
            <a:r>
              <a:rPr lang="en-ID" sz="1200" dirty="0"/>
              <a:t>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pengujian</a:t>
            </a:r>
            <a:r>
              <a:rPr lang="en-ID" sz="1200" dirty="0"/>
              <a:t> </a:t>
            </a:r>
            <a:r>
              <a:rPr lang="en-ID" sz="1200" dirty="0" err="1"/>
              <a:t>berhasil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60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096A7-0653-052D-EF7B-02CA133D84BD}"/>
              </a:ext>
            </a:extLst>
          </p:cNvPr>
          <p:cNvSpPr txBox="1"/>
          <p:nvPr/>
        </p:nvSpPr>
        <p:spPr>
          <a:xfrm>
            <a:off x="731520" y="1435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Referensi</a:t>
            </a:r>
            <a:r>
              <a:rPr lang="en-US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79DD-22DD-ABDE-8973-C94A04736415}"/>
              </a:ext>
            </a:extLst>
          </p:cNvPr>
          <p:cNvSpPr txBox="1"/>
          <p:nvPr/>
        </p:nvSpPr>
        <p:spPr>
          <a:xfrm>
            <a:off x="2346960" y="14358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Video YT Chanel A Ai Samudra  (https://www.youtube.com/watch?v=k5zz8evh3Bw)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C0599-763F-6AD5-C810-DB42F6015D12}"/>
              </a:ext>
            </a:extLst>
          </p:cNvPr>
          <p:cNvSpPr txBox="1"/>
          <p:nvPr/>
        </p:nvSpPr>
        <p:spPr>
          <a:xfrm>
            <a:off x="2346960" y="24324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/>
              <a:t>Jurnal Siliwangi Vol.7. No.2, 2021 </a:t>
            </a:r>
            <a:r>
              <a:rPr lang="en-ID" dirty="0" err="1"/>
              <a:t>Fakultas</a:t>
            </a:r>
            <a:r>
              <a:rPr lang="en-ID" dirty="0"/>
              <a:t> Teknik Universitas </a:t>
            </a:r>
            <a:r>
              <a:rPr lang="en-ID" dirty="0" err="1"/>
              <a:t>Siliwangi</a:t>
            </a:r>
            <a:r>
              <a:rPr lang="en-ID" dirty="0"/>
              <a:t> </a:t>
            </a:r>
            <a:r>
              <a:rPr lang="en-ID" dirty="0" err="1"/>
              <a:t>Tasikmalaya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1F638-34BB-B385-7DA7-4B27512C1F0C}"/>
              </a:ext>
            </a:extLst>
          </p:cNvPr>
          <p:cNvSpPr txBox="1"/>
          <p:nvPr/>
        </p:nvSpPr>
        <p:spPr>
          <a:xfrm>
            <a:off x="2346960" y="3456077"/>
            <a:ext cx="703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Artikel  </a:t>
            </a:r>
            <a:r>
              <a:rPr lang="en-ID" dirty="0">
                <a:hlinkClick r:id="rId2"/>
              </a:rPr>
              <a:t>https://glints.com/id/</a:t>
            </a:r>
            <a:r>
              <a:rPr lang="en-ID" dirty="0"/>
              <a:t>  oleh Geovanni  Nerissa </a:t>
            </a:r>
            <a:r>
              <a:rPr lang="en-ID" dirty="0" err="1"/>
              <a:t>Arviana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092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1165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Century Gothic</vt:lpstr>
      <vt:lpstr>ff1</vt:lpstr>
      <vt:lpstr>ff2</vt:lpstr>
      <vt:lpstr>ff3</vt:lpstr>
      <vt:lpstr>ff4</vt:lpstr>
      <vt:lpstr>Söhne</vt:lpstr>
      <vt:lpstr>Söhne Mono</vt:lpstr>
      <vt:lpstr>Wingdings</vt:lpstr>
      <vt:lpstr>Wingdings 3</vt:lpstr>
      <vt:lpstr>Ion</vt:lpstr>
      <vt:lpstr>WHITEBOX TESTING DAN UNIT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INTEGRATION (CI) DAN CONTINUOUS DEPLOYMENT (CD)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DAN UNIT TEST</dc:title>
  <dc:creator>Irma Nopita</dc:creator>
  <cp:lastModifiedBy>Irma Nopita</cp:lastModifiedBy>
  <cp:revision>1</cp:revision>
  <dcterms:created xsi:type="dcterms:W3CDTF">2023-11-03T16:00:26Z</dcterms:created>
  <dcterms:modified xsi:type="dcterms:W3CDTF">2023-11-03T16:51:07Z</dcterms:modified>
</cp:coreProperties>
</file>