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438912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894498"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Calibri"/>
      </a:defRPr>
    </a:lvl1pPr>
    <a:lvl2pPr marL="0" marR="0" indent="894498" algn="l" defTabSz="894498"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Calibri"/>
      </a:defRPr>
    </a:lvl2pPr>
    <a:lvl3pPr marL="0" marR="0" indent="1788995" algn="l" defTabSz="894498"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Calibri"/>
      </a:defRPr>
    </a:lvl3pPr>
    <a:lvl4pPr marL="0" marR="0" indent="2683492" algn="l" defTabSz="894498"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Calibri"/>
      </a:defRPr>
    </a:lvl4pPr>
    <a:lvl5pPr marL="0" marR="0" indent="3577990" algn="l" defTabSz="894498"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Calibri"/>
      </a:defRPr>
    </a:lvl5pPr>
    <a:lvl6pPr marL="0" marR="0" indent="4472487" algn="l" defTabSz="894498"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Calibri"/>
      </a:defRPr>
    </a:lvl6pPr>
    <a:lvl7pPr marL="0" marR="0" indent="5366984" algn="l" defTabSz="894498"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Calibri"/>
      </a:defRPr>
    </a:lvl7pPr>
    <a:lvl8pPr marL="0" marR="0" indent="6261482" algn="l" defTabSz="894498"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Calibri"/>
      </a:defRPr>
    </a:lvl8pPr>
    <a:lvl9pPr marL="0" marR="0" indent="7155980" algn="l" defTabSz="894498"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254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254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254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254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254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254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3175" cap="flat">
              <a:noFill/>
              <a:miter lim="400000"/>
            </a:ln>
          </a:left>
          <a:right>
            <a:ln w="3175" cap="flat">
              <a:noFill/>
              <a:miter lim="400000"/>
            </a:ln>
          </a:right>
          <a:top>
            <a:ln w="3175" cap="flat">
              <a:noFill/>
              <a:miter lim="400000"/>
            </a:ln>
          </a:top>
          <a:bottom>
            <a:ln w="3175" cap="flat">
              <a:noFill/>
              <a:miter lim="400000"/>
            </a:ln>
          </a:bottom>
          <a:insideH>
            <a:ln w="3175" cap="flat">
              <a:noFill/>
              <a:miter lim="400000"/>
            </a:ln>
          </a:insideH>
          <a:insideV>
            <a:ln w="3175"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3175" cap="flat">
              <a:noFill/>
              <a:miter lim="400000"/>
            </a:ln>
          </a:left>
          <a:right>
            <a:ln w="3175" cap="flat">
              <a:noFill/>
              <a:miter lim="400000"/>
            </a:ln>
          </a:right>
          <a:top>
            <a:ln w="3175" cap="flat">
              <a:noFill/>
              <a:miter lim="400000"/>
            </a:ln>
          </a:top>
          <a:bottom>
            <a:ln w="3175" cap="flat">
              <a:noFill/>
              <a:miter lim="400000"/>
            </a:ln>
          </a:bottom>
          <a:insideH>
            <a:ln w="3175" cap="flat">
              <a:noFill/>
              <a:miter lim="400000"/>
            </a:ln>
          </a:insideH>
          <a:insideV>
            <a:ln w="3175" cap="flat">
              <a:noFill/>
              <a:miter lim="400000"/>
            </a:ln>
          </a:insideV>
        </a:tcBdr>
        <a:fill>
          <a:solidFill>
            <a:schemeClr val="accent1"/>
          </a:solidFill>
        </a:fill>
      </a:tcStyle>
    </a:firstCol>
    <a:lastRow>
      <a:tcTxStyle b="on" i="off">
        <a:fontRef idx="minor">
          <a:srgbClr val="000000"/>
        </a:fontRef>
        <a:srgbClr val="000000"/>
      </a:tcTxStyle>
      <a:tcStyle>
        <a:tcBdr>
          <a:left>
            <a:ln w="3175" cap="flat">
              <a:noFill/>
              <a:miter lim="400000"/>
            </a:ln>
          </a:left>
          <a:right>
            <a:ln w="3175" cap="flat">
              <a:noFill/>
              <a:miter lim="400000"/>
            </a:ln>
          </a:right>
          <a:top>
            <a:ln w="38100" cap="flat">
              <a:solidFill>
                <a:srgbClr val="000000"/>
              </a:solidFill>
              <a:prstDash val="solid"/>
              <a:round/>
            </a:ln>
          </a:top>
          <a:bottom>
            <a:ln w="12700" cap="flat">
              <a:solidFill>
                <a:srgbClr val="000000"/>
              </a:solidFill>
              <a:prstDash val="solid"/>
              <a:round/>
            </a:ln>
          </a:bottom>
          <a:insideH>
            <a:ln w="3175" cap="flat">
              <a:noFill/>
              <a:miter lim="400000"/>
            </a:ln>
          </a:insideH>
          <a:insideV>
            <a:ln w="3175" cap="flat">
              <a:noFill/>
              <a:miter lim="400000"/>
            </a:ln>
          </a:insideV>
        </a:tcBdr>
        <a:fill>
          <a:solidFill>
            <a:srgbClr val="FFFFFF"/>
          </a:solidFill>
        </a:fill>
      </a:tcStyle>
    </a:lastRow>
    <a:firstRow>
      <a:tcTxStyle b="on" i="off">
        <a:fontRef idx="minor">
          <a:srgbClr val="FFFFFF"/>
        </a:fontRef>
        <a:srgbClr val="FFFFFF"/>
      </a:tcTxStyle>
      <a:tcStyle>
        <a:tcBdr>
          <a:left>
            <a:ln w="3175" cap="flat">
              <a:noFill/>
              <a:miter lim="400000"/>
            </a:ln>
          </a:left>
          <a:right>
            <a:ln w="3175" cap="flat">
              <a:noFill/>
              <a:miter lim="400000"/>
            </a:ln>
          </a:right>
          <a:top>
            <a:ln w="12700" cap="flat">
              <a:solidFill>
                <a:srgbClr val="000000"/>
              </a:solidFill>
              <a:prstDash val="solid"/>
              <a:round/>
            </a:ln>
          </a:top>
          <a:bottom>
            <a:ln w="12700" cap="flat">
              <a:solidFill>
                <a:srgbClr val="000000"/>
              </a:solidFill>
              <a:prstDash val="solid"/>
              <a:round/>
            </a:ln>
          </a:bottom>
          <a:insideH>
            <a:ln w="3175" cap="flat">
              <a:noFill/>
              <a:miter lim="400000"/>
            </a:ln>
          </a:insideH>
          <a:insideV>
            <a:ln w="3175"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254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254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3175" cap="flat">
              <a:solidFill>
                <a:srgbClr val="000000"/>
              </a:solidFill>
              <a:prstDash val="solid"/>
              <a:round/>
            </a:ln>
          </a:left>
          <a:right>
            <a:ln w="3175" cap="flat">
              <a:solidFill>
                <a:srgbClr val="000000"/>
              </a:solidFill>
              <a:prstDash val="solid"/>
              <a:round/>
            </a:ln>
          </a:right>
          <a:top>
            <a:ln w="3175" cap="flat">
              <a:solidFill>
                <a:srgbClr val="000000"/>
              </a:solidFill>
              <a:prstDash val="solid"/>
              <a:round/>
            </a:ln>
          </a:top>
          <a:bottom>
            <a:ln w="3175" cap="flat">
              <a:solidFill>
                <a:srgbClr val="000000"/>
              </a:solidFill>
              <a:prstDash val="solid"/>
              <a:round/>
            </a:ln>
          </a:bottom>
          <a:insideH>
            <a:ln w="3175" cap="flat">
              <a:solidFill>
                <a:srgbClr val="000000"/>
              </a:solidFill>
              <a:prstDash val="solid"/>
              <a:round/>
            </a:ln>
          </a:insideH>
          <a:insideV>
            <a:ln w="3175"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3175" cap="flat">
              <a:solidFill>
                <a:srgbClr val="000000"/>
              </a:solidFill>
              <a:prstDash val="solid"/>
              <a:round/>
            </a:ln>
          </a:left>
          <a:right>
            <a:ln w="3175" cap="flat">
              <a:solidFill>
                <a:srgbClr val="000000"/>
              </a:solidFill>
              <a:prstDash val="solid"/>
              <a:round/>
            </a:ln>
          </a:right>
          <a:top>
            <a:ln w="3175" cap="flat">
              <a:solidFill>
                <a:srgbClr val="000000"/>
              </a:solidFill>
              <a:prstDash val="solid"/>
              <a:round/>
            </a:ln>
          </a:top>
          <a:bottom>
            <a:ln w="3175" cap="flat">
              <a:solidFill>
                <a:srgbClr val="000000"/>
              </a:solidFill>
              <a:prstDash val="solid"/>
              <a:round/>
            </a:ln>
          </a:bottom>
          <a:insideH>
            <a:ln w="3175" cap="flat">
              <a:solidFill>
                <a:srgbClr val="000000"/>
              </a:solidFill>
              <a:prstDash val="solid"/>
              <a:round/>
            </a:ln>
          </a:insideH>
          <a:insideV>
            <a:ln w="3175"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3175" cap="flat">
              <a:solidFill>
                <a:srgbClr val="000000"/>
              </a:solidFill>
              <a:prstDash val="solid"/>
              <a:round/>
            </a:ln>
          </a:left>
          <a:right>
            <a:ln w="3175" cap="flat">
              <a:solidFill>
                <a:srgbClr val="000000"/>
              </a:solidFill>
              <a:prstDash val="solid"/>
              <a:round/>
            </a:ln>
          </a:right>
          <a:top>
            <a:ln w="38100" cap="flat">
              <a:solidFill>
                <a:srgbClr val="000000"/>
              </a:solidFill>
              <a:prstDash val="solid"/>
              <a:round/>
            </a:ln>
          </a:top>
          <a:bottom>
            <a:ln w="3175" cap="flat">
              <a:solidFill>
                <a:srgbClr val="000000"/>
              </a:solidFill>
              <a:prstDash val="solid"/>
              <a:round/>
            </a:ln>
          </a:bottom>
          <a:insideH>
            <a:ln w="3175" cap="flat">
              <a:solidFill>
                <a:srgbClr val="000000"/>
              </a:solidFill>
              <a:prstDash val="solid"/>
              <a:round/>
            </a:ln>
          </a:insideH>
          <a:insideV>
            <a:ln w="3175" cap="flat">
              <a:solidFill>
                <a:srgbClr val="000000"/>
              </a:solidFill>
              <a:prstDash val="solid"/>
              <a:round/>
            </a:ln>
          </a:insideV>
        </a:tcBdr>
        <a:fill>
          <a:noFill/>
        </a:fill>
      </a:tcStyle>
    </a:lastRow>
    <a:firstRow>
      <a:tcTxStyle b="on" i="off">
        <a:fontRef idx="minor">
          <a:srgbClr val="000000"/>
        </a:fontRef>
        <a:srgbClr val="000000"/>
      </a:tcTxStyle>
      <a:tcStyle>
        <a:tcBdr>
          <a:left>
            <a:ln w="3175" cap="flat">
              <a:solidFill>
                <a:srgbClr val="000000"/>
              </a:solidFill>
              <a:prstDash val="solid"/>
              <a:round/>
            </a:ln>
          </a:left>
          <a:right>
            <a:ln w="3175" cap="flat">
              <a:solidFill>
                <a:srgbClr val="000000"/>
              </a:solidFill>
              <a:prstDash val="solid"/>
              <a:round/>
            </a:ln>
          </a:right>
          <a:top>
            <a:ln w="3175" cap="flat">
              <a:solidFill>
                <a:srgbClr val="000000"/>
              </a:solidFill>
              <a:prstDash val="solid"/>
              <a:round/>
            </a:ln>
          </a:top>
          <a:bottom>
            <a:ln w="12700" cap="flat">
              <a:solidFill>
                <a:srgbClr val="000000"/>
              </a:solidFill>
              <a:prstDash val="solid"/>
              <a:round/>
            </a:ln>
          </a:bottom>
          <a:insideH>
            <a:ln w="3175" cap="flat">
              <a:solidFill>
                <a:srgbClr val="000000"/>
              </a:solidFill>
              <a:prstDash val="solid"/>
              <a:round/>
            </a:ln>
          </a:insideH>
          <a:insideV>
            <a:ln w="3175"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6" name="Shape 556"/>
          <p:cNvSpPr/>
          <p:nvPr>
            <p:ph type="sldImg"/>
          </p:nvPr>
        </p:nvSpPr>
        <p:spPr>
          <a:prstGeom prst="rect">
            <a:avLst/>
          </a:prstGeom>
        </p:spPr>
        <p:txBody>
          <a:bodyPr/>
          <a:lstStyle/>
          <a:p>
            <a:pPr/>
          </a:p>
        </p:txBody>
      </p:sp>
      <p:sp>
        <p:nvSpPr>
          <p:cNvPr id="557" name="Shape 557"/>
          <p:cNvSpPr/>
          <p:nvPr>
            <p:ph type="body" sz="quarter" idx="1"/>
          </p:nvPr>
        </p:nvSpPr>
        <p:spPr>
          <a:prstGeom prst="rect">
            <a:avLst/>
          </a:prstGeom>
        </p:spPr>
        <p:txBody>
          <a:bodyPr/>
          <a:lstStyle/>
          <a:p>
            <a:pPr/>
            <a:r>
              <a:t>Behavioral results: make bar graphs of RT?</a:t>
            </a:r>
          </a:p>
          <a:p>
            <a:pPr/>
            <a:r>
              <a:t>fMRI results: labels, figure caption, make blues in graph the same color</a:t>
            </a:r>
          </a:p>
          <a:p>
            <a:pPr/>
            <a:r>
              <a:t>References: add marcel 2004, add numbers, rearrange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3291839" y="10918614"/>
            <a:ext cx="37307523" cy="6272107"/>
          </a:xfrm>
          <a:prstGeom prst="rect">
            <a:avLst/>
          </a:prstGeom>
        </p:spPr>
        <p:txBody>
          <a:bodyPr/>
          <a:lstStyle/>
          <a:p>
            <a:pPr/>
            <a:r>
              <a:t>Title Text</a:t>
            </a:r>
          </a:p>
        </p:txBody>
      </p:sp>
      <p:sp>
        <p:nvSpPr>
          <p:cNvPr id="12" name="Body Level One…"/>
          <p:cNvSpPr txBox="1"/>
          <p:nvPr>
            <p:ph type="body" sz="quarter" idx="1"/>
          </p:nvPr>
        </p:nvSpPr>
        <p:spPr>
          <a:xfrm>
            <a:off x="6583680" y="18409921"/>
            <a:ext cx="30723843" cy="7477761"/>
          </a:xfrm>
          <a:prstGeom prst="rect">
            <a:avLst/>
          </a:prstGeom>
        </p:spPr>
        <p:txBody>
          <a:bodyPr/>
          <a:lstStyle>
            <a:lvl1pPr marL="0" indent="0" algn="ctr">
              <a:buSzTx/>
              <a:buFontTx/>
              <a:buNone/>
              <a:defRPr>
                <a:solidFill>
                  <a:srgbClr val="888888"/>
                </a:solidFill>
              </a:defRPr>
            </a:lvl1pPr>
            <a:lvl2pPr marL="0" indent="894498" algn="ctr">
              <a:buSzTx/>
              <a:buFontTx/>
              <a:buNone/>
              <a:defRPr>
                <a:solidFill>
                  <a:srgbClr val="888888"/>
                </a:solidFill>
              </a:defRPr>
            </a:lvl2pPr>
            <a:lvl3pPr marL="0" indent="1788995" algn="ctr">
              <a:buSzTx/>
              <a:buFontTx/>
              <a:buNone/>
              <a:defRPr>
                <a:solidFill>
                  <a:srgbClr val="888888"/>
                </a:solidFill>
              </a:defRPr>
            </a:lvl3pPr>
            <a:lvl4pPr marL="0" indent="2683492" algn="ctr">
              <a:buSzTx/>
              <a:buFontTx/>
              <a:buNone/>
              <a:defRPr>
                <a:solidFill>
                  <a:srgbClr val="888888"/>
                </a:solidFill>
              </a:defRPr>
            </a:lvl4pPr>
            <a:lvl5pPr marL="0" indent="357799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92" name="Title Text"/>
          <p:cNvSpPr txBox="1"/>
          <p:nvPr>
            <p:ph type="title"/>
          </p:nvPr>
        </p:nvSpPr>
        <p:spPr>
          <a:prstGeom prst="rect">
            <a:avLst/>
          </a:prstGeom>
        </p:spPr>
        <p:txBody>
          <a:bodyPr/>
          <a:lstStyle/>
          <a:p>
            <a:pPr/>
            <a:r>
              <a:t>Title Text</a:t>
            </a:r>
          </a:p>
        </p:txBody>
      </p:sp>
      <p:sp>
        <p:nvSpPr>
          <p:cNvPr id="93" name="Body Level One…"/>
          <p:cNvSpPr txBox="1"/>
          <p:nvPr>
            <p:ph type="body" idx="1"/>
          </p:nvPr>
        </p:nvSpPr>
        <p:spPr>
          <a:xfrm>
            <a:off x="2194559" y="8656325"/>
            <a:ext cx="39502080" cy="1931077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101" name="Title Text"/>
          <p:cNvSpPr txBox="1"/>
          <p:nvPr>
            <p:ph type="title"/>
          </p:nvPr>
        </p:nvSpPr>
        <p:spPr>
          <a:xfrm>
            <a:off x="31821121" y="3000591"/>
            <a:ext cx="9875520" cy="24966510"/>
          </a:xfrm>
          <a:prstGeom prst="rect">
            <a:avLst/>
          </a:prstGeom>
        </p:spPr>
        <p:txBody>
          <a:bodyPr/>
          <a:lstStyle/>
          <a:p>
            <a:pPr/>
            <a:r>
              <a:t>Title Text</a:t>
            </a:r>
          </a:p>
        </p:txBody>
      </p:sp>
      <p:sp>
        <p:nvSpPr>
          <p:cNvPr id="102" name="Body Level One…"/>
          <p:cNvSpPr txBox="1"/>
          <p:nvPr>
            <p:ph type="body" idx="1"/>
          </p:nvPr>
        </p:nvSpPr>
        <p:spPr>
          <a:xfrm>
            <a:off x="2194559" y="3000591"/>
            <a:ext cx="28895044" cy="2496651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xfrm>
            <a:off x="2194559" y="8656325"/>
            <a:ext cx="39502080" cy="1931077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3467101" y="20631573"/>
            <a:ext cx="37307523" cy="5811521"/>
          </a:xfrm>
          <a:prstGeom prst="rect">
            <a:avLst/>
          </a:prstGeom>
        </p:spPr>
        <p:txBody>
          <a:bodyPr anchor="t"/>
          <a:lstStyle>
            <a:lvl1pPr algn="l">
              <a:defRPr b="1" cap="all" sz="7800"/>
            </a:lvl1pPr>
          </a:lstStyle>
          <a:p>
            <a:pPr/>
            <a:r>
              <a:t>Title Text</a:t>
            </a:r>
          </a:p>
        </p:txBody>
      </p:sp>
      <p:sp>
        <p:nvSpPr>
          <p:cNvPr id="30" name="Body Level One…"/>
          <p:cNvSpPr txBox="1"/>
          <p:nvPr>
            <p:ph type="body" sz="quarter" idx="1"/>
          </p:nvPr>
        </p:nvSpPr>
        <p:spPr>
          <a:xfrm>
            <a:off x="3467101" y="14230777"/>
            <a:ext cx="37307523" cy="6400801"/>
          </a:xfrm>
          <a:prstGeom prst="rect">
            <a:avLst/>
          </a:prstGeom>
        </p:spPr>
        <p:txBody>
          <a:bodyPr anchor="b"/>
          <a:lstStyle>
            <a:lvl1pPr marL="0" indent="0">
              <a:spcBef>
                <a:spcPts val="900"/>
              </a:spcBef>
              <a:buSzTx/>
              <a:buFontTx/>
              <a:buNone/>
              <a:defRPr sz="3800">
                <a:solidFill>
                  <a:srgbClr val="888888"/>
                </a:solidFill>
              </a:defRPr>
            </a:lvl1pPr>
            <a:lvl2pPr marL="0" indent="894498">
              <a:spcBef>
                <a:spcPts val="900"/>
              </a:spcBef>
              <a:buSzTx/>
              <a:buFontTx/>
              <a:buNone/>
              <a:defRPr sz="3800">
                <a:solidFill>
                  <a:srgbClr val="888888"/>
                </a:solidFill>
              </a:defRPr>
            </a:lvl2pPr>
            <a:lvl3pPr marL="0" indent="1788995">
              <a:spcBef>
                <a:spcPts val="900"/>
              </a:spcBef>
              <a:buSzTx/>
              <a:buFontTx/>
              <a:buNone/>
              <a:defRPr sz="3800">
                <a:solidFill>
                  <a:srgbClr val="888888"/>
                </a:solidFill>
              </a:defRPr>
            </a:lvl3pPr>
            <a:lvl4pPr marL="0" indent="2683492">
              <a:spcBef>
                <a:spcPts val="900"/>
              </a:spcBef>
              <a:buSzTx/>
              <a:buFontTx/>
              <a:buNone/>
              <a:defRPr sz="3800">
                <a:solidFill>
                  <a:srgbClr val="888888"/>
                </a:solidFill>
              </a:defRPr>
            </a:lvl4pPr>
            <a:lvl5pPr marL="0" indent="3577990">
              <a:spcBef>
                <a:spcPts val="900"/>
              </a:spcBef>
              <a:buSzTx/>
              <a:buFontTx/>
              <a:buNone/>
              <a:defRPr sz="38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2194559" y="8656325"/>
            <a:ext cx="19385282" cy="19310775"/>
          </a:xfrm>
          <a:prstGeom prst="rect">
            <a:avLst/>
          </a:prstGeom>
        </p:spPr>
        <p:txBody>
          <a:bodyPr/>
          <a:lstStyle>
            <a:lvl1pPr marL="670873" indent="-670873">
              <a:spcBef>
                <a:spcPts val="1200"/>
              </a:spcBef>
              <a:defRPr sz="5400"/>
            </a:lvl1pPr>
            <a:lvl2pPr marL="1536822" indent="-642325">
              <a:spcBef>
                <a:spcPts val="1200"/>
              </a:spcBef>
              <a:defRPr sz="5400"/>
            </a:lvl2pPr>
            <a:lvl3pPr marL="2408262" indent="-619266">
              <a:spcBef>
                <a:spcPts val="1200"/>
              </a:spcBef>
              <a:defRPr sz="5400"/>
            </a:lvl3pPr>
            <a:lvl4pPr marL="3354365" indent="-670871">
              <a:spcBef>
                <a:spcPts val="1200"/>
              </a:spcBef>
              <a:defRPr sz="5400"/>
            </a:lvl4pPr>
            <a:lvl5pPr marL="4248863" indent="-670871">
              <a:spcBef>
                <a:spcPts val="1200"/>
              </a:spcBef>
              <a:defRPr sz="54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quarter" idx="1"/>
          </p:nvPr>
        </p:nvSpPr>
        <p:spPr>
          <a:xfrm>
            <a:off x="2194560" y="8378614"/>
            <a:ext cx="19392904" cy="2729654"/>
          </a:xfrm>
          <a:prstGeom prst="rect">
            <a:avLst/>
          </a:prstGeom>
        </p:spPr>
        <p:txBody>
          <a:bodyPr anchor="b"/>
          <a:lstStyle>
            <a:lvl1pPr marL="0" indent="0">
              <a:spcBef>
                <a:spcPts val="1100"/>
              </a:spcBef>
              <a:buSzTx/>
              <a:buFontTx/>
              <a:buNone/>
              <a:defRPr b="1" sz="4600"/>
            </a:lvl1pPr>
            <a:lvl2pPr marL="0" indent="894498">
              <a:spcBef>
                <a:spcPts val="1100"/>
              </a:spcBef>
              <a:buSzTx/>
              <a:buFontTx/>
              <a:buNone/>
              <a:defRPr b="1" sz="4600"/>
            </a:lvl2pPr>
            <a:lvl3pPr marL="0" indent="1788995">
              <a:spcBef>
                <a:spcPts val="1100"/>
              </a:spcBef>
              <a:buSzTx/>
              <a:buFontTx/>
              <a:buNone/>
              <a:defRPr b="1" sz="4600"/>
            </a:lvl3pPr>
            <a:lvl4pPr marL="0" indent="2683492">
              <a:spcBef>
                <a:spcPts val="1100"/>
              </a:spcBef>
              <a:buSzTx/>
              <a:buFontTx/>
              <a:buNone/>
              <a:defRPr b="1" sz="4600"/>
            </a:lvl4pPr>
            <a:lvl5pPr marL="0" indent="3577990">
              <a:spcBef>
                <a:spcPts val="1100"/>
              </a:spcBef>
              <a:buSzTx/>
              <a:buFontTx/>
              <a:buNone/>
              <a:defRPr b="1" sz="46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13"/>
          </p:nvPr>
        </p:nvSpPr>
        <p:spPr>
          <a:xfrm>
            <a:off x="22296122" y="8378614"/>
            <a:ext cx="19400523" cy="2729654"/>
          </a:xfrm>
          <a:prstGeom prst="rect">
            <a:avLst/>
          </a:prstGeom>
        </p:spPr>
        <p:txBody>
          <a:bodyPr anchor="b"/>
          <a:lstStyle/>
          <a:p>
            <a:pPr marL="0" indent="0">
              <a:spcBef>
                <a:spcPts val="1100"/>
              </a:spcBef>
              <a:buSzTx/>
              <a:buFontTx/>
              <a:buNone/>
              <a:defRPr b="1" sz="46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2194563" y="2993813"/>
            <a:ext cx="14439904" cy="4958081"/>
          </a:xfrm>
          <a:prstGeom prst="rect">
            <a:avLst/>
          </a:prstGeom>
        </p:spPr>
        <p:txBody>
          <a:bodyPr anchor="b"/>
          <a:lstStyle>
            <a:lvl1pPr algn="l">
              <a:defRPr b="1" sz="3800"/>
            </a:lvl1pPr>
          </a:lstStyle>
          <a:p>
            <a:pPr/>
            <a:r>
              <a:t>Title Text</a:t>
            </a:r>
          </a:p>
        </p:txBody>
      </p:sp>
      <p:sp>
        <p:nvSpPr>
          <p:cNvPr id="73" name="Body Level One…"/>
          <p:cNvSpPr txBox="1"/>
          <p:nvPr>
            <p:ph type="body" idx="1"/>
          </p:nvPr>
        </p:nvSpPr>
        <p:spPr>
          <a:xfrm>
            <a:off x="17160239" y="2993818"/>
            <a:ext cx="24536401" cy="2497328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half" idx="13"/>
          </p:nvPr>
        </p:nvSpPr>
        <p:spPr>
          <a:xfrm>
            <a:off x="2194563" y="7951898"/>
            <a:ext cx="14439904" cy="20015201"/>
          </a:xfrm>
          <a:prstGeom prst="rect">
            <a:avLst/>
          </a:prstGeom>
        </p:spPr>
        <p:txBody>
          <a:bodyPr/>
          <a:lstStyle/>
          <a:p>
            <a:pPr marL="0" indent="0">
              <a:spcBef>
                <a:spcPts val="600"/>
              </a:spcBef>
              <a:buSzTx/>
              <a:buFontTx/>
              <a:buNone/>
              <a:defRPr sz="2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602981" y="22311360"/>
            <a:ext cx="26334723" cy="2418081"/>
          </a:xfrm>
          <a:prstGeom prst="rect">
            <a:avLst/>
          </a:prstGeom>
        </p:spPr>
        <p:txBody>
          <a:bodyPr anchor="b"/>
          <a:lstStyle>
            <a:lvl1pPr algn="l">
              <a:defRPr b="1" sz="3800"/>
            </a:lvl1pPr>
          </a:lstStyle>
          <a:p>
            <a:pPr/>
            <a:r>
              <a:t>Title Text</a:t>
            </a:r>
          </a:p>
        </p:txBody>
      </p:sp>
      <p:sp>
        <p:nvSpPr>
          <p:cNvPr id="83" name="Picture Placeholder 2"/>
          <p:cNvSpPr/>
          <p:nvPr>
            <p:ph type="pic" sz="half" idx="13"/>
          </p:nvPr>
        </p:nvSpPr>
        <p:spPr>
          <a:xfrm>
            <a:off x="8602981" y="4443306"/>
            <a:ext cx="26334723" cy="17556482"/>
          </a:xfrm>
          <a:prstGeom prst="rect">
            <a:avLst/>
          </a:prstGeom>
          <a:ln w="12700"/>
        </p:spPr>
        <p:txBody>
          <a:bodyPr lIns="91439" tIns="45719" rIns="91439" bIns="45719">
            <a:noAutofit/>
          </a:bodyPr>
          <a:lstStyle/>
          <a:p>
            <a:pPr/>
          </a:p>
        </p:txBody>
      </p:sp>
      <p:sp>
        <p:nvSpPr>
          <p:cNvPr id="84" name="Body Level One…"/>
          <p:cNvSpPr txBox="1"/>
          <p:nvPr>
            <p:ph type="body" sz="quarter" idx="1"/>
          </p:nvPr>
        </p:nvSpPr>
        <p:spPr>
          <a:xfrm>
            <a:off x="8602981" y="24729439"/>
            <a:ext cx="26334723" cy="3434081"/>
          </a:xfrm>
          <a:prstGeom prst="rect">
            <a:avLst/>
          </a:prstGeom>
        </p:spPr>
        <p:txBody>
          <a:bodyPr/>
          <a:lstStyle>
            <a:lvl1pPr marL="0" indent="0">
              <a:spcBef>
                <a:spcPts val="600"/>
              </a:spcBef>
              <a:buSzTx/>
              <a:buFontTx/>
              <a:buNone/>
              <a:defRPr sz="2600"/>
            </a:lvl1pPr>
            <a:lvl2pPr marL="0" indent="894498">
              <a:spcBef>
                <a:spcPts val="600"/>
              </a:spcBef>
              <a:buSzTx/>
              <a:buFontTx/>
              <a:buNone/>
              <a:defRPr sz="2600"/>
            </a:lvl2pPr>
            <a:lvl3pPr marL="0" indent="1788995">
              <a:spcBef>
                <a:spcPts val="600"/>
              </a:spcBef>
              <a:buSzTx/>
              <a:buFontTx/>
              <a:buNone/>
              <a:defRPr sz="2600"/>
            </a:lvl3pPr>
            <a:lvl4pPr marL="0" indent="2683492">
              <a:spcBef>
                <a:spcPts val="600"/>
              </a:spcBef>
              <a:buSzTx/>
              <a:buFontTx/>
              <a:buNone/>
              <a:defRPr sz="2600"/>
            </a:lvl4pPr>
            <a:lvl5pPr marL="0" indent="3577990">
              <a:spcBef>
                <a:spcPts val="600"/>
              </a:spcBef>
              <a:buSzTx/>
              <a:buFontTx/>
              <a:buNone/>
              <a:defRPr sz="2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2194559" y="3000586"/>
            <a:ext cx="39502080" cy="4876801"/>
          </a:xfrm>
          <a:prstGeom prst="rect">
            <a:avLst/>
          </a:prstGeom>
          <a:ln w="3175">
            <a:miter lim="400000"/>
          </a:ln>
          <a:extLst>
            <a:ext uri="{C572A759-6A51-4108-AA02-DFA0A04FC94B}">
              <ma14:wrappingTextBoxFlag xmlns:ma14="http://schemas.microsoft.com/office/mac/drawingml/2011/main" val="1"/>
            </a:ext>
          </a:extLst>
        </p:spPr>
        <p:txBody>
          <a:bodyPr lIns="79511" tIns="79511" rIns="79511" bIns="79511" anchor="ctr">
            <a:normAutofit fontScale="100000" lnSpcReduction="0"/>
          </a:bodyPr>
          <a:lstStyle/>
          <a:p>
            <a:pPr/>
            <a:r>
              <a:t>Title Text</a:t>
            </a:r>
          </a:p>
        </p:txBody>
      </p:sp>
      <p:sp>
        <p:nvSpPr>
          <p:cNvPr id="3" name="Body Level One…"/>
          <p:cNvSpPr txBox="1"/>
          <p:nvPr>
            <p:ph type="body" idx="1"/>
          </p:nvPr>
        </p:nvSpPr>
        <p:spPr>
          <a:xfrm>
            <a:off x="2194559" y="8656319"/>
            <a:ext cx="39502080" cy="22433281"/>
          </a:xfrm>
          <a:prstGeom prst="rect">
            <a:avLst/>
          </a:prstGeom>
          <a:ln w="3175">
            <a:miter lim="400000"/>
          </a:ln>
          <a:extLst>
            <a:ext uri="{C572A759-6A51-4108-AA02-DFA0A04FC94B}">
              <ma14:wrappingTextBoxFlag xmlns:ma14="http://schemas.microsoft.com/office/mac/drawingml/2011/main" val="1"/>
            </a:ext>
          </a:extLst>
        </p:spPr>
        <p:txBody>
          <a:bodyPr lIns="79511" tIns="79511" rIns="79511" bIns="79511">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1231874" y="29483549"/>
            <a:ext cx="464766" cy="489223"/>
          </a:xfrm>
          <a:prstGeom prst="rect">
            <a:avLst/>
          </a:prstGeom>
          <a:ln w="3175">
            <a:miter lim="400000"/>
          </a:ln>
        </p:spPr>
        <p:txBody>
          <a:bodyPr wrap="none" lIns="79511" tIns="79511" rIns="79511" bIns="79511" anchor="ctr">
            <a:spAutoFit/>
          </a:bodyPr>
          <a:lstStyle>
            <a:lvl1pPr algn="r">
              <a:defRPr sz="2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894498" rtl="0" latinLnBrk="0">
        <a:lnSpc>
          <a:spcPct val="100000"/>
        </a:lnSpc>
        <a:spcBef>
          <a:spcPts val="0"/>
        </a:spcBef>
        <a:spcAft>
          <a:spcPts val="0"/>
        </a:spcAft>
        <a:buClrTx/>
        <a:buSzTx/>
        <a:buFontTx/>
        <a:buNone/>
        <a:tabLst/>
        <a:defRPr b="0" baseline="0" cap="none" i="0" spc="0" strike="noStrike" sz="8600" u="none">
          <a:ln>
            <a:noFill/>
          </a:ln>
          <a:solidFill>
            <a:srgbClr val="000000"/>
          </a:solidFill>
          <a:uFillTx/>
          <a:latin typeface="+mn-lt"/>
          <a:ea typeface="+mn-ea"/>
          <a:cs typeface="+mn-cs"/>
          <a:sym typeface="Calibri"/>
        </a:defRPr>
      </a:lvl1pPr>
      <a:lvl2pPr marL="0" marR="0" indent="0" algn="ctr" defTabSz="894498" rtl="0" latinLnBrk="0">
        <a:lnSpc>
          <a:spcPct val="100000"/>
        </a:lnSpc>
        <a:spcBef>
          <a:spcPts val="0"/>
        </a:spcBef>
        <a:spcAft>
          <a:spcPts val="0"/>
        </a:spcAft>
        <a:buClrTx/>
        <a:buSzTx/>
        <a:buFontTx/>
        <a:buNone/>
        <a:tabLst/>
        <a:defRPr b="0" baseline="0" cap="none" i="0" spc="0" strike="noStrike" sz="8600" u="none">
          <a:ln>
            <a:noFill/>
          </a:ln>
          <a:solidFill>
            <a:srgbClr val="000000"/>
          </a:solidFill>
          <a:uFillTx/>
          <a:latin typeface="+mn-lt"/>
          <a:ea typeface="+mn-ea"/>
          <a:cs typeface="+mn-cs"/>
          <a:sym typeface="Calibri"/>
        </a:defRPr>
      </a:lvl2pPr>
      <a:lvl3pPr marL="0" marR="0" indent="0" algn="ctr" defTabSz="894498" rtl="0" latinLnBrk="0">
        <a:lnSpc>
          <a:spcPct val="100000"/>
        </a:lnSpc>
        <a:spcBef>
          <a:spcPts val="0"/>
        </a:spcBef>
        <a:spcAft>
          <a:spcPts val="0"/>
        </a:spcAft>
        <a:buClrTx/>
        <a:buSzTx/>
        <a:buFontTx/>
        <a:buNone/>
        <a:tabLst/>
        <a:defRPr b="0" baseline="0" cap="none" i="0" spc="0" strike="noStrike" sz="8600" u="none">
          <a:ln>
            <a:noFill/>
          </a:ln>
          <a:solidFill>
            <a:srgbClr val="000000"/>
          </a:solidFill>
          <a:uFillTx/>
          <a:latin typeface="+mn-lt"/>
          <a:ea typeface="+mn-ea"/>
          <a:cs typeface="+mn-cs"/>
          <a:sym typeface="Calibri"/>
        </a:defRPr>
      </a:lvl3pPr>
      <a:lvl4pPr marL="0" marR="0" indent="0" algn="ctr" defTabSz="894498" rtl="0" latinLnBrk="0">
        <a:lnSpc>
          <a:spcPct val="100000"/>
        </a:lnSpc>
        <a:spcBef>
          <a:spcPts val="0"/>
        </a:spcBef>
        <a:spcAft>
          <a:spcPts val="0"/>
        </a:spcAft>
        <a:buClrTx/>
        <a:buSzTx/>
        <a:buFontTx/>
        <a:buNone/>
        <a:tabLst/>
        <a:defRPr b="0" baseline="0" cap="none" i="0" spc="0" strike="noStrike" sz="8600" u="none">
          <a:ln>
            <a:noFill/>
          </a:ln>
          <a:solidFill>
            <a:srgbClr val="000000"/>
          </a:solidFill>
          <a:uFillTx/>
          <a:latin typeface="+mn-lt"/>
          <a:ea typeface="+mn-ea"/>
          <a:cs typeface="+mn-cs"/>
          <a:sym typeface="Calibri"/>
        </a:defRPr>
      </a:lvl4pPr>
      <a:lvl5pPr marL="0" marR="0" indent="0" algn="ctr" defTabSz="894498" rtl="0" latinLnBrk="0">
        <a:lnSpc>
          <a:spcPct val="100000"/>
        </a:lnSpc>
        <a:spcBef>
          <a:spcPts val="0"/>
        </a:spcBef>
        <a:spcAft>
          <a:spcPts val="0"/>
        </a:spcAft>
        <a:buClrTx/>
        <a:buSzTx/>
        <a:buFontTx/>
        <a:buNone/>
        <a:tabLst/>
        <a:defRPr b="0" baseline="0" cap="none" i="0" spc="0" strike="noStrike" sz="8600" u="none">
          <a:ln>
            <a:noFill/>
          </a:ln>
          <a:solidFill>
            <a:srgbClr val="000000"/>
          </a:solidFill>
          <a:uFillTx/>
          <a:latin typeface="+mn-lt"/>
          <a:ea typeface="+mn-ea"/>
          <a:cs typeface="+mn-cs"/>
          <a:sym typeface="Calibri"/>
        </a:defRPr>
      </a:lvl5pPr>
      <a:lvl6pPr marL="0" marR="0" indent="0" algn="ctr" defTabSz="894498" rtl="0" latinLnBrk="0">
        <a:lnSpc>
          <a:spcPct val="100000"/>
        </a:lnSpc>
        <a:spcBef>
          <a:spcPts val="0"/>
        </a:spcBef>
        <a:spcAft>
          <a:spcPts val="0"/>
        </a:spcAft>
        <a:buClrTx/>
        <a:buSzTx/>
        <a:buFontTx/>
        <a:buNone/>
        <a:tabLst/>
        <a:defRPr b="0" baseline="0" cap="none" i="0" spc="0" strike="noStrike" sz="8600" u="none">
          <a:ln>
            <a:noFill/>
          </a:ln>
          <a:solidFill>
            <a:srgbClr val="000000"/>
          </a:solidFill>
          <a:uFillTx/>
          <a:latin typeface="+mn-lt"/>
          <a:ea typeface="+mn-ea"/>
          <a:cs typeface="+mn-cs"/>
          <a:sym typeface="Calibri"/>
        </a:defRPr>
      </a:lvl6pPr>
      <a:lvl7pPr marL="0" marR="0" indent="0" algn="ctr" defTabSz="894498" rtl="0" latinLnBrk="0">
        <a:lnSpc>
          <a:spcPct val="100000"/>
        </a:lnSpc>
        <a:spcBef>
          <a:spcPts val="0"/>
        </a:spcBef>
        <a:spcAft>
          <a:spcPts val="0"/>
        </a:spcAft>
        <a:buClrTx/>
        <a:buSzTx/>
        <a:buFontTx/>
        <a:buNone/>
        <a:tabLst/>
        <a:defRPr b="0" baseline="0" cap="none" i="0" spc="0" strike="noStrike" sz="8600" u="none">
          <a:ln>
            <a:noFill/>
          </a:ln>
          <a:solidFill>
            <a:srgbClr val="000000"/>
          </a:solidFill>
          <a:uFillTx/>
          <a:latin typeface="+mn-lt"/>
          <a:ea typeface="+mn-ea"/>
          <a:cs typeface="+mn-cs"/>
          <a:sym typeface="Calibri"/>
        </a:defRPr>
      </a:lvl7pPr>
      <a:lvl8pPr marL="0" marR="0" indent="0" algn="ctr" defTabSz="894498" rtl="0" latinLnBrk="0">
        <a:lnSpc>
          <a:spcPct val="100000"/>
        </a:lnSpc>
        <a:spcBef>
          <a:spcPts val="0"/>
        </a:spcBef>
        <a:spcAft>
          <a:spcPts val="0"/>
        </a:spcAft>
        <a:buClrTx/>
        <a:buSzTx/>
        <a:buFontTx/>
        <a:buNone/>
        <a:tabLst/>
        <a:defRPr b="0" baseline="0" cap="none" i="0" spc="0" strike="noStrike" sz="8600" u="none">
          <a:ln>
            <a:noFill/>
          </a:ln>
          <a:solidFill>
            <a:srgbClr val="000000"/>
          </a:solidFill>
          <a:uFillTx/>
          <a:latin typeface="+mn-lt"/>
          <a:ea typeface="+mn-ea"/>
          <a:cs typeface="+mn-cs"/>
          <a:sym typeface="Calibri"/>
        </a:defRPr>
      </a:lvl8pPr>
      <a:lvl9pPr marL="0" marR="0" indent="0" algn="ctr" defTabSz="894498" rtl="0" latinLnBrk="0">
        <a:lnSpc>
          <a:spcPct val="100000"/>
        </a:lnSpc>
        <a:spcBef>
          <a:spcPts val="0"/>
        </a:spcBef>
        <a:spcAft>
          <a:spcPts val="0"/>
        </a:spcAft>
        <a:buClrTx/>
        <a:buSzTx/>
        <a:buFontTx/>
        <a:buNone/>
        <a:tabLst/>
        <a:defRPr b="0" baseline="0" cap="none" i="0" spc="0" strike="noStrike" sz="8600" u="none">
          <a:ln>
            <a:noFill/>
          </a:ln>
          <a:solidFill>
            <a:srgbClr val="000000"/>
          </a:solidFill>
          <a:uFillTx/>
          <a:latin typeface="+mn-lt"/>
          <a:ea typeface="+mn-ea"/>
          <a:cs typeface="+mn-cs"/>
          <a:sym typeface="Calibri"/>
        </a:defRPr>
      </a:lvl9pPr>
    </p:titleStyle>
    <p:bodyStyle>
      <a:lvl1pPr marL="660224" marR="0" indent="-660224" algn="l" defTabSz="894498" rtl="0" latinLnBrk="0">
        <a:lnSpc>
          <a:spcPct val="100000"/>
        </a:lnSpc>
        <a:spcBef>
          <a:spcPts val="1500"/>
        </a:spcBef>
        <a:spcAft>
          <a:spcPts val="0"/>
        </a:spcAft>
        <a:buClrTx/>
        <a:buSzPct val="100000"/>
        <a:buFont typeface="Arial"/>
        <a:buChar char="•"/>
        <a:tabLst/>
        <a:defRPr b="0" baseline="0" cap="none" i="0" spc="0" strike="noStrike" sz="6200" u="none">
          <a:ln>
            <a:noFill/>
          </a:ln>
          <a:solidFill>
            <a:srgbClr val="000000"/>
          </a:solidFill>
          <a:uFillTx/>
          <a:latin typeface="+mn-lt"/>
          <a:ea typeface="+mn-ea"/>
          <a:cs typeface="+mn-cs"/>
          <a:sym typeface="Calibri"/>
        </a:defRPr>
      </a:lvl1pPr>
      <a:lvl2pPr marL="1536381" marR="0" indent="-641884" algn="l" defTabSz="894498" rtl="0" latinLnBrk="0">
        <a:lnSpc>
          <a:spcPct val="100000"/>
        </a:lnSpc>
        <a:spcBef>
          <a:spcPts val="1500"/>
        </a:spcBef>
        <a:spcAft>
          <a:spcPts val="0"/>
        </a:spcAft>
        <a:buClrTx/>
        <a:buSzPct val="100000"/>
        <a:buFont typeface="Arial"/>
        <a:buChar char="–"/>
        <a:tabLst/>
        <a:defRPr b="0" baseline="0" cap="none" i="0" spc="0" strike="noStrike" sz="6200" u="none">
          <a:ln>
            <a:noFill/>
          </a:ln>
          <a:solidFill>
            <a:srgbClr val="000000"/>
          </a:solidFill>
          <a:uFillTx/>
          <a:latin typeface="+mn-lt"/>
          <a:ea typeface="+mn-ea"/>
          <a:cs typeface="+mn-cs"/>
          <a:sym typeface="Calibri"/>
        </a:defRPr>
      </a:lvl2pPr>
      <a:lvl3pPr marL="2378982" marR="0" indent="-589986" algn="l" defTabSz="894498" rtl="0" latinLnBrk="0">
        <a:lnSpc>
          <a:spcPct val="100000"/>
        </a:lnSpc>
        <a:spcBef>
          <a:spcPts val="1500"/>
        </a:spcBef>
        <a:spcAft>
          <a:spcPts val="0"/>
        </a:spcAft>
        <a:buClrTx/>
        <a:buSzPct val="100000"/>
        <a:buFont typeface="Arial"/>
        <a:buChar char="•"/>
        <a:tabLst/>
        <a:defRPr b="0" baseline="0" cap="none" i="0" spc="0" strike="noStrike" sz="6200" u="none">
          <a:ln>
            <a:noFill/>
          </a:ln>
          <a:solidFill>
            <a:srgbClr val="000000"/>
          </a:solidFill>
          <a:uFillTx/>
          <a:latin typeface="+mn-lt"/>
          <a:ea typeface="+mn-ea"/>
          <a:cs typeface="+mn-cs"/>
          <a:sym typeface="Calibri"/>
        </a:defRPr>
      </a:lvl3pPr>
      <a:lvl4pPr marL="3394502" marR="0" indent="-711009" algn="l" defTabSz="894498" rtl="0" latinLnBrk="0">
        <a:lnSpc>
          <a:spcPct val="100000"/>
        </a:lnSpc>
        <a:spcBef>
          <a:spcPts val="1500"/>
        </a:spcBef>
        <a:spcAft>
          <a:spcPts val="0"/>
        </a:spcAft>
        <a:buClrTx/>
        <a:buSzPct val="100000"/>
        <a:buFont typeface="Arial"/>
        <a:buChar char="–"/>
        <a:tabLst/>
        <a:defRPr b="0" baseline="0" cap="none" i="0" spc="0" strike="noStrike" sz="6200" u="none">
          <a:ln>
            <a:noFill/>
          </a:ln>
          <a:solidFill>
            <a:srgbClr val="000000"/>
          </a:solidFill>
          <a:uFillTx/>
          <a:latin typeface="+mn-lt"/>
          <a:ea typeface="+mn-ea"/>
          <a:cs typeface="+mn-cs"/>
          <a:sym typeface="Calibri"/>
        </a:defRPr>
      </a:lvl4pPr>
      <a:lvl5pPr marL="4289000" marR="0" indent="-711009" algn="l" defTabSz="894498" rtl="0" latinLnBrk="0">
        <a:lnSpc>
          <a:spcPct val="100000"/>
        </a:lnSpc>
        <a:spcBef>
          <a:spcPts val="1500"/>
        </a:spcBef>
        <a:spcAft>
          <a:spcPts val="0"/>
        </a:spcAft>
        <a:buClrTx/>
        <a:buSzPct val="100000"/>
        <a:buFont typeface="Arial"/>
        <a:buChar char="»"/>
        <a:tabLst/>
        <a:defRPr b="0" baseline="0" cap="none" i="0" spc="0" strike="noStrike" sz="6200" u="none">
          <a:ln>
            <a:noFill/>
          </a:ln>
          <a:solidFill>
            <a:srgbClr val="000000"/>
          </a:solidFill>
          <a:uFillTx/>
          <a:latin typeface="+mn-lt"/>
          <a:ea typeface="+mn-ea"/>
          <a:cs typeface="+mn-cs"/>
          <a:sym typeface="Calibri"/>
        </a:defRPr>
      </a:lvl5pPr>
      <a:lvl6pPr marL="5183498" marR="0" indent="-711009" algn="l" defTabSz="894498" rtl="0" latinLnBrk="0">
        <a:lnSpc>
          <a:spcPct val="100000"/>
        </a:lnSpc>
        <a:spcBef>
          <a:spcPts val="1500"/>
        </a:spcBef>
        <a:spcAft>
          <a:spcPts val="0"/>
        </a:spcAft>
        <a:buClrTx/>
        <a:buSzPct val="100000"/>
        <a:buFont typeface="Arial"/>
        <a:buChar char="•"/>
        <a:tabLst/>
        <a:defRPr b="0" baseline="0" cap="none" i="0" spc="0" strike="noStrike" sz="6200" u="none">
          <a:ln>
            <a:noFill/>
          </a:ln>
          <a:solidFill>
            <a:srgbClr val="000000"/>
          </a:solidFill>
          <a:uFillTx/>
          <a:latin typeface="+mn-lt"/>
          <a:ea typeface="+mn-ea"/>
          <a:cs typeface="+mn-cs"/>
          <a:sym typeface="Calibri"/>
        </a:defRPr>
      </a:lvl6pPr>
      <a:lvl7pPr marL="6077994" marR="0" indent="-711009" algn="l" defTabSz="894498" rtl="0" latinLnBrk="0">
        <a:lnSpc>
          <a:spcPct val="100000"/>
        </a:lnSpc>
        <a:spcBef>
          <a:spcPts val="1500"/>
        </a:spcBef>
        <a:spcAft>
          <a:spcPts val="0"/>
        </a:spcAft>
        <a:buClrTx/>
        <a:buSzPct val="100000"/>
        <a:buFont typeface="Arial"/>
        <a:buChar char="•"/>
        <a:tabLst/>
        <a:defRPr b="0" baseline="0" cap="none" i="0" spc="0" strike="noStrike" sz="6200" u="none">
          <a:ln>
            <a:noFill/>
          </a:ln>
          <a:solidFill>
            <a:srgbClr val="000000"/>
          </a:solidFill>
          <a:uFillTx/>
          <a:latin typeface="+mn-lt"/>
          <a:ea typeface="+mn-ea"/>
          <a:cs typeface="+mn-cs"/>
          <a:sym typeface="Calibri"/>
        </a:defRPr>
      </a:lvl7pPr>
      <a:lvl8pPr marL="6972492" marR="0" indent="-711009" algn="l" defTabSz="894498" rtl="0" latinLnBrk="0">
        <a:lnSpc>
          <a:spcPct val="100000"/>
        </a:lnSpc>
        <a:spcBef>
          <a:spcPts val="1500"/>
        </a:spcBef>
        <a:spcAft>
          <a:spcPts val="0"/>
        </a:spcAft>
        <a:buClrTx/>
        <a:buSzPct val="100000"/>
        <a:buFont typeface="Arial"/>
        <a:buChar char="•"/>
        <a:tabLst/>
        <a:defRPr b="0" baseline="0" cap="none" i="0" spc="0" strike="noStrike" sz="6200" u="none">
          <a:ln>
            <a:noFill/>
          </a:ln>
          <a:solidFill>
            <a:srgbClr val="000000"/>
          </a:solidFill>
          <a:uFillTx/>
          <a:latin typeface="+mn-lt"/>
          <a:ea typeface="+mn-ea"/>
          <a:cs typeface="+mn-cs"/>
          <a:sym typeface="Calibri"/>
        </a:defRPr>
      </a:lvl8pPr>
      <a:lvl9pPr marL="7866990" marR="0" indent="-711009" algn="l" defTabSz="894498" rtl="0" latinLnBrk="0">
        <a:lnSpc>
          <a:spcPct val="100000"/>
        </a:lnSpc>
        <a:spcBef>
          <a:spcPts val="1500"/>
        </a:spcBef>
        <a:spcAft>
          <a:spcPts val="0"/>
        </a:spcAft>
        <a:buClrTx/>
        <a:buSzPct val="100000"/>
        <a:buFont typeface="Arial"/>
        <a:buChar char="•"/>
        <a:tabLst/>
        <a:defRPr b="0" baseline="0" cap="none" i="0" spc="0" strike="noStrike" sz="6200" u="none">
          <a:ln>
            <a:noFill/>
          </a:ln>
          <a:solidFill>
            <a:srgbClr val="000000"/>
          </a:solidFill>
          <a:uFillTx/>
          <a:latin typeface="+mn-lt"/>
          <a:ea typeface="+mn-ea"/>
          <a:cs typeface="+mn-cs"/>
          <a:sym typeface="Calibri"/>
        </a:defRPr>
      </a:lvl9pPr>
    </p:bodyStyle>
    <p:otherStyle>
      <a:lvl1pPr marL="0" marR="0" indent="0" algn="r" defTabSz="894498" rtl="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Calibri"/>
        </a:defRPr>
      </a:lvl1pPr>
      <a:lvl2pPr marL="0" marR="0" indent="894498" algn="r" defTabSz="894498" rtl="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Calibri"/>
        </a:defRPr>
      </a:lvl2pPr>
      <a:lvl3pPr marL="0" marR="0" indent="1788995" algn="r" defTabSz="894498" rtl="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Calibri"/>
        </a:defRPr>
      </a:lvl3pPr>
      <a:lvl4pPr marL="0" marR="0" indent="2683492" algn="r" defTabSz="894498" rtl="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Calibri"/>
        </a:defRPr>
      </a:lvl4pPr>
      <a:lvl5pPr marL="0" marR="0" indent="3577990" algn="r" defTabSz="894498" rtl="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Calibri"/>
        </a:defRPr>
      </a:lvl5pPr>
      <a:lvl6pPr marL="0" marR="0" indent="4472487" algn="r" defTabSz="894498" rtl="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Calibri"/>
        </a:defRPr>
      </a:lvl6pPr>
      <a:lvl7pPr marL="0" marR="0" indent="5366984" algn="r" defTabSz="894498" rtl="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Calibri"/>
        </a:defRPr>
      </a:lvl7pPr>
      <a:lvl8pPr marL="0" marR="0" indent="6261482" algn="r" defTabSz="894498" rtl="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Calibri"/>
        </a:defRPr>
      </a:lvl8pPr>
      <a:lvl9pPr marL="0" marR="0" indent="7155980" algn="r" defTabSz="894498" rtl="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1.tif"/><Relationship Id="rId8" Type="http://schemas.openxmlformats.org/officeDocument/2006/relationships/image" Target="../media/image5.png"/><Relationship Id="rId9" Type="http://schemas.openxmlformats.org/officeDocument/2006/relationships/hyperlink" Target="http://evolution.skf.com/us/bearing-research-going-to-the-atomic-scale" TargetMode="External"/><Relationship Id="rId10" Type="http://schemas.openxmlformats.org/officeDocument/2006/relationships/hyperlink" Target="https://glossary.periodni.com/glossary.php?en=Lennard-Jones+potential" TargetMode="External"/><Relationship Id="rId11" Type="http://schemas.openxmlformats.org/officeDocument/2006/relationships/image" Target="../media/image6.png"/><Relationship Id="rId12" Type="http://schemas.openxmlformats.org/officeDocument/2006/relationships/image" Target="../media/image7.png"/><Relationship Id="rId13" Type="http://schemas.openxmlformats.org/officeDocument/2006/relationships/image" Target="../media/image8.png"/><Relationship Id="rId14" Type="http://schemas.openxmlformats.org/officeDocument/2006/relationships/image" Target="../media/image9.png"/><Relationship Id="rId15" Type="http://schemas.openxmlformats.org/officeDocument/2006/relationships/image" Target="../media/image10.png"/><Relationship Id="rId16" Type="http://schemas.openxmlformats.org/officeDocument/2006/relationships/image" Target="../media/image11.png"/><Relationship Id="rId17" Type="http://schemas.openxmlformats.org/officeDocument/2006/relationships/image" Target="../media/image12.png"/><Relationship Id="rId18" Type="http://schemas.openxmlformats.org/officeDocument/2006/relationships/image" Target="../media/image13.png"/><Relationship Id="rId19" Type="http://schemas.openxmlformats.org/officeDocument/2006/relationships/image" Target="../media/image14.png"/><Relationship Id="rId20" Type="http://schemas.openxmlformats.org/officeDocument/2006/relationships/image" Target="../media/image15.png"/><Relationship Id="rId21" Type="http://schemas.openxmlformats.org/officeDocument/2006/relationships/image" Target="../media/image16.png"/><Relationship Id="rId22" Type="http://schemas.openxmlformats.org/officeDocument/2006/relationships/image" Target="../media/image17.png"/><Relationship Id="rId23" Type="http://schemas.openxmlformats.org/officeDocument/2006/relationships/image" Target="../media/image18.png"/><Relationship Id="rId24" Type="http://schemas.openxmlformats.org/officeDocument/2006/relationships/image" Target="../media/image19.png"/><Relationship Id="rId25" Type="http://schemas.openxmlformats.org/officeDocument/2006/relationships/image" Target="../media/image20.png"/><Relationship Id="rId26" Type="http://schemas.openxmlformats.org/officeDocument/2006/relationships/image" Target="../media/image21.png"/><Relationship Id="rId27" Type="http://schemas.openxmlformats.org/officeDocument/2006/relationships/image" Target="../media/image22.png"/><Relationship Id="rId28" Type="http://schemas.openxmlformats.org/officeDocument/2006/relationships/image" Target="../media/image23.png"/><Relationship Id="rId29" Type="http://schemas.openxmlformats.org/officeDocument/2006/relationships/image" Target="../media/image24.png"/><Relationship Id="rId30" Type="http://schemas.openxmlformats.org/officeDocument/2006/relationships/image" Target="../media/image25.png"/><Relationship Id="rId31" Type="http://schemas.openxmlformats.org/officeDocument/2006/relationships/image" Target="../media/image26.png"/><Relationship Id="rId32" Type="http://schemas.openxmlformats.org/officeDocument/2006/relationships/image" Target="../media/image27.png"/><Relationship Id="rId33" Type="http://schemas.openxmlformats.org/officeDocument/2006/relationships/image" Target="../media/image28.png"/><Relationship Id="rId34" Type="http://schemas.openxmlformats.org/officeDocument/2006/relationships/image" Target="../media/image29.png"/><Relationship Id="rId35" Type="http://schemas.openxmlformats.org/officeDocument/2006/relationships/image" Target="../media/image30.png"/><Relationship Id="rId36" Type="http://schemas.openxmlformats.org/officeDocument/2006/relationships/image" Target="../media/image31.png"/><Relationship Id="rId37" Type="http://schemas.openxmlformats.org/officeDocument/2006/relationships/image" Target="../media/image32.png"/><Relationship Id="rId38"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Rectangle 212"/>
          <p:cNvSpPr/>
          <p:nvPr/>
        </p:nvSpPr>
        <p:spPr>
          <a:xfrm>
            <a:off x="-2" y="-22865"/>
            <a:ext cx="43891201" cy="3285371"/>
          </a:xfrm>
          <a:prstGeom prst="rect">
            <a:avLst/>
          </a:prstGeom>
          <a:solidFill>
            <a:srgbClr val="000000"/>
          </a:solidFill>
          <a:ln w="12700">
            <a:miter lim="400000"/>
          </a:ln>
          <a:effectLst>
            <a:outerShdw sx="100000" sy="100000" kx="0" ky="0" algn="b" rotWithShape="0" blurRad="25400" dist="12700" dir="5400000">
              <a:srgbClr val="000000">
                <a:alpha val="35000"/>
              </a:srgbClr>
            </a:outerShdw>
          </a:effectLst>
        </p:spPr>
        <p:txBody>
          <a:bodyPr lIns="40639" tIns="40639" rIns="40639" bIns="40639" anchor="ctr"/>
          <a:lstStyle/>
          <a:p>
            <a:pPr algn="ctr">
              <a:defRPr>
                <a:solidFill>
                  <a:srgbClr val="FFFFFF"/>
                </a:solidFill>
              </a:defRPr>
            </a:pPr>
          </a:p>
        </p:txBody>
      </p:sp>
      <p:sp>
        <p:nvSpPr>
          <p:cNvPr id="113" name="Rectangle 4"/>
          <p:cNvSpPr/>
          <p:nvPr/>
        </p:nvSpPr>
        <p:spPr>
          <a:xfrm>
            <a:off x="-31635" y="32155969"/>
            <a:ext cx="43939958" cy="812801"/>
          </a:xfrm>
          <a:prstGeom prst="rect">
            <a:avLst/>
          </a:prstGeom>
          <a:solidFill>
            <a:srgbClr val="000000"/>
          </a:solidFill>
          <a:ln w="12700">
            <a:miter lim="400000"/>
          </a:ln>
          <a:effectLst>
            <a:outerShdw sx="100000" sy="100000" kx="0" ky="0" algn="b" rotWithShape="0" blurRad="25400" dist="12700" dir="5400000">
              <a:srgbClr val="000000">
                <a:alpha val="35000"/>
              </a:srgbClr>
            </a:outerShdw>
          </a:effectLst>
        </p:spPr>
        <p:txBody>
          <a:bodyPr lIns="40639" tIns="40639" rIns="40639" bIns="40639" anchor="ctr"/>
          <a:lstStyle/>
          <a:p>
            <a:pPr algn="ctr">
              <a:defRPr>
                <a:solidFill>
                  <a:srgbClr val="FFFFFF"/>
                </a:solidFill>
              </a:defRPr>
            </a:pPr>
          </a:p>
        </p:txBody>
      </p:sp>
      <p:sp>
        <p:nvSpPr>
          <p:cNvPr id="114" name="TextBox 5"/>
          <p:cNvSpPr txBox="1"/>
          <p:nvPr/>
        </p:nvSpPr>
        <p:spPr>
          <a:xfrm>
            <a:off x="0" y="43372"/>
            <a:ext cx="43891201" cy="1211581"/>
          </a:xfrm>
          <a:prstGeom prst="rect">
            <a:avLst/>
          </a:prstGeom>
          <a:ln w="3175">
            <a:miter lim="400000"/>
          </a:ln>
          <a:extLst>
            <a:ext uri="{C572A759-6A51-4108-AA02-DFA0A04FC94B}">
              <ma14:wrappingTextBoxFlag xmlns:ma14="http://schemas.microsoft.com/office/mac/drawingml/2011/main" val="1"/>
            </a:ext>
          </a:extLst>
        </p:spPr>
        <p:txBody>
          <a:bodyPr lIns="40639" tIns="40639" rIns="40639" bIns="40639">
            <a:spAutoFit/>
          </a:bodyPr>
          <a:lstStyle>
            <a:lvl1pPr algn="ctr">
              <a:defRPr spc="177" sz="7800">
                <a:solidFill>
                  <a:srgbClr val="FFFFFF"/>
                </a:solidFill>
                <a:latin typeface="Gill Sans Light"/>
                <a:ea typeface="Gill Sans Light"/>
                <a:cs typeface="Gill Sans Light"/>
                <a:sym typeface="Gill Sans Light"/>
              </a:defRPr>
            </a:lvl1pPr>
          </a:lstStyle>
          <a:p>
            <a:pPr/>
            <a:r>
              <a:t>Development and testing of a physically-informed artificial neural network potential for the silicon system</a:t>
            </a:r>
          </a:p>
        </p:txBody>
      </p:sp>
      <p:sp>
        <p:nvSpPr>
          <p:cNvPr id="115" name="TextBox 6"/>
          <p:cNvSpPr txBox="1"/>
          <p:nvPr/>
        </p:nvSpPr>
        <p:spPr>
          <a:xfrm>
            <a:off x="0" y="1186958"/>
            <a:ext cx="43891201" cy="855981"/>
          </a:xfrm>
          <a:prstGeom prst="rect">
            <a:avLst/>
          </a:prstGeom>
          <a:ln w="3175">
            <a:miter lim="400000"/>
          </a:ln>
          <a:extLst>
            <a:ext uri="{C572A759-6A51-4108-AA02-DFA0A04FC94B}">
              <ma14:wrappingTextBoxFlag xmlns:ma14="http://schemas.microsoft.com/office/mac/drawingml/2011/main" val="1"/>
            </a:ext>
          </a:extLst>
        </p:spPr>
        <p:txBody>
          <a:bodyPr lIns="40639" tIns="40639" rIns="40639" bIns="40639">
            <a:spAutoFit/>
          </a:bodyPr>
          <a:lstStyle/>
          <a:p>
            <a:pPr algn="ctr">
              <a:defRPr spc="300" sz="5400">
                <a:solidFill>
                  <a:srgbClr val="FFFFFF"/>
                </a:solidFill>
                <a:latin typeface="Gill Sans Light"/>
                <a:ea typeface="Gill Sans Light"/>
                <a:cs typeface="Gill Sans Light"/>
                <a:sym typeface="Gill Sans Light"/>
              </a:defRPr>
            </a:pPr>
            <a:r>
              <a:rPr u="sng"/>
              <a:t>James Hickman</a:t>
            </a:r>
            <a:r>
              <a:t>*, Ganga Purja Pun**, Francesca Tavazza*, Yuri Mishin**</a:t>
            </a:r>
          </a:p>
        </p:txBody>
      </p:sp>
      <p:sp>
        <p:nvSpPr>
          <p:cNvPr id="116" name="Rectangle 7"/>
          <p:cNvSpPr/>
          <p:nvPr/>
        </p:nvSpPr>
        <p:spPr>
          <a:xfrm flipH="1" rot="10800000">
            <a:off x="-2" y="3087899"/>
            <a:ext cx="43891201" cy="243841"/>
          </a:xfrm>
          <a:prstGeom prst="rect">
            <a:avLst/>
          </a:prstGeom>
          <a:solidFill>
            <a:srgbClr val="1B00FF"/>
          </a:solidFill>
          <a:ln w="12700">
            <a:miter lim="400000"/>
          </a:ln>
        </p:spPr>
        <p:txBody>
          <a:bodyPr lIns="40639" tIns="40639" rIns="40639" bIns="40639" anchor="ctr"/>
          <a:lstStyle/>
          <a:p>
            <a:pPr algn="ctr">
              <a:defRPr>
                <a:solidFill>
                  <a:srgbClr val="FFFFFF"/>
                </a:solidFill>
              </a:defRPr>
            </a:pPr>
          </a:p>
        </p:txBody>
      </p:sp>
      <p:sp>
        <p:nvSpPr>
          <p:cNvPr id="117" name="TextBox 174"/>
          <p:cNvSpPr txBox="1"/>
          <p:nvPr/>
        </p:nvSpPr>
        <p:spPr>
          <a:xfrm>
            <a:off x="771140" y="2166465"/>
            <a:ext cx="42334409" cy="703581"/>
          </a:xfrm>
          <a:prstGeom prst="rect">
            <a:avLst/>
          </a:prstGeom>
          <a:ln w="3175">
            <a:miter lim="400000"/>
          </a:ln>
          <a:extLst>
            <a:ext uri="{C572A759-6A51-4108-AA02-DFA0A04FC94B}">
              <ma14:wrappingTextBoxFlag xmlns:ma14="http://schemas.microsoft.com/office/mac/drawingml/2011/main" val="1"/>
            </a:ext>
          </a:extLst>
        </p:spPr>
        <p:txBody>
          <a:bodyPr lIns="40639" tIns="40639" rIns="40639" bIns="40639">
            <a:spAutoFit/>
          </a:bodyPr>
          <a:lstStyle>
            <a:lvl1pPr algn="ctr">
              <a:defRPr spc="238" sz="4300">
                <a:solidFill>
                  <a:srgbClr val="FFFFFF"/>
                </a:solidFill>
                <a:latin typeface="Gill Sans Light"/>
                <a:ea typeface="Gill Sans Light"/>
                <a:cs typeface="Gill Sans Light"/>
                <a:sym typeface="Gill Sans Light"/>
              </a:defRPr>
            </a:lvl1pPr>
          </a:lstStyle>
          <a:p>
            <a:pPr/>
            <a:r>
              <a:t>*National Institute of Standards and Technology:  Materials Measurement Laboratory (MML).    ** George Mason University: Department of Physics</a:t>
            </a:r>
          </a:p>
        </p:txBody>
      </p:sp>
      <p:sp>
        <p:nvSpPr>
          <p:cNvPr id="118" name="TextBox 210"/>
          <p:cNvSpPr txBox="1"/>
          <p:nvPr/>
        </p:nvSpPr>
        <p:spPr>
          <a:xfrm>
            <a:off x="34467973" y="32274079"/>
            <a:ext cx="9707440" cy="601981"/>
          </a:xfrm>
          <a:prstGeom prst="rect">
            <a:avLst/>
          </a:prstGeom>
          <a:ln w="3175">
            <a:miter lim="400000"/>
          </a:ln>
          <a:extLst>
            <a:ext uri="{C572A759-6A51-4108-AA02-DFA0A04FC94B}">
              <ma14:wrappingTextBoxFlag xmlns:ma14="http://schemas.microsoft.com/office/mac/drawingml/2011/main" val="1"/>
            </a:ext>
          </a:extLst>
        </p:spPr>
        <p:txBody>
          <a:bodyPr lIns="40639" tIns="40639" rIns="40639" bIns="40639">
            <a:spAutoFit/>
          </a:bodyPr>
          <a:lstStyle>
            <a:lvl1pPr algn="ctr">
              <a:defRPr b="1" spc="245">
                <a:solidFill>
                  <a:srgbClr val="FFFFFF"/>
                </a:solidFill>
                <a:latin typeface="Gill Sans"/>
                <a:ea typeface="Gill Sans"/>
                <a:cs typeface="Gill Sans"/>
                <a:sym typeface="Gill Sans"/>
              </a:defRPr>
            </a:lvl1pPr>
          </a:lstStyle>
          <a:p>
            <a:pPr/>
            <a:r>
              <a:t>contact: james.hickman@nist.gov</a:t>
            </a:r>
          </a:p>
        </p:txBody>
      </p:sp>
      <p:sp>
        <p:nvSpPr>
          <p:cNvPr id="119" name="Rectangle 166"/>
          <p:cNvSpPr/>
          <p:nvPr/>
        </p:nvSpPr>
        <p:spPr>
          <a:xfrm flipH="1" rot="10800000">
            <a:off x="-40640" y="31986568"/>
            <a:ext cx="43972479" cy="203200"/>
          </a:xfrm>
          <a:prstGeom prst="rect">
            <a:avLst/>
          </a:prstGeom>
          <a:solidFill>
            <a:srgbClr val="1000FF"/>
          </a:solidFill>
          <a:ln w="12700">
            <a:miter lim="400000"/>
          </a:ln>
        </p:spPr>
        <p:txBody>
          <a:bodyPr lIns="40639" tIns="40639" rIns="40639" bIns="40639" anchor="ctr"/>
          <a:lstStyle/>
          <a:p>
            <a:pPr algn="ctr">
              <a:defRPr>
                <a:solidFill>
                  <a:srgbClr val="FFFFFF"/>
                </a:solidFill>
              </a:defRPr>
            </a:pPr>
          </a:p>
        </p:txBody>
      </p:sp>
      <p:pic>
        <p:nvPicPr>
          <p:cNvPr id="120" name="Image" descr="Image"/>
          <p:cNvPicPr>
            <a:picLocks noChangeAspect="1"/>
          </p:cNvPicPr>
          <p:nvPr/>
        </p:nvPicPr>
        <p:blipFill>
          <a:blip r:embed="rId3">
            <a:extLst/>
          </a:blip>
          <a:stretch>
            <a:fillRect/>
          </a:stretch>
        </p:blipFill>
        <p:spPr>
          <a:xfrm>
            <a:off x="41311859" y="1401121"/>
            <a:ext cx="2162328" cy="1356492"/>
          </a:xfrm>
          <a:prstGeom prst="rect">
            <a:avLst/>
          </a:prstGeom>
          <a:ln w="12700">
            <a:miter lim="400000"/>
          </a:ln>
        </p:spPr>
      </p:pic>
      <p:pic>
        <p:nvPicPr>
          <p:cNvPr id="121" name="Image" descr="Image"/>
          <p:cNvPicPr>
            <a:picLocks noChangeAspect="1"/>
          </p:cNvPicPr>
          <p:nvPr/>
        </p:nvPicPr>
        <p:blipFill>
          <a:blip r:embed="rId4">
            <a:extLst/>
          </a:blip>
          <a:stretch>
            <a:fillRect/>
          </a:stretch>
        </p:blipFill>
        <p:spPr>
          <a:xfrm>
            <a:off x="366343" y="32299479"/>
            <a:ext cx="1677505" cy="551181"/>
          </a:xfrm>
          <a:prstGeom prst="rect">
            <a:avLst/>
          </a:prstGeom>
          <a:ln w="12700">
            <a:miter lim="400000"/>
          </a:ln>
        </p:spPr>
      </p:pic>
      <p:sp>
        <p:nvSpPr>
          <p:cNvPr id="122" name="structure"/>
          <p:cNvSpPr txBox="1"/>
          <p:nvPr/>
        </p:nvSpPr>
        <p:spPr>
          <a:xfrm>
            <a:off x="2517206" y="32490677"/>
            <a:ext cx="1423671" cy="391413"/>
          </a:xfrm>
          <a:prstGeom prst="rect">
            <a:avLst/>
          </a:prstGeom>
          <a:ln w="3175">
            <a:miter lim="400000"/>
          </a:ln>
          <a:extLst>
            <a:ext uri="{C572A759-6A51-4108-AA02-DFA0A04FC94B}">
              <ma14:wrappingTextBoxFlag xmlns:ma14="http://schemas.microsoft.com/office/mac/drawingml/2011/main" val="1"/>
            </a:ext>
          </a:extLst>
        </p:spPr>
        <p:txBody>
          <a:bodyPr wrap="none" lIns="40639" tIns="40639" rIns="40639" bIns="40639">
            <a:spAutoFit/>
          </a:bodyPr>
          <a:lstStyle>
            <a:lvl1pPr algn="ctr" defTabSz="584200">
              <a:defRPr b="1" sz="2000">
                <a:latin typeface="Helvetica Neue"/>
                <a:ea typeface="Helvetica Neue"/>
                <a:cs typeface="Helvetica Neue"/>
                <a:sym typeface="Helvetica Neue"/>
              </a:defRPr>
            </a:lvl1pPr>
          </a:lstStyle>
          <a:p>
            <a:pPr/>
            <a:r>
              <a:t>structure</a:t>
            </a:r>
          </a:p>
        </p:txBody>
      </p:sp>
      <p:pic>
        <p:nvPicPr>
          <p:cNvPr id="123" name="Image" descr="Image"/>
          <p:cNvPicPr>
            <a:picLocks noChangeAspect="1"/>
          </p:cNvPicPr>
          <p:nvPr/>
        </p:nvPicPr>
        <p:blipFill>
          <a:blip r:embed="rId5">
            <a:extLst/>
          </a:blip>
          <a:stretch>
            <a:fillRect/>
          </a:stretch>
        </p:blipFill>
        <p:spPr>
          <a:xfrm>
            <a:off x="434108" y="1458731"/>
            <a:ext cx="2728878" cy="1249869"/>
          </a:xfrm>
          <a:prstGeom prst="rect">
            <a:avLst/>
          </a:prstGeom>
          <a:ln w="12700">
            <a:miter lim="400000"/>
          </a:ln>
        </p:spPr>
      </p:pic>
      <p:sp>
        <p:nvSpPr>
          <p:cNvPr id="124" name="TextBox 211"/>
          <p:cNvSpPr txBox="1"/>
          <p:nvPr/>
        </p:nvSpPr>
        <p:spPr>
          <a:xfrm>
            <a:off x="372967" y="4064216"/>
            <a:ext cx="14032702" cy="3420403"/>
          </a:xfrm>
          <a:prstGeom prst="rect">
            <a:avLst/>
          </a:prstGeom>
          <a:ln w="3175">
            <a:miter lim="400000"/>
          </a:ln>
          <a:extLst>
            <a:ext uri="{C572A759-6A51-4108-AA02-DFA0A04FC94B}">
              <ma14:wrappingTextBoxFlag xmlns:ma14="http://schemas.microsoft.com/office/mac/drawingml/2011/main" val="1"/>
            </a:ext>
          </a:extLst>
        </p:spPr>
        <p:txBody>
          <a:bodyPr lIns="40639" tIns="40639" rIns="40639" bIns="40639"/>
          <a:lstStyle>
            <a:lvl1pPr>
              <a:defRPr sz="3200">
                <a:latin typeface="Arial"/>
                <a:ea typeface="Arial"/>
                <a:cs typeface="Arial"/>
                <a:sym typeface="Arial"/>
              </a:defRPr>
            </a:lvl1pPr>
          </a:lstStyle>
          <a:p>
            <a:pPr/>
            <a:r>
              <a:t>The present work focuses on the development of a new type of classical interatomic potential known as a “physically-informed neural network” (PINN) potential. This novel format combines the high level of accuracy and flexibility associated with artificial neural networks (ANNs) with the transferability inherent to physical analytic potential models. We focus on silicon as a test case, however, the PINN model can generally be applied to any multicomponent metallic or covalently bonded material.</a:t>
            </a:r>
          </a:p>
        </p:txBody>
      </p:sp>
      <p:sp>
        <p:nvSpPr>
          <p:cNvPr id="125" name="Introduction"/>
          <p:cNvSpPr txBox="1"/>
          <p:nvPr/>
        </p:nvSpPr>
        <p:spPr>
          <a:xfrm>
            <a:off x="5284120" y="3265873"/>
            <a:ext cx="3852217" cy="703581"/>
          </a:xfrm>
          <a:prstGeom prst="rect">
            <a:avLst/>
          </a:prstGeom>
          <a:ln w="3175">
            <a:miter lim="400000"/>
          </a:ln>
          <a:extLst>
            <a:ext uri="{C572A759-6A51-4108-AA02-DFA0A04FC94B}">
              <ma14:wrappingTextBoxFlag xmlns:ma14="http://schemas.microsoft.com/office/mac/drawingml/2011/main" val="1"/>
            </a:ext>
          </a:extLst>
        </p:spPr>
        <p:txBody>
          <a:bodyPr lIns="72248" tIns="72248" rIns="72248" bIns="72248" anchor="ctr"/>
          <a:lstStyle>
            <a:lvl1pPr algn="ctr" defTabSz="1300480">
              <a:defRPr b="1" sz="4600">
                <a:solidFill>
                  <a:srgbClr val="1700FF"/>
                </a:solidFill>
                <a:latin typeface="Arial"/>
                <a:ea typeface="Arial"/>
                <a:cs typeface="Arial"/>
                <a:sym typeface="Arial"/>
              </a:defRPr>
            </a:lvl1pPr>
          </a:lstStyle>
          <a:p>
            <a:pPr/>
            <a:r>
              <a:t>Introduction</a:t>
            </a:r>
          </a:p>
        </p:txBody>
      </p:sp>
      <p:sp>
        <p:nvSpPr>
          <p:cNvPr id="126" name="Motivation"/>
          <p:cNvSpPr txBox="1"/>
          <p:nvPr/>
        </p:nvSpPr>
        <p:spPr>
          <a:xfrm>
            <a:off x="5489884" y="7518878"/>
            <a:ext cx="3388215" cy="743980"/>
          </a:xfrm>
          <a:prstGeom prst="rect">
            <a:avLst/>
          </a:prstGeom>
          <a:ln w="3175">
            <a:miter lim="400000"/>
          </a:ln>
          <a:extLst>
            <a:ext uri="{C572A759-6A51-4108-AA02-DFA0A04FC94B}">
              <ma14:wrappingTextBoxFlag xmlns:ma14="http://schemas.microsoft.com/office/mac/drawingml/2011/main" val="1"/>
            </a:ext>
          </a:extLst>
        </p:spPr>
        <p:txBody>
          <a:bodyPr lIns="72248" tIns="72248" rIns="72248" bIns="72248" anchor="ctr"/>
          <a:lstStyle>
            <a:lvl1pPr algn="ctr" defTabSz="1300480">
              <a:defRPr b="1" sz="4600">
                <a:solidFill>
                  <a:srgbClr val="1700FF"/>
                </a:solidFill>
                <a:latin typeface="Arial"/>
                <a:ea typeface="Arial"/>
                <a:cs typeface="Arial"/>
                <a:sym typeface="Arial"/>
              </a:defRPr>
            </a:lvl1pPr>
          </a:lstStyle>
          <a:p>
            <a:pPr/>
            <a:r>
              <a:t>Motivation</a:t>
            </a:r>
          </a:p>
        </p:txBody>
      </p:sp>
      <p:sp>
        <p:nvSpPr>
          <p:cNvPr id="127" name="All computational methods have associated limitations and compromises. Therefore, models which mitigate these compromises open up new avenues of exploration and enable the discovery of novel phenomena."/>
          <p:cNvSpPr txBox="1"/>
          <p:nvPr/>
        </p:nvSpPr>
        <p:spPr>
          <a:xfrm>
            <a:off x="474142" y="17561523"/>
            <a:ext cx="13871446" cy="1440001"/>
          </a:xfrm>
          <a:prstGeom prst="rect">
            <a:avLst/>
          </a:prstGeom>
          <a:ln w="3175">
            <a:miter lim="400000"/>
          </a:ln>
          <a:extLst>
            <a:ext uri="{C572A759-6A51-4108-AA02-DFA0A04FC94B}">
              <ma14:wrappingTextBoxFlag xmlns:ma14="http://schemas.microsoft.com/office/mac/drawingml/2011/main" val="1"/>
            </a:ext>
          </a:extLst>
        </p:spPr>
        <p:txBody>
          <a:bodyPr lIns="40639" tIns="40639" rIns="40639" bIns="40639">
            <a:spAutoFit/>
          </a:bodyPr>
          <a:lstStyle>
            <a:lvl1pPr>
              <a:defRPr sz="3100">
                <a:latin typeface="Arial"/>
                <a:ea typeface="Arial"/>
                <a:cs typeface="Arial"/>
                <a:sym typeface="Arial"/>
              </a:defRPr>
            </a:lvl1pPr>
          </a:lstStyle>
          <a:p>
            <a:pPr/>
            <a:r>
              <a:t> All computational methods have associated limitations and compromises. Therefore, models which mitigate these compromises open up new avenues of exploration and enable the discovery of novel phenomena.  </a:t>
            </a:r>
          </a:p>
        </p:txBody>
      </p:sp>
      <p:sp>
        <p:nvSpPr>
          <p:cNvPr id="128" name="Rectangle"/>
          <p:cNvSpPr/>
          <p:nvPr/>
        </p:nvSpPr>
        <p:spPr>
          <a:xfrm>
            <a:off x="230687" y="4013416"/>
            <a:ext cx="14213082" cy="3547403"/>
          </a:xfrm>
          <a:prstGeom prst="rect">
            <a:avLst/>
          </a:prstGeom>
          <a:ln w="76200">
            <a:solidFill>
              <a:srgbClr val="0015FF"/>
            </a:solidFill>
          </a:ln>
          <a:effectLst>
            <a:outerShdw sx="100000" sy="100000" kx="0" ky="0" algn="b" rotWithShape="0" blurRad="25400" dist="12700" dir="5400000">
              <a:srgbClr val="000000">
                <a:alpha val="35000"/>
              </a:srgbClr>
            </a:outerShdw>
          </a:effectLst>
        </p:spPr>
        <p:txBody>
          <a:bodyPr lIns="40639" tIns="40639" rIns="40639" bIns="40639" anchor="ctr"/>
          <a:lstStyle/>
          <a:p>
            <a:pPr/>
          </a:p>
        </p:txBody>
      </p:sp>
      <p:sp>
        <p:nvSpPr>
          <p:cNvPr id="129" name="TextBox 211"/>
          <p:cNvSpPr txBox="1"/>
          <p:nvPr/>
        </p:nvSpPr>
        <p:spPr>
          <a:xfrm>
            <a:off x="488368" y="8276726"/>
            <a:ext cx="13771346" cy="1977722"/>
          </a:xfrm>
          <a:prstGeom prst="rect">
            <a:avLst/>
          </a:prstGeom>
          <a:ln w="3175">
            <a:miter lim="400000"/>
          </a:ln>
          <a:extLst>
            <a:ext uri="{C572A759-6A51-4108-AA02-DFA0A04FC94B}">
              <ma14:wrappingTextBoxFlag xmlns:ma14="http://schemas.microsoft.com/office/mac/drawingml/2011/main" val="1"/>
            </a:ext>
          </a:extLst>
        </p:spPr>
        <p:txBody>
          <a:bodyPr lIns="40639" tIns="40639" rIns="40639" bIns="40639"/>
          <a:lstStyle>
            <a:lvl1pPr>
              <a:defRPr sz="3100">
                <a:latin typeface="Arial"/>
                <a:ea typeface="Arial"/>
                <a:cs typeface="Arial"/>
                <a:sym typeface="Arial"/>
              </a:defRPr>
            </a:lvl1pPr>
          </a:lstStyle>
          <a:p>
            <a:pPr/>
            <a:r>
              <a:t>Computational material science spans a wide range of length and time scales ranging from the sub-atomic to the macroscopic. In the present work we focus on the atomistic domain, particularly, density functional theory (DFT) and classical methods such as molecular dynamics (MD) or Monte Carlo (MC).</a:t>
            </a:r>
          </a:p>
        </p:txBody>
      </p:sp>
      <p:sp>
        <p:nvSpPr>
          <p:cNvPr id="130" name="Ab-initio/DFT"/>
          <p:cNvSpPr txBox="1"/>
          <p:nvPr/>
        </p:nvSpPr>
        <p:spPr>
          <a:xfrm>
            <a:off x="1235094" y="15451897"/>
            <a:ext cx="2558302" cy="541597"/>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b="1" sz="2800" u="sng">
                <a:solidFill>
                  <a:srgbClr val="FF0800"/>
                </a:solidFill>
                <a:latin typeface="Helvetica Neue"/>
                <a:ea typeface="Helvetica Neue"/>
                <a:cs typeface="Helvetica Neue"/>
                <a:sym typeface="Helvetica Neue"/>
              </a:defRPr>
            </a:lvl1pPr>
          </a:lstStyle>
          <a:p>
            <a:pPr/>
            <a:r>
              <a:t>Ab-initio/DFT </a:t>
            </a:r>
          </a:p>
        </p:txBody>
      </p:sp>
      <p:sp>
        <p:nvSpPr>
          <p:cNvPr id="131" name="Classical  (MD/MC)"/>
          <p:cNvSpPr txBox="1"/>
          <p:nvPr/>
        </p:nvSpPr>
        <p:spPr>
          <a:xfrm>
            <a:off x="6913598" y="15259405"/>
            <a:ext cx="3478393" cy="541597"/>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b="1" sz="2800" u="sng">
                <a:solidFill>
                  <a:srgbClr val="FF1700"/>
                </a:solidFill>
                <a:latin typeface="Helvetica Neue"/>
                <a:ea typeface="Helvetica Neue"/>
                <a:cs typeface="Helvetica Neue"/>
                <a:sym typeface="Helvetica Neue"/>
              </a:defRPr>
            </a:lvl1pPr>
          </a:lstStyle>
          <a:p>
            <a:pPr>
              <a:defRPr u="none"/>
            </a:pPr>
            <a:r>
              <a:rPr u="sng"/>
              <a:t>Classical  (MD/MC)</a:t>
            </a:r>
          </a:p>
        </p:txBody>
      </p:sp>
      <p:sp>
        <p:nvSpPr>
          <p:cNvPr id="132" name="Slow…"/>
          <p:cNvSpPr txBox="1"/>
          <p:nvPr/>
        </p:nvSpPr>
        <p:spPr>
          <a:xfrm>
            <a:off x="361535" y="15889744"/>
            <a:ext cx="3831534" cy="1621376"/>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lstStyle/>
          <a:p>
            <a:pPr marL="228600" indent="-228600" defTabSz="584200">
              <a:buSzPct val="100000"/>
              <a:buChar char="•"/>
              <a:defRPr b="1" sz="2400">
                <a:solidFill>
                  <a:srgbClr val="0015FF"/>
                </a:solidFill>
                <a:latin typeface="Arial"/>
                <a:ea typeface="Arial"/>
                <a:cs typeface="Arial"/>
                <a:sym typeface="Arial"/>
              </a:defRPr>
            </a:pPr>
            <a:r>
              <a:t>Slow</a:t>
            </a:r>
          </a:p>
          <a:p>
            <a:pPr marL="228600" indent="-228600" defTabSz="584200">
              <a:buSzPct val="100000"/>
              <a:buChar char="•"/>
              <a:defRPr b="1" sz="2400">
                <a:solidFill>
                  <a:srgbClr val="0015FF"/>
                </a:solidFill>
                <a:latin typeface="Arial"/>
                <a:ea typeface="Arial"/>
                <a:cs typeface="Arial"/>
                <a:sym typeface="Arial"/>
              </a:defRPr>
            </a:pPr>
            <a:r>
              <a:t>Size limited (N~      )</a:t>
            </a:r>
          </a:p>
          <a:p>
            <a:pPr marL="228600" indent="-228600" defTabSz="584200">
              <a:buSzPct val="100000"/>
              <a:buChar char="•"/>
              <a:defRPr b="1" sz="2400">
                <a:solidFill>
                  <a:srgbClr val="0015FF"/>
                </a:solidFill>
                <a:latin typeface="Arial"/>
                <a:ea typeface="Arial"/>
                <a:cs typeface="Arial"/>
                <a:sym typeface="Arial"/>
              </a:defRPr>
            </a:pPr>
            <a:r>
              <a:t>0K or short timescales</a:t>
            </a:r>
          </a:p>
          <a:p>
            <a:pPr marL="228600" indent="-228600" defTabSz="584200">
              <a:buSzPct val="100000"/>
              <a:buChar char="•"/>
              <a:defRPr b="1" sz="2400">
                <a:solidFill>
                  <a:srgbClr val="0015FF"/>
                </a:solidFill>
                <a:latin typeface="Arial"/>
                <a:ea typeface="Arial"/>
                <a:cs typeface="Arial"/>
                <a:sym typeface="Arial"/>
              </a:defRPr>
            </a:pPr>
            <a:r>
              <a:t>Very accurate</a:t>
            </a:r>
          </a:p>
        </p:txBody>
      </p:sp>
      <p:sp>
        <p:nvSpPr>
          <p:cNvPr id="133" name="Line"/>
          <p:cNvSpPr/>
          <p:nvPr/>
        </p:nvSpPr>
        <p:spPr>
          <a:xfrm>
            <a:off x="3167623" y="15132519"/>
            <a:ext cx="1" cy="371182"/>
          </a:xfrm>
          <a:prstGeom prst="line">
            <a:avLst/>
          </a:prstGeom>
          <a:ln w="50800">
            <a:solidFill>
              <a:srgbClr val="FF0F00"/>
            </a:solidFill>
            <a:miter lim="400000"/>
          </a:ln>
        </p:spPr>
        <p:txBody>
          <a:bodyPr lIns="50800" tIns="50800" rIns="50800" bIns="50800" anchor="ct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134" name="Line"/>
          <p:cNvSpPr/>
          <p:nvPr/>
        </p:nvSpPr>
        <p:spPr>
          <a:xfrm flipH="1">
            <a:off x="3146194" y="15145669"/>
            <a:ext cx="5437390" cy="1"/>
          </a:xfrm>
          <a:prstGeom prst="line">
            <a:avLst/>
          </a:prstGeom>
          <a:ln w="50800">
            <a:solidFill>
              <a:srgbClr val="FF0F00"/>
            </a:solidFill>
            <a:miter lim="400000"/>
          </a:ln>
        </p:spPr>
        <p:txBody>
          <a:bodyPr lIns="50800" tIns="50800" rIns="50800" bIns="50800" anchor="ct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135" name="Line"/>
          <p:cNvSpPr/>
          <p:nvPr/>
        </p:nvSpPr>
        <p:spPr>
          <a:xfrm>
            <a:off x="8583582" y="15123707"/>
            <a:ext cx="1" cy="220912"/>
          </a:xfrm>
          <a:prstGeom prst="line">
            <a:avLst/>
          </a:prstGeom>
          <a:ln w="50800">
            <a:solidFill>
              <a:srgbClr val="FF0F00"/>
            </a:solidFill>
            <a:miter lim="400000"/>
          </a:ln>
        </p:spPr>
        <p:txBody>
          <a:bodyPr lIns="50800" tIns="50800" rIns="50800" bIns="50800" anchor="ctr"/>
          <a:lstStyle/>
          <a:p>
            <a:pPr algn="ctr" defTabSz="584200">
              <a:defRPr sz="2200">
                <a:solidFill>
                  <a:srgbClr val="FFFFFF"/>
                </a:solidFill>
                <a:latin typeface="Helvetica Neue Medium"/>
                <a:ea typeface="Helvetica Neue Medium"/>
                <a:cs typeface="Helvetica Neue Medium"/>
                <a:sym typeface="Helvetica Neue Medium"/>
              </a:defRPr>
            </a:pPr>
          </a:p>
        </p:txBody>
      </p:sp>
      <p:pic>
        <p:nvPicPr>
          <p:cNvPr id="136" name="Image" descr="Image"/>
          <p:cNvPicPr>
            <a:picLocks noChangeAspect="1"/>
          </p:cNvPicPr>
          <p:nvPr/>
        </p:nvPicPr>
        <p:blipFill>
          <a:blip r:embed="rId6">
            <a:extLst/>
          </a:blip>
          <a:stretch>
            <a:fillRect/>
          </a:stretch>
        </p:blipFill>
        <p:spPr>
          <a:xfrm>
            <a:off x="1440409" y="10314298"/>
            <a:ext cx="11792996" cy="4713027"/>
          </a:xfrm>
          <a:prstGeom prst="rect">
            <a:avLst/>
          </a:prstGeom>
          <a:ln w="25400">
            <a:solidFill>
              <a:srgbClr val="000000"/>
            </a:solidFill>
            <a:miter lim="400000"/>
          </a:ln>
        </p:spPr>
      </p:pic>
      <p:sp>
        <p:nvSpPr>
          <p:cNvPr id="137" name="Line"/>
          <p:cNvSpPr/>
          <p:nvPr/>
        </p:nvSpPr>
        <p:spPr>
          <a:xfrm>
            <a:off x="5357999" y="14497453"/>
            <a:ext cx="1" cy="668009"/>
          </a:xfrm>
          <a:prstGeom prst="line">
            <a:avLst/>
          </a:prstGeom>
          <a:ln w="50800">
            <a:solidFill>
              <a:srgbClr val="FF0F00"/>
            </a:solidFill>
            <a:miter lim="400000"/>
          </a:ln>
        </p:spPr>
        <p:txBody>
          <a:bodyPr lIns="50800" tIns="50800" rIns="50800" bIns="50800" anchor="ct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138" name="Rectangle"/>
          <p:cNvSpPr/>
          <p:nvPr/>
        </p:nvSpPr>
        <p:spPr>
          <a:xfrm>
            <a:off x="1545461" y="10337039"/>
            <a:ext cx="5655163" cy="4163365"/>
          </a:xfrm>
          <a:prstGeom prst="rect">
            <a:avLst/>
          </a:prstGeom>
          <a:ln w="50800">
            <a:solidFill>
              <a:srgbClr val="FF260F"/>
            </a:solidFill>
            <a:miter lim="400000"/>
          </a:ln>
        </p:spPr>
        <p:txBody>
          <a:bodyPr lIns="50800" tIns="50800" rIns="50800" bIns="50800" anchor="ct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139" name="Speed…"/>
          <p:cNvSpPr txBox="1"/>
          <p:nvPr/>
        </p:nvSpPr>
        <p:spPr>
          <a:xfrm>
            <a:off x="3937339" y="15807433"/>
            <a:ext cx="2558302" cy="1621376"/>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lstStyle/>
          <a:p>
            <a:pPr algn="ctr" defTabSz="584200">
              <a:defRPr b="1" sz="2400">
                <a:solidFill>
                  <a:srgbClr val="FF0008"/>
                </a:solidFill>
                <a:latin typeface="Helvetica Neue"/>
                <a:ea typeface="Helvetica Neue"/>
                <a:cs typeface="Helvetica Neue"/>
                <a:sym typeface="Helvetica Neue"/>
              </a:defRPr>
            </a:pPr>
            <a:r>
              <a:t>Speed</a:t>
            </a:r>
          </a:p>
          <a:p>
            <a:pPr algn="ctr" defTabSz="584200">
              <a:defRPr b="1" sz="2400">
                <a:solidFill>
                  <a:srgbClr val="FF0008"/>
                </a:solidFill>
                <a:latin typeface="Helvetica Neue"/>
                <a:ea typeface="Helvetica Neue"/>
                <a:cs typeface="Helvetica Neue"/>
                <a:sym typeface="Helvetica Neue"/>
              </a:defRPr>
            </a:pPr>
            <a:r>
              <a:t>Accuracy</a:t>
            </a:r>
          </a:p>
          <a:p>
            <a:pPr algn="ctr" defTabSz="584200">
              <a:defRPr b="1" sz="2400">
                <a:solidFill>
                  <a:srgbClr val="FF0008"/>
                </a:solidFill>
                <a:latin typeface="Helvetica Neue"/>
                <a:ea typeface="Helvetica Neue"/>
                <a:cs typeface="Helvetica Neue"/>
                <a:sym typeface="Helvetica Neue"/>
              </a:defRPr>
            </a:pPr>
            <a:r>
              <a:t>Scalability</a:t>
            </a:r>
          </a:p>
          <a:p>
            <a:pPr algn="ctr" defTabSz="584200">
              <a:defRPr b="1" sz="2400">
                <a:solidFill>
                  <a:srgbClr val="FF0008"/>
                </a:solidFill>
                <a:latin typeface="Helvetica Neue"/>
                <a:ea typeface="Helvetica Neue"/>
                <a:cs typeface="Helvetica Neue"/>
                <a:sym typeface="Helvetica Neue"/>
              </a:defRPr>
            </a:pPr>
            <a:r>
              <a:t>Transferability </a:t>
            </a:r>
          </a:p>
        </p:txBody>
      </p:sp>
      <p:sp>
        <p:nvSpPr>
          <p:cNvPr id="140" name="Rectangle"/>
          <p:cNvSpPr/>
          <p:nvPr/>
        </p:nvSpPr>
        <p:spPr>
          <a:xfrm>
            <a:off x="4101688" y="15772410"/>
            <a:ext cx="2424633" cy="1741883"/>
          </a:xfrm>
          <a:prstGeom prst="rect">
            <a:avLst/>
          </a:prstGeom>
          <a:ln w="50800">
            <a:solidFill>
              <a:srgbClr val="FF260F"/>
            </a:solidFill>
            <a:miter lim="400000"/>
          </a:ln>
        </p:spPr>
        <p:txBody>
          <a:bodyPr lIns="50800" tIns="50800" rIns="50800" bIns="50800" anchor="ct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141" name="Compromises"/>
          <p:cNvSpPr txBox="1"/>
          <p:nvPr/>
        </p:nvSpPr>
        <p:spPr>
          <a:xfrm>
            <a:off x="3995254" y="15319961"/>
            <a:ext cx="2473151" cy="47737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b="1" sz="2400">
                <a:latin typeface="Helvetica Neue"/>
                <a:ea typeface="Helvetica Neue"/>
                <a:cs typeface="Helvetica Neue"/>
                <a:sym typeface="Helvetica Neue"/>
              </a:defRPr>
            </a:lvl1pPr>
          </a:lstStyle>
          <a:p>
            <a:pPr/>
            <a:r>
              <a:t>Compromises</a:t>
            </a:r>
          </a:p>
        </p:txBody>
      </p:sp>
      <p:sp>
        <p:nvSpPr>
          <p:cNvPr id="142" name="Classical…"/>
          <p:cNvSpPr txBox="1"/>
          <p:nvPr/>
        </p:nvSpPr>
        <p:spPr>
          <a:xfrm>
            <a:off x="4379421" y="10424825"/>
            <a:ext cx="2625625" cy="551181"/>
          </a:xfrm>
          <a:prstGeom prst="rect">
            <a:avLst/>
          </a:prstGeom>
          <a:solidFill>
            <a:srgbClr val="FFFFFF"/>
          </a:solidFill>
          <a:ln w="3175">
            <a:miter lim="400000"/>
          </a:ln>
          <a:extLst>
            <a:ext uri="{C572A759-6A51-4108-AA02-DFA0A04FC94B}">
              <ma14:wrappingTextBoxFlag xmlns:ma14="http://schemas.microsoft.com/office/mac/drawingml/2011/main" val="1"/>
            </a:ext>
          </a:extLst>
        </p:spPr>
        <p:txBody>
          <a:bodyPr lIns="50800" tIns="50800" rIns="50800" bIns="50800" anchor="ctr"/>
          <a:lstStyle/>
          <a:p>
            <a:pPr algn="ctr" defTabSz="584200">
              <a:defRPr b="1" sz="1600">
                <a:solidFill>
                  <a:srgbClr val="FF0008"/>
                </a:solidFill>
                <a:latin typeface="Helvetica Neue"/>
                <a:ea typeface="Helvetica Neue"/>
                <a:cs typeface="Helvetica Neue"/>
                <a:sym typeface="Helvetica Neue"/>
              </a:defRPr>
            </a:pPr>
            <a:r>
              <a:t>Classical</a:t>
            </a:r>
          </a:p>
          <a:p>
            <a:pPr algn="ctr" defTabSz="584200">
              <a:defRPr b="1" sz="1400">
                <a:solidFill>
                  <a:srgbClr val="0076BA"/>
                </a:solidFill>
                <a:latin typeface="Helvetica Neue"/>
                <a:ea typeface="Helvetica Neue"/>
                <a:cs typeface="Helvetica Neue"/>
                <a:sym typeface="Helvetica Neue"/>
              </a:defRPr>
            </a:pPr>
            <a:r>
              <a:t>MD/MC</a:t>
            </a:r>
          </a:p>
        </p:txBody>
      </p:sp>
      <p:sp>
        <p:nvSpPr>
          <p:cNvPr id="143" name="Equation"/>
          <p:cNvSpPr txBox="1"/>
          <p:nvPr/>
        </p:nvSpPr>
        <p:spPr>
          <a:xfrm>
            <a:off x="2932820" y="16331454"/>
            <a:ext cx="435016" cy="297437"/>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sSup>
                    <m:e>
                      <m:r>
                        <m:rPr>
                          <m:sty m:val="b"/>
                        </m:rPr>
                        <a:rPr xmlns:a="http://schemas.openxmlformats.org/drawingml/2006/main" sz="2700" i="1">
                          <a:solidFill>
                            <a:srgbClr val="0C00FF"/>
                          </a:solidFill>
                          <a:latin typeface="Cambria Math" panose="02040503050406030204" pitchFamily="18" charset="0"/>
                        </a:rPr>
                        <m:t>10</m:t>
                      </m:r>
                    </m:e>
                    <m:sup>
                      <m:r>
                        <m:rPr>
                          <m:sty m:val="b"/>
                        </m:rPr>
                        <a:rPr xmlns:a="http://schemas.openxmlformats.org/drawingml/2006/main" sz="2700" i="1">
                          <a:solidFill>
                            <a:srgbClr val="0C00FF"/>
                          </a:solidFill>
                          <a:latin typeface="Cambria Math" panose="02040503050406030204" pitchFamily="18" charset="0"/>
                        </a:rPr>
                        <m:t>2</m:t>
                      </m:r>
                    </m:sup>
                  </m:sSup>
                </m:oMath>
              </m:oMathPara>
            </a14:m>
            <a:endParaRPr sz="2700">
              <a:solidFill>
                <a:srgbClr val="0C00FF"/>
              </a:solidFill>
            </a:endParaRPr>
          </a:p>
        </p:txBody>
      </p:sp>
      <p:grpSp>
        <p:nvGrpSpPr>
          <p:cNvPr id="148" name="Group"/>
          <p:cNvGrpSpPr/>
          <p:nvPr/>
        </p:nvGrpSpPr>
        <p:grpSpPr>
          <a:xfrm>
            <a:off x="6676925" y="15490603"/>
            <a:ext cx="6788378" cy="2312945"/>
            <a:chOff x="-440074" y="0"/>
            <a:chExt cx="6788377" cy="2312943"/>
          </a:xfrm>
        </p:grpSpPr>
        <p:grpSp>
          <p:nvGrpSpPr>
            <p:cNvPr id="146" name="Group"/>
            <p:cNvGrpSpPr/>
            <p:nvPr/>
          </p:nvGrpSpPr>
          <p:grpSpPr>
            <a:xfrm>
              <a:off x="-440075" y="0"/>
              <a:ext cx="6788378" cy="2312944"/>
              <a:chOff x="-455684" y="274038"/>
              <a:chExt cx="6788376" cy="2312943"/>
            </a:xfrm>
          </p:grpSpPr>
          <p:sp>
            <p:nvSpPr>
              <p:cNvPr id="144" name="Computationally Fast [5]…"/>
              <p:cNvSpPr txBox="1"/>
              <p:nvPr/>
            </p:nvSpPr>
            <p:spPr>
              <a:xfrm>
                <a:off x="-287494" y="274038"/>
                <a:ext cx="6620187" cy="2312945"/>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marL="228600" indent="-228600" defTabSz="584200">
                  <a:buSzPct val="100000"/>
                  <a:buChar char="•"/>
                  <a:defRPr b="1" sz="2400">
                    <a:solidFill>
                      <a:srgbClr val="0011FF"/>
                    </a:solidFill>
                    <a:latin typeface="Arial"/>
                    <a:ea typeface="Arial"/>
                    <a:cs typeface="Arial"/>
                    <a:sym typeface="Arial"/>
                  </a:defRPr>
                </a:pPr>
                <a:r>
                  <a:t>Computationally Fast [5]</a:t>
                </a:r>
              </a:p>
              <a:p>
                <a:pPr marL="228600" indent="-228600" defTabSz="584200">
                  <a:buSzPct val="100000"/>
                  <a:buChar char="•"/>
                  <a:defRPr b="1" sz="2400">
                    <a:solidFill>
                      <a:srgbClr val="0011FF"/>
                    </a:solidFill>
                    <a:latin typeface="Arial"/>
                    <a:ea typeface="Arial"/>
                    <a:cs typeface="Arial"/>
                    <a:sym typeface="Arial"/>
                  </a:defRPr>
                </a:pPr>
                <a:r>
                  <a:t>Larger systems (N~      )</a:t>
                </a:r>
              </a:p>
              <a:p>
                <a:pPr marL="228600" indent="-228600" defTabSz="584200">
                  <a:buSzPct val="100000"/>
                  <a:buChar char="•"/>
                  <a:defRPr b="1" sz="2400">
                    <a:solidFill>
                      <a:srgbClr val="0011FF"/>
                    </a:solidFill>
                    <a:latin typeface="Arial"/>
                    <a:ea typeface="Arial"/>
                    <a:cs typeface="Arial"/>
                    <a:sym typeface="Arial"/>
                  </a:defRPr>
                </a:pPr>
                <a:r>
                  <a:t>Kinetic phenomena/long simulations</a:t>
                </a:r>
              </a:p>
              <a:p>
                <a:pPr marL="228600" indent="-228600" defTabSz="584200">
                  <a:buSzPct val="100000"/>
                  <a:buChar char="•"/>
                  <a:defRPr b="1" sz="2400">
                    <a:solidFill>
                      <a:srgbClr val="0011FF"/>
                    </a:solidFill>
                    <a:latin typeface="Arial"/>
                    <a:ea typeface="Arial"/>
                    <a:cs typeface="Arial"/>
                    <a:sym typeface="Arial"/>
                  </a:defRPr>
                </a:pPr>
                <a:r>
                  <a:t>Accuracy depends on </a:t>
                </a:r>
                <a:r>
                  <a:rPr i="1"/>
                  <a:t>approximation</a:t>
                </a:r>
                <a:r>
                  <a:t> of the potential energy surface (PES) </a:t>
                </a:r>
              </a:p>
            </p:txBody>
          </p:sp>
          <p:sp>
            <p:nvSpPr>
              <p:cNvPr id="145" name="Star"/>
              <p:cNvSpPr/>
              <p:nvPr/>
            </p:nvSpPr>
            <p:spPr>
              <a:xfrm>
                <a:off x="-455685" y="1551631"/>
                <a:ext cx="436785" cy="413397"/>
              </a:xfrm>
              <a:prstGeom prst="star5">
                <a:avLst>
                  <a:gd name="adj" fmla="val 19100"/>
                  <a:gd name="hf" fmla="val 105146"/>
                  <a:gd name="vf" fmla="val 110557"/>
                </a:avLst>
              </a:prstGeom>
              <a:solidFill>
                <a:srgbClr val="0000FF"/>
              </a:solidFill>
              <a:ln w="12700" cap="flat">
                <a:noFill/>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grpSp>
        <p:sp>
          <p:nvSpPr>
            <p:cNvPr id="147" name="Equation"/>
            <p:cNvSpPr txBox="1"/>
            <p:nvPr/>
          </p:nvSpPr>
          <p:spPr>
            <a:xfrm>
              <a:off x="2890494" y="631545"/>
              <a:ext cx="420801" cy="285280"/>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sSup>
                      <m:e>
                        <m:r>
                          <m:rPr>
                            <m:sty m:val="b"/>
                          </m:rPr>
                          <a:rPr xmlns:a="http://schemas.openxmlformats.org/drawingml/2006/main" sz="2600" i="1">
                            <a:solidFill>
                              <a:srgbClr val="0C00FF"/>
                            </a:solidFill>
                            <a:latin typeface="Cambria Math" panose="02040503050406030204" pitchFamily="18" charset="0"/>
                          </a:rPr>
                          <m:t>10</m:t>
                        </m:r>
                      </m:e>
                      <m:sup>
                        <m:r>
                          <m:rPr>
                            <m:sty m:val="b"/>
                          </m:rPr>
                          <a:rPr xmlns:a="http://schemas.openxmlformats.org/drawingml/2006/main" sz="2600" i="1">
                            <a:solidFill>
                              <a:srgbClr val="0C00FF"/>
                            </a:solidFill>
                            <a:latin typeface="Cambria Math" panose="02040503050406030204" pitchFamily="18" charset="0"/>
                          </a:rPr>
                          <m:t>7</m:t>
                        </m:r>
                      </m:sup>
                    </m:sSup>
                  </m:oMath>
                </m:oMathPara>
              </a14:m>
              <a:endParaRPr sz="2600">
                <a:solidFill>
                  <a:srgbClr val="0C00FF"/>
                </a:solidFill>
              </a:endParaRPr>
            </a:p>
          </p:txBody>
        </p:sp>
      </p:grpSp>
      <p:sp>
        <p:nvSpPr>
          <p:cNvPr id="149" name="Reference [1]"/>
          <p:cNvSpPr txBox="1"/>
          <p:nvPr/>
        </p:nvSpPr>
        <p:spPr>
          <a:xfrm>
            <a:off x="11672238" y="14685227"/>
            <a:ext cx="1527567" cy="416969"/>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b="1" sz="1400">
                <a:latin typeface="Helvetica Neue"/>
                <a:ea typeface="Helvetica Neue"/>
                <a:cs typeface="Helvetica Neue"/>
                <a:sym typeface="Helvetica Neue"/>
              </a:defRPr>
            </a:lvl1pPr>
          </a:lstStyle>
          <a:p>
            <a:pPr/>
            <a:r>
              <a:t>Reference [1]</a:t>
            </a:r>
          </a:p>
        </p:txBody>
      </p:sp>
      <p:sp>
        <p:nvSpPr>
          <p:cNvPr id="150" name="Equation"/>
          <p:cNvSpPr txBox="1"/>
          <p:nvPr/>
        </p:nvSpPr>
        <p:spPr>
          <a:xfrm>
            <a:off x="11890004" y="17260817"/>
            <a:ext cx="2479287" cy="321422"/>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a:rPr xmlns:a="http://schemas.openxmlformats.org/drawingml/2006/main" sz="2700" i="1">
                      <a:solidFill>
                        <a:srgbClr val="0019FF"/>
                      </a:solidFill>
                      <a:latin typeface="Cambria Math" panose="02040503050406030204" pitchFamily="18" charset="0"/>
                    </a:rPr>
                    <m:t>E</m:t>
                  </m:r>
                  <m:r>
                    <a:rPr xmlns:a="http://schemas.openxmlformats.org/drawingml/2006/main" sz="2700" i="1">
                      <a:solidFill>
                        <a:srgbClr val="0019FF"/>
                      </a:solidFill>
                      <a:latin typeface="Cambria Math" panose="02040503050406030204" pitchFamily="18" charset="0"/>
                    </a:rPr>
                    <m:t>=</m:t>
                  </m:r>
                  <m:r>
                    <a:rPr xmlns:a="http://schemas.openxmlformats.org/drawingml/2006/main" sz="2700" i="1">
                      <a:solidFill>
                        <a:srgbClr val="0019FF"/>
                      </a:solidFill>
                      <a:latin typeface="Cambria Math" panose="02040503050406030204" pitchFamily="18" charset="0"/>
                    </a:rPr>
                    <m:t>E</m:t>
                  </m:r>
                  <m:r>
                    <a:rPr xmlns:a="http://schemas.openxmlformats.org/drawingml/2006/main" sz="2700" i="1">
                      <a:solidFill>
                        <a:srgbClr val="0019FF"/>
                      </a:solidFill>
                      <a:latin typeface="Cambria Math" panose="02040503050406030204" pitchFamily="18" charset="0"/>
                    </a:rPr>
                    <m:t>(</m:t>
                  </m:r>
                  <m:sSub>
                    <m:e>
                      <m:r>
                        <m:rPr>
                          <m:sty m:val="bi"/>
                        </m:rPr>
                        <a:rPr xmlns:a="http://schemas.openxmlformats.org/drawingml/2006/main" sz="2700" i="1">
                          <a:solidFill>
                            <a:srgbClr val="0019FF"/>
                          </a:solidFill>
                          <a:latin typeface="Cambria Math" panose="02040503050406030204" pitchFamily="18" charset="0"/>
                        </a:rPr>
                        <m:t>r</m:t>
                      </m:r>
                    </m:e>
                    <m:sub>
                      <m:r>
                        <m:rPr>
                          <m:sty m:val="b"/>
                        </m:rPr>
                        <a:rPr xmlns:a="http://schemas.openxmlformats.org/drawingml/2006/main" sz="2700" i="1">
                          <a:solidFill>
                            <a:srgbClr val="0019FF"/>
                          </a:solidFill>
                          <a:latin typeface="Cambria Math" panose="02040503050406030204" pitchFamily="18" charset="0"/>
                        </a:rPr>
                        <m:t>1</m:t>
                      </m:r>
                    </m:sub>
                  </m:sSub>
                  <m:r>
                    <a:rPr xmlns:a="http://schemas.openxmlformats.org/drawingml/2006/main" sz="2700" i="1">
                      <a:solidFill>
                        <a:srgbClr val="0019FF"/>
                      </a:solidFill>
                      <a:latin typeface="Cambria Math" panose="02040503050406030204" pitchFamily="18" charset="0"/>
                    </a:rPr>
                    <m:t>,</m:t>
                  </m:r>
                  <m:sSub>
                    <m:e>
                      <m:r>
                        <m:rPr>
                          <m:sty m:val="bi"/>
                        </m:rPr>
                        <a:rPr xmlns:a="http://schemas.openxmlformats.org/drawingml/2006/main" sz="2700" i="1">
                          <a:solidFill>
                            <a:srgbClr val="0019FF"/>
                          </a:solidFill>
                          <a:latin typeface="Cambria Math" panose="02040503050406030204" pitchFamily="18" charset="0"/>
                        </a:rPr>
                        <m:t>r</m:t>
                      </m:r>
                    </m:e>
                    <m:sub>
                      <m:r>
                        <m:rPr>
                          <m:sty m:val="b"/>
                        </m:rPr>
                        <a:rPr xmlns:a="http://schemas.openxmlformats.org/drawingml/2006/main" sz="2700" i="1">
                          <a:solidFill>
                            <a:srgbClr val="0019FF"/>
                          </a:solidFill>
                          <a:latin typeface="Cambria Math" panose="02040503050406030204" pitchFamily="18" charset="0"/>
                        </a:rPr>
                        <m:t>2</m:t>
                      </m:r>
                    </m:sub>
                  </m:sSub>
                  <m:r>
                    <a:rPr xmlns:a="http://schemas.openxmlformats.org/drawingml/2006/main" sz="2700" i="1">
                      <a:solidFill>
                        <a:srgbClr val="0019FF"/>
                      </a:solidFill>
                      <a:latin typeface="Cambria Math" panose="02040503050406030204" pitchFamily="18" charset="0"/>
                    </a:rPr>
                    <m:t>.</m:t>
                  </m:r>
                  <m:r>
                    <a:rPr xmlns:a="http://schemas.openxmlformats.org/drawingml/2006/main" sz="2700" i="1">
                      <a:solidFill>
                        <a:srgbClr val="0019FF"/>
                      </a:solidFill>
                      <a:latin typeface="Cambria Math" panose="02040503050406030204" pitchFamily="18" charset="0"/>
                    </a:rPr>
                    <m:t>.</m:t>
                  </m:r>
                  <m:r>
                    <a:rPr xmlns:a="http://schemas.openxmlformats.org/drawingml/2006/main" sz="2700" i="1">
                      <a:solidFill>
                        <a:srgbClr val="0019FF"/>
                      </a:solidFill>
                      <a:latin typeface="Cambria Math" panose="02040503050406030204" pitchFamily="18" charset="0"/>
                    </a:rPr>
                    <m:t>.</m:t>
                  </m:r>
                  <m:sSub>
                    <m:e>
                      <m:r>
                        <m:rPr>
                          <m:sty m:val="bi"/>
                        </m:rPr>
                        <a:rPr xmlns:a="http://schemas.openxmlformats.org/drawingml/2006/main" sz="2700" i="1">
                          <a:solidFill>
                            <a:srgbClr val="0019FF"/>
                          </a:solidFill>
                          <a:latin typeface="Cambria Math" panose="02040503050406030204" pitchFamily="18" charset="0"/>
                        </a:rPr>
                        <m:t>r</m:t>
                      </m:r>
                    </m:e>
                    <m:sub>
                      <m:r>
                        <m:rPr>
                          <m:sty m:val="bi"/>
                        </m:rPr>
                        <a:rPr xmlns:a="http://schemas.openxmlformats.org/drawingml/2006/main" sz="2700" i="1">
                          <a:solidFill>
                            <a:srgbClr val="0019FF"/>
                          </a:solidFill>
                          <a:latin typeface="Cambria Math" panose="02040503050406030204" pitchFamily="18" charset="0"/>
                        </a:rPr>
                        <m:t>N</m:t>
                      </m:r>
                    </m:sub>
                  </m:sSub>
                  <m:r>
                    <a:rPr xmlns:a="http://schemas.openxmlformats.org/drawingml/2006/main" sz="2700" i="1">
                      <a:solidFill>
                        <a:srgbClr val="0019FF"/>
                      </a:solidFill>
                      <a:latin typeface="Cambria Math" panose="02040503050406030204" pitchFamily="18" charset="0"/>
                    </a:rPr>
                    <m:t>)</m:t>
                  </m:r>
                </m:oMath>
              </m:oMathPara>
            </a14:m>
            <a:endParaRPr sz="2700">
              <a:solidFill>
                <a:srgbClr val="001AFF"/>
              </a:solidFill>
            </a:endParaRPr>
          </a:p>
        </p:txBody>
      </p:sp>
      <p:sp>
        <p:nvSpPr>
          <p:cNvPr id="151" name="Line"/>
          <p:cNvSpPr/>
          <p:nvPr/>
        </p:nvSpPr>
        <p:spPr>
          <a:xfrm>
            <a:off x="11559446" y="17365784"/>
            <a:ext cx="313636" cy="1"/>
          </a:xfrm>
          <a:prstGeom prst="line">
            <a:avLst/>
          </a:prstGeom>
          <a:ln w="38100">
            <a:solidFill>
              <a:srgbClr val="2000FF"/>
            </a:solidFill>
            <a:tailEnd type="triangle"/>
          </a:ln>
          <a:effectLst>
            <a:outerShdw sx="100000" sy="100000" kx="0" ky="0" algn="b" rotWithShape="0" blurRad="25400" dist="12700" dir="5400000">
              <a:srgbClr val="000000">
                <a:alpha val="38000"/>
              </a:srgbClr>
            </a:outerShdw>
          </a:effectLst>
        </p:spPr>
        <p:txBody>
          <a:bodyPr lIns="40639" tIns="40639" rIns="40639" bIns="40639"/>
          <a:lstStyle/>
          <a:p>
            <a:pPr/>
          </a:p>
        </p:txBody>
      </p:sp>
      <p:sp>
        <p:nvSpPr>
          <p:cNvPr id="152" name="Types of interatomic potentials"/>
          <p:cNvSpPr txBox="1"/>
          <p:nvPr/>
        </p:nvSpPr>
        <p:spPr>
          <a:xfrm>
            <a:off x="2867713" y="19135501"/>
            <a:ext cx="9015231" cy="839893"/>
          </a:xfrm>
          <a:prstGeom prst="rect">
            <a:avLst/>
          </a:prstGeom>
          <a:ln w="3175">
            <a:miter lim="400000"/>
          </a:ln>
          <a:extLst>
            <a:ext uri="{C572A759-6A51-4108-AA02-DFA0A04FC94B}">
              <ma14:wrappingTextBoxFlag xmlns:ma14="http://schemas.microsoft.com/office/mac/drawingml/2011/main" val="1"/>
            </a:ext>
          </a:extLst>
        </p:spPr>
        <p:txBody>
          <a:bodyPr lIns="72248" tIns="72248" rIns="72248" bIns="72248" anchor="ctr"/>
          <a:lstStyle>
            <a:lvl1pPr algn="ctr" defTabSz="1300480">
              <a:defRPr b="1" sz="4600">
                <a:solidFill>
                  <a:srgbClr val="1700FF"/>
                </a:solidFill>
                <a:latin typeface="Arial"/>
                <a:ea typeface="Arial"/>
                <a:cs typeface="Arial"/>
                <a:sym typeface="Arial"/>
              </a:defRPr>
            </a:lvl1pPr>
          </a:lstStyle>
          <a:p>
            <a:pPr/>
            <a:r>
              <a:t>Types of interatomic potentials</a:t>
            </a:r>
          </a:p>
        </p:txBody>
      </p:sp>
      <p:sp>
        <p:nvSpPr>
          <p:cNvPr id="153" name="Slow relative to traditional potentials"/>
          <p:cNvSpPr txBox="1"/>
          <p:nvPr/>
        </p:nvSpPr>
        <p:spPr>
          <a:xfrm>
            <a:off x="8297848" y="30876388"/>
            <a:ext cx="2842399" cy="729233"/>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228600" indent="-228600" defTabSz="584200">
              <a:buSzPct val="100000"/>
              <a:buChar char="•"/>
              <a:defRPr b="1" sz="2000">
                <a:solidFill>
                  <a:srgbClr val="EE220C"/>
                </a:solidFill>
                <a:latin typeface="Helvetica Neue"/>
                <a:ea typeface="Helvetica Neue"/>
                <a:cs typeface="Helvetica Neue"/>
                <a:sym typeface="Helvetica Neue"/>
              </a:defRPr>
            </a:lvl1pPr>
          </a:lstStyle>
          <a:p>
            <a:pPr/>
            <a:r>
              <a:t>Slow relative to traditional potentials </a:t>
            </a:r>
          </a:p>
        </p:txBody>
      </p:sp>
      <p:sp>
        <p:nvSpPr>
          <p:cNvPr id="154" name="Same benefits as straight NN…"/>
          <p:cNvSpPr txBox="1"/>
          <p:nvPr/>
        </p:nvSpPr>
        <p:spPr>
          <a:xfrm>
            <a:off x="1826203" y="30739097"/>
            <a:ext cx="5437390" cy="1046733"/>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28600" indent="-228600" defTabSz="584200">
              <a:buSzPct val="100000"/>
              <a:buChar char="•"/>
              <a:defRPr b="1" sz="2000" u="sng">
                <a:solidFill>
                  <a:srgbClr val="017100"/>
                </a:solidFill>
                <a:latin typeface="Helvetica Neue"/>
                <a:ea typeface="Helvetica Neue"/>
                <a:cs typeface="Helvetica Neue"/>
                <a:sym typeface="Helvetica Neue"/>
              </a:defRPr>
            </a:pPr>
            <a:r>
              <a:t>Same benefits as straight NN        </a:t>
            </a:r>
          </a:p>
          <a:p>
            <a:pPr marL="228600" indent="-228600" defTabSz="584200">
              <a:buSzPct val="100000"/>
              <a:buChar char="•"/>
              <a:defRPr b="1" sz="2000">
                <a:solidFill>
                  <a:srgbClr val="017100"/>
                </a:solidFill>
                <a:latin typeface="Helvetica Neue"/>
                <a:ea typeface="Helvetica Neue"/>
                <a:cs typeface="Helvetica Neue"/>
                <a:sym typeface="Helvetica Neue"/>
              </a:defRPr>
            </a:pPr>
            <a:r>
              <a:t>Decent extrapolation</a:t>
            </a:r>
          </a:p>
          <a:p>
            <a:pPr marL="228600" indent="-228600" defTabSz="584200">
              <a:buSzPct val="100000"/>
              <a:buChar char="•"/>
              <a:defRPr b="1" sz="2000">
                <a:solidFill>
                  <a:srgbClr val="017100"/>
                </a:solidFill>
                <a:latin typeface="Helvetica Neue"/>
                <a:ea typeface="Helvetica Neue"/>
                <a:cs typeface="Helvetica Neue"/>
                <a:sym typeface="Helvetica Neue"/>
              </a:defRPr>
            </a:pPr>
            <a:r>
              <a:t>Potential models derived from physics</a:t>
            </a:r>
          </a:p>
        </p:txBody>
      </p:sp>
      <p:sp>
        <p:nvSpPr>
          <p:cNvPr id="155" name="Pro’s"/>
          <p:cNvSpPr txBox="1"/>
          <p:nvPr/>
        </p:nvSpPr>
        <p:spPr>
          <a:xfrm>
            <a:off x="871481" y="30744735"/>
            <a:ext cx="938923" cy="42406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defRPr b="1" sz="2100" u="sng">
                <a:solidFill>
                  <a:srgbClr val="00801F"/>
                </a:solidFill>
                <a:latin typeface="Helvetica Neue"/>
                <a:ea typeface="Helvetica Neue"/>
                <a:cs typeface="Helvetica Neue"/>
                <a:sym typeface="Helvetica Neue"/>
              </a:defRPr>
            </a:lvl1pPr>
          </a:lstStyle>
          <a:p>
            <a:pPr/>
            <a:r>
              <a:t>Pro’s</a:t>
            </a:r>
          </a:p>
        </p:txBody>
      </p:sp>
      <p:sp>
        <p:nvSpPr>
          <p:cNvPr id="156" name="Con’s"/>
          <p:cNvSpPr txBox="1"/>
          <p:nvPr/>
        </p:nvSpPr>
        <p:spPr>
          <a:xfrm>
            <a:off x="7305433" y="30845052"/>
            <a:ext cx="957108" cy="42406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defRPr b="1" sz="2100" u="sng">
                <a:solidFill>
                  <a:srgbClr val="FF0003"/>
                </a:solidFill>
                <a:latin typeface="Helvetica Neue"/>
                <a:ea typeface="Helvetica Neue"/>
                <a:cs typeface="Helvetica Neue"/>
                <a:sym typeface="Helvetica Neue"/>
              </a:defRPr>
            </a:lvl1pPr>
          </a:lstStyle>
          <a:p>
            <a:pPr/>
            <a:r>
              <a:t>Con’s</a:t>
            </a:r>
          </a:p>
        </p:txBody>
      </p:sp>
      <p:sp>
        <p:nvSpPr>
          <p:cNvPr id="157" name="Many methods for approximating the potential energy surface exist; collectively these methods are known as interatomic potentials. Typically such methods predict the energy of each atom and sum these individual contributions to get the total structural energy. Below are three commonly used schemes."/>
          <p:cNvSpPr txBox="1"/>
          <p:nvPr/>
        </p:nvSpPr>
        <p:spPr>
          <a:xfrm>
            <a:off x="408681" y="20032874"/>
            <a:ext cx="13905320" cy="1796017"/>
          </a:xfrm>
          <a:prstGeom prst="rect">
            <a:avLst/>
          </a:prstGeom>
          <a:ln w="3175">
            <a:miter lim="400000"/>
          </a:ln>
          <a:extLst>
            <a:ext uri="{C572A759-6A51-4108-AA02-DFA0A04FC94B}">
              <ma14:wrappingTextBoxFlag xmlns:ma14="http://schemas.microsoft.com/office/mac/drawingml/2011/main" val="1"/>
            </a:ext>
          </a:extLst>
        </p:spPr>
        <p:txBody>
          <a:bodyPr lIns="40639" tIns="40639" rIns="40639" bIns="40639">
            <a:spAutoFit/>
          </a:bodyPr>
          <a:lstStyle>
            <a:lvl1pPr>
              <a:defRPr sz="3000">
                <a:latin typeface="Arial"/>
                <a:ea typeface="Arial"/>
                <a:cs typeface="Arial"/>
                <a:sym typeface="Arial"/>
              </a:defRPr>
            </a:lvl1pPr>
          </a:lstStyle>
          <a:p>
            <a:pPr/>
            <a:r>
              <a:t> Many methods for approximating the potential energy surface exist; collectively these methods are known as interatomic potentials. Typically such methods predict the energy of each atom and sum these individual contributions to get the total structural energy. Below are three commonly used schemes. </a:t>
            </a:r>
          </a:p>
        </p:txBody>
      </p:sp>
      <p:sp>
        <p:nvSpPr>
          <p:cNvPr id="158" name="Rectangle"/>
          <p:cNvSpPr/>
          <p:nvPr/>
        </p:nvSpPr>
        <p:spPr>
          <a:xfrm>
            <a:off x="243387" y="19947173"/>
            <a:ext cx="14213082" cy="11890893"/>
          </a:xfrm>
          <a:prstGeom prst="rect">
            <a:avLst/>
          </a:prstGeom>
          <a:ln w="76200">
            <a:solidFill>
              <a:srgbClr val="0015FF"/>
            </a:solidFill>
          </a:ln>
          <a:effectLst>
            <a:outerShdw sx="100000" sy="100000" kx="0" ky="0" algn="b" rotWithShape="0" blurRad="25400" dist="12700" dir="5400000">
              <a:srgbClr val="000000">
                <a:alpha val="35000"/>
              </a:srgbClr>
            </a:outerShdw>
          </a:effectLst>
        </p:spPr>
        <p:txBody>
          <a:bodyPr lIns="40639" tIns="40639" rIns="40639" bIns="40639" anchor="ctr"/>
          <a:lstStyle/>
          <a:p>
            <a:pPr/>
          </a:p>
        </p:txBody>
      </p:sp>
      <p:sp>
        <p:nvSpPr>
          <p:cNvPr id="159" name="Rectangle"/>
          <p:cNvSpPr/>
          <p:nvPr/>
        </p:nvSpPr>
        <p:spPr>
          <a:xfrm>
            <a:off x="230687" y="8248229"/>
            <a:ext cx="14213082" cy="10853545"/>
          </a:xfrm>
          <a:prstGeom prst="rect">
            <a:avLst/>
          </a:prstGeom>
          <a:ln w="76200">
            <a:solidFill>
              <a:srgbClr val="0015FF"/>
            </a:solidFill>
          </a:ln>
          <a:effectLst>
            <a:outerShdw sx="100000" sy="100000" kx="0" ky="0" algn="b" rotWithShape="0" blurRad="25400" dist="12700" dir="5400000">
              <a:srgbClr val="000000">
                <a:alpha val="35000"/>
              </a:srgbClr>
            </a:outerShdw>
          </a:effectLst>
        </p:spPr>
        <p:txBody>
          <a:bodyPr lIns="40639" tIns="40639" rIns="40639" bIns="40639" anchor="ctr"/>
          <a:lstStyle/>
          <a:p>
            <a:pPr/>
          </a:p>
        </p:txBody>
      </p:sp>
      <p:pic>
        <p:nvPicPr>
          <p:cNvPr id="160" name="Image" descr="Image"/>
          <p:cNvPicPr>
            <a:picLocks noChangeAspect="1"/>
          </p:cNvPicPr>
          <p:nvPr/>
        </p:nvPicPr>
        <p:blipFill>
          <a:blip r:embed="rId7">
            <a:extLst/>
          </a:blip>
          <a:stretch>
            <a:fillRect/>
          </a:stretch>
        </p:blipFill>
        <p:spPr>
          <a:xfrm>
            <a:off x="545802" y="22285236"/>
            <a:ext cx="3822193" cy="3050033"/>
          </a:xfrm>
          <a:prstGeom prst="rect">
            <a:avLst/>
          </a:prstGeom>
          <a:ln w="12700">
            <a:miter lim="400000"/>
          </a:ln>
        </p:spPr>
      </p:pic>
      <p:sp>
        <p:nvSpPr>
          <p:cNvPr id="161" name="Traditional Potentials:  (physical model)+(parameterization)"/>
          <p:cNvSpPr txBox="1"/>
          <p:nvPr/>
        </p:nvSpPr>
        <p:spPr>
          <a:xfrm>
            <a:off x="416325" y="21818120"/>
            <a:ext cx="9473331" cy="464179"/>
          </a:xfrm>
          <a:prstGeom prst="rect">
            <a:avLst/>
          </a:prstGeom>
          <a:ln w="3175">
            <a:miter lim="400000"/>
          </a:ln>
          <a:extLst>
            <a:ext uri="{C572A759-6A51-4108-AA02-DFA0A04FC94B}">
              <ma14:wrappingTextBoxFlag xmlns:ma14="http://schemas.microsoft.com/office/mac/drawingml/2011/main" val="1"/>
            </a:ext>
          </a:extLst>
        </p:spPr>
        <p:txBody>
          <a:bodyPr lIns="40639" tIns="40639" rIns="40639" bIns="40639">
            <a:spAutoFit/>
          </a:bodyPr>
          <a:lstStyle/>
          <a:p>
            <a:pPr defTabSz="584200">
              <a:defRPr b="1" sz="2600" u="sng">
                <a:solidFill>
                  <a:srgbClr val="000FFF"/>
                </a:solidFill>
                <a:latin typeface="Arial"/>
                <a:ea typeface="Arial"/>
                <a:cs typeface="Arial"/>
                <a:sym typeface="Arial"/>
              </a:defRPr>
            </a:pPr>
            <a:r>
              <a:t>Traditional Potentials:</a:t>
            </a:r>
            <a:r>
              <a:rPr u="none"/>
              <a:t>  (physical model)+(parameterization)</a:t>
            </a:r>
          </a:p>
        </p:txBody>
      </p:sp>
      <p:sp>
        <p:nvSpPr>
          <p:cNvPr id="162" name="computationally fast…"/>
          <p:cNvSpPr txBox="1"/>
          <p:nvPr/>
        </p:nvSpPr>
        <p:spPr>
          <a:xfrm>
            <a:off x="4524868" y="24205143"/>
            <a:ext cx="5259891" cy="1046733"/>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28600" indent="-228600" defTabSz="584200">
              <a:buSzPct val="100000"/>
              <a:buChar char="•"/>
              <a:defRPr b="1" sz="2000">
                <a:solidFill>
                  <a:srgbClr val="017100"/>
                </a:solidFill>
                <a:latin typeface="Helvetica Neue"/>
                <a:ea typeface="Helvetica Neue"/>
                <a:cs typeface="Helvetica Neue"/>
                <a:sym typeface="Helvetica Neue"/>
              </a:defRPr>
            </a:pPr>
            <a:r>
              <a:t>computationally fast</a:t>
            </a:r>
          </a:p>
          <a:p>
            <a:pPr marL="228600" indent="-228600" defTabSz="584200">
              <a:buSzPct val="100000"/>
              <a:buChar char="•"/>
              <a:defRPr b="1" sz="2000">
                <a:solidFill>
                  <a:srgbClr val="017100"/>
                </a:solidFill>
                <a:latin typeface="Helvetica Neue"/>
                <a:ea typeface="Helvetica Neue"/>
                <a:cs typeface="Helvetica Neue"/>
                <a:sym typeface="Helvetica Neue"/>
              </a:defRPr>
            </a:pPr>
            <a:r>
              <a:t>Decent extrapolation</a:t>
            </a:r>
          </a:p>
          <a:p>
            <a:pPr marL="228600" indent="-228600" defTabSz="584200">
              <a:buSzPct val="100000"/>
              <a:buChar char="•"/>
              <a:defRPr b="1" sz="2000">
                <a:solidFill>
                  <a:srgbClr val="017100"/>
                </a:solidFill>
                <a:latin typeface="Helvetica Neue"/>
                <a:ea typeface="Helvetica Neue"/>
                <a:cs typeface="Helvetica Neue"/>
                <a:sym typeface="Helvetica Neue"/>
              </a:defRPr>
            </a:pPr>
            <a:r>
              <a:t>Potential models derived from physics</a:t>
            </a:r>
          </a:p>
        </p:txBody>
      </p:sp>
      <p:sp>
        <p:nvSpPr>
          <p:cNvPr id="163" name="Difficult to train/fit…"/>
          <p:cNvSpPr txBox="1"/>
          <p:nvPr/>
        </p:nvSpPr>
        <p:spPr>
          <a:xfrm>
            <a:off x="9641985" y="24205143"/>
            <a:ext cx="4743194" cy="1046733"/>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28600" indent="-228600" defTabSz="584200">
              <a:buSzPct val="100000"/>
              <a:buChar char="•"/>
              <a:defRPr b="1" sz="2000">
                <a:solidFill>
                  <a:srgbClr val="EE220C"/>
                </a:solidFill>
                <a:latin typeface="Helvetica Neue"/>
                <a:ea typeface="Helvetica Neue"/>
                <a:cs typeface="Helvetica Neue"/>
                <a:sym typeface="Helvetica Neue"/>
              </a:defRPr>
            </a:pPr>
            <a:r>
              <a:t>Difficult to train/fit</a:t>
            </a:r>
          </a:p>
          <a:p>
            <a:pPr marL="228600" indent="-228600" defTabSz="584200">
              <a:buSzPct val="100000"/>
              <a:buChar char="•"/>
              <a:defRPr b="1" sz="2000">
                <a:solidFill>
                  <a:srgbClr val="EE220C"/>
                </a:solidFill>
                <a:latin typeface="Helvetica Neue"/>
                <a:ea typeface="Helvetica Neue"/>
                <a:cs typeface="Helvetica Neue"/>
                <a:sym typeface="Helvetica Neue"/>
              </a:defRPr>
            </a:pPr>
            <a:r>
              <a:t>Hard to improve upon once finalized</a:t>
            </a:r>
          </a:p>
          <a:p>
            <a:pPr marL="228600" indent="-228600" defTabSz="584200">
              <a:buSzPct val="100000"/>
              <a:buChar char="•"/>
              <a:defRPr b="1" sz="2000" u="sng">
                <a:solidFill>
                  <a:srgbClr val="EE220C"/>
                </a:solidFill>
                <a:latin typeface="Helvetica Neue"/>
                <a:ea typeface="Helvetica Neue"/>
                <a:cs typeface="Helvetica Neue"/>
                <a:sym typeface="Helvetica Neue"/>
              </a:defRPr>
            </a:pPr>
            <a:r>
              <a:t>Accuracy limitations</a:t>
            </a:r>
          </a:p>
        </p:txBody>
      </p:sp>
      <p:sp>
        <p:nvSpPr>
          <p:cNvPr id="164" name="Circle"/>
          <p:cNvSpPr/>
          <p:nvPr/>
        </p:nvSpPr>
        <p:spPr>
          <a:xfrm>
            <a:off x="5372241" y="22537441"/>
            <a:ext cx="313636" cy="317501"/>
          </a:xfrm>
          <a:prstGeom prst="ellipse">
            <a:avLst/>
          </a:prstGeom>
          <a:solidFill>
            <a:srgbClr val="FF0006"/>
          </a:solidFill>
          <a:ln w="12700">
            <a:miter lim="400000"/>
          </a:ln>
          <a:effectLst>
            <a:outerShdw sx="100000" sy="100000" kx="0" ky="0" algn="b" rotWithShape="0" blurRad="25400" dist="12700" dir="5400000">
              <a:srgbClr val="000000">
                <a:alpha val="35000"/>
              </a:srgbClr>
            </a:outerShdw>
          </a:effectLst>
        </p:spPr>
        <p:txBody>
          <a:bodyPr lIns="40639" tIns="40639" rIns="40639" bIns="40639" anchor="ctr"/>
          <a:lstStyle/>
          <a:p>
            <a:pPr/>
          </a:p>
        </p:txBody>
      </p:sp>
      <p:sp>
        <p:nvSpPr>
          <p:cNvPr id="165" name="Line"/>
          <p:cNvSpPr/>
          <p:nvPr/>
        </p:nvSpPr>
        <p:spPr>
          <a:xfrm>
            <a:off x="5906331" y="22699784"/>
            <a:ext cx="1030881" cy="1"/>
          </a:xfrm>
          <a:prstGeom prst="line">
            <a:avLst/>
          </a:prstGeom>
          <a:ln w="38100">
            <a:solidFill>
              <a:schemeClr val="accent1">
                <a:satOff val="-4409"/>
                <a:lumOff val="-10509"/>
              </a:schemeClr>
            </a:solidFill>
            <a:tailEnd type="triangle"/>
          </a:ln>
          <a:effectLst>
            <a:outerShdw sx="100000" sy="100000" kx="0" ky="0" algn="b" rotWithShape="0" blurRad="25400" dist="12700" dir="5400000">
              <a:srgbClr val="000000">
                <a:alpha val="38000"/>
              </a:srgbClr>
            </a:outerShdw>
          </a:effectLst>
        </p:spPr>
        <p:txBody>
          <a:bodyPr lIns="40639" tIns="40639" rIns="40639" bIns="40639"/>
          <a:lstStyle/>
          <a:p>
            <a:pPr/>
          </a:p>
        </p:txBody>
      </p:sp>
      <p:sp>
        <p:nvSpPr>
          <p:cNvPr id="166" name="Atom-i"/>
          <p:cNvSpPr txBox="1"/>
          <p:nvPr/>
        </p:nvSpPr>
        <p:spPr>
          <a:xfrm>
            <a:off x="4833713" y="22864633"/>
            <a:ext cx="1140207" cy="391414"/>
          </a:xfrm>
          <a:prstGeom prst="rect">
            <a:avLst/>
          </a:prstGeom>
          <a:ln w="3175">
            <a:miter lim="400000"/>
          </a:ln>
          <a:extLst>
            <a:ext uri="{C572A759-6A51-4108-AA02-DFA0A04FC94B}">
              <ma14:wrappingTextBoxFlag xmlns:ma14="http://schemas.microsoft.com/office/mac/drawingml/2011/main" val="1"/>
            </a:ext>
          </a:extLst>
        </p:spPr>
        <p:txBody>
          <a:bodyPr wrap="none" lIns="40639" tIns="40639" rIns="40639" bIns="40639">
            <a:spAutoFit/>
          </a:bodyPr>
          <a:lstStyle>
            <a:lvl1pPr defTabSz="584200">
              <a:defRPr b="1" sz="2000">
                <a:latin typeface="Helvetica Neue"/>
                <a:ea typeface="Helvetica Neue"/>
                <a:cs typeface="Helvetica Neue"/>
                <a:sym typeface="Helvetica Neue"/>
              </a:defRPr>
            </a:lvl1pPr>
          </a:lstStyle>
          <a:p>
            <a:pPr/>
            <a:r>
              <a:t>Atom-i</a:t>
            </a:r>
          </a:p>
        </p:txBody>
      </p:sp>
      <p:sp>
        <p:nvSpPr>
          <p:cNvPr id="167" name="Neighbor list"/>
          <p:cNvSpPr txBox="1"/>
          <p:nvPr/>
        </p:nvSpPr>
        <p:spPr>
          <a:xfrm>
            <a:off x="6851679" y="22392192"/>
            <a:ext cx="1864615" cy="391414"/>
          </a:xfrm>
          <a:prstGeom prst="rect">
            <a:avLst/>
          </a:prstGeom>
          <a:ln w="3175">
            <a:miter lim="400000"/>
          </a:ln>
          <a:extLst>
            <a:ext uri="{C572A759-6A51-4108-AA02-DFA0A04FC94B}">
              <ma14:wrappingTextBoxFlag xmlns:ma14="http://schemas.microsoft.com/office/mac/drawingml/2011/main" val="1"/>
            </a:ext>
          </a:extLst>
        </p:spPr>
        <p:txBody>
          <a:bodyPr wrap="none" lIns="40639" tIns="40639" rIns="40639" bIns="40639">
            <a:spAutoFit/>
          </a:bodyPr>
          <a:lstStyle>
            <a:lvl1pPr defTabSz="584200">
              <a:defRPr b="1" sz="2000">
                <a:latin typeface="Helvetica Neue"/>
                <a:ea typeface="Helvetica Neue"/>
                <a:cs typeface="Helvetica Neue"/>
                <a:sym typeface="Helvetica Neue"/>
              </a:defRPr>
            </a:lvl1pPr>
          </a:lstStyle>
          <a:p>
            <a:pPr/>
            <a:r>
              <a:t>Neighbor list</a:t>
            </a:r>
          </a:p>
        </p:txBody>
      </p:sp>
      <p:sp>
        <p:nvSpPr>
          <p:cNvPr id="168" name="Equation"/>
          <p:cNvSpPr txBox="1"/>
          <p:nvPr/>
        </p:nvSpPr>
        <p:spPr>
          <a:xfrm>
            <a:off x="7232549" y="22853521"/>
            <a:ext cx="1395483" cy="284410"/>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a:rPr xmlns:a="http://schemas.openxmlformats.org/drawingml/2006/main" sz="2400" i="1">
                      <a:solidFill>
                        <a:srgbClr val="000000"/>
                      </a:solidFill>
                      <a:latin typeface="Cambria Math" panose="02040503050406030204" pitchFamily="18" charset="0"/>
                    </a:rPr>
                    <m:t>(</m:t>
                  </m:r>
                  <m:sSub>
                    <m:e>
                      <m:r>
                        <m:rPr>
                          <m:sty m:val="bi"/>
                        </m:rPr>
                        <a:rPr xmlns:a="http://schemas.openxmlformats.org/drawingml/2006/main" sz="2400" i="1">
                          <a:solidFill>
                            <a:srgbClr val="000000"/>
                          </a:solidFill>
                          <a:latin typeface="Cambria Math" panose="02040503050406030204" pitchFamily="18" charset="0"/>
                        </a:rPr>
                        <m:t>r</m:t>
                      </m:r>
                    </m:e>
                    <m:sub>
                      <m:r>
                        <m:rPr>
                          <m:sty m:val="b"/>
                        </m:rPr>
                        <a:rPr xmlns:a="http://schemas.openxmlformats.org/drawingml/2006/main" sz="2400" i="1">
                          <a:solidFill>
                            <a:srgbClr val="000000"/>
                          </a:solidFill>
                          <a:latin typeface="Cambria Math" panose="02040503050406030204" pitchFamily="18" charset="0"/>
                        </a:rPr>
                        <m:t>1</m:t>
                      </m:r>
                    </m:sub>
                  </m:sSub>
                  <m:r>
                    <a:rPr xmlns:a="http://schemas.openxmlformats.org/drawingml/2006/main" sz="2400" i="1">
                      <a:solidFill>
                        <a:srgbClr val="000000"/>
                      </a:solidFill>
                      <a:latin typeface="Cambria Math" panose="02040503050406030204" pitchFamily="18" charset="0"/>
                    </a:rPr>
                    <m:t>,</m:t>
                  </m:r>
                  <m:sSub>
                    <m:e>
                      <m:r>
                        <m:rPr>
                          <m:sty m:val="bi"/>
                        </m:rPr>
                        <a:rPr xmlns:a="http://schemas.openxmlformats.org/drawingml/2006/main" sz="2400" i="1">
                          <a:solidFill>
                            <a:srgbClr val="000000"/>
                          </a:solidFill>
                          <a:latin typeface="Cambria Math" panose="02040503050406030204" pitchFamily="18" charset="0"/>
                        </a:rPr>
                        <m:t>r</m:t>
                      </m:r>
                    </m:e>
                    <m:sub>
                      <m:r>
                        <m:rPr>
                          <m:sty m:val="b"/>
                        </m:rPr>
                        <a:rPr xmlns:a="http://schemas.openxmlformats.org/drawingml/2006/main" sz="2400" i="1">
                          <a:solidFill>
                            <a:srgbClr val="000000"/>
                          </a:solidFill>
                          <a:latin typeface="Cambria Math" panose="02040503050406030204" pitchFamily="18" charset="0"/>
                        </a:rPr>
                        <m:t>2</m:t>
                      </m:r>
                    </m:sub>
                  </m:sSub>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m:t>
                  </m:r>
                  <m:sSub>
                    <m:e>
                      <m:r>
                        <m:rPr>
                          <m:sty m:val="bi"/>
                        </m:rPr>
                        <a:rPr xmlns:a="http://schemas.openxmlformats.org/drawingml/2006/main" sz="2400" i="1">
                          <a:solidFill>
                            <a:srgbClr val="000000"/>
                          </a:solidFill>
                          <a:latin typeface="Cambria Math" panose="02040503050406030204" pitchFamily="18" charset="0"/>
                        </a:rPr>
                        <m:t>r</m:t>
                      </m:r>
                    </m:e>
                    <m:sub>
                      <m:r>
                        <m:rPr>
                          <m:sty m:val="bi"/>
                        </m:rPr>
                        <a:rPr xmlns:a="http://schemas.openxmlformats.org/drawingml/2006/main" sz="2400" i="1">
                          <a:solidFill>
                            <a:srgbClr val="000000"/>
                          </a:solidFill>
                          <a:latin typeface="Cambria Math" panose="02040503050406030204" pitchFamily="18" charset="0"/>
                        </a:rPr>
                        <m:t>n</m:t>
                      </m:r>
                    </m:sub>
                  </m:sSub>
                  <m:r>
                    <a:rPr xmlns:a="http://schemas.openxmlformats.org/drawingml/2006/main" sz="2400" i="1">
                      <a:solidFill>
                        <a:srgbClr val="000000"/>
                      </a:solidFill>
                      <a:latin typeface="Cambria Math" panose="02040503050406030204" pitchFamily="18" charset="0"/>
                    </a:rPr>
                    <m:t>)</m:t>
                  </m:r>
                </m:oMath>
              </m:oMathPara>
            </a14:m>
            <a:endParaRPr sz="2400"/>
          </a:p>
        </p:txBody>
      </p:sp>
      <p:sp>
        <p:nvSpPr>
          <p:cNvPr id="169" name="Equation"/>
          <p:cNvSpPr txBox="1"/>
          <p:nvPr/>
        </p:nvSpPr>
        <p:spPr>
          <a:xfrm>
            <a:off x="7176506" y="23652883"/>
            <a:ext cx="1507569" cy="284410"/>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a:rPr xmlns:a="http://schemas.openxmlformats.org/drawingml/2006/main" sz="2400" i="1">
                      <a:solidFill>
                        <a:srgbClr val="000000"/>
                      </a:solidFill>
                      <a:latin typeface="Cambria Math" panose="02040503050406030204" pitchFamily="18" charset="0"/>
                    </a:rPr>
                    <m:t>(</m:t>
                  </m:r>
                  <m:sSub>
                    <m:e>
                      <m:r>
                        <a:rPr xmlns:a="http://schemas.openxmlformats.org/drawingml/2006/main" sz="2400" i="1">
                          <a:solidFill>
                            <a:srgbClr val="000000"/>
                          </a:solidFill>
                          <a:latin typeface="Cambria Math" panose="02040503050406030204" pitchFamily="18" charset="0"/>
                        </a:rPr>
                        <m:t>p</m:t>
                      </m:r>
                    </m:e>
                    <m:sub>
                      <m:r>
                        <a:rPr xmlns:a="http://schemas.openxmlformats.org/drawingml/2006/main" sz="2400" i="1">
                          <a:solidFill>
                            <a:srgbClr val="000000"/>
                          </a:solidFill>
                          <a:latin typeface="Cambria Math" panose="02040503050406030204" pitchFamily="18" charset="0"/>
                        </a:rPr>
                        <m:t>1</m:t>
                      </m:r>
                    </m:sub>
                  </m:sSub>
                  <m:r>
                    <a:rPr xmlns:a="http://schemas.openxmlformats.org/drawingml/2006/main" sz="2400" i="1">
                      <a:solidFill>
                        <a:srgbClr val="000000"/>
                      </a:solidFill>
                      <a:latin typeface="Cambria Math" panose="02040503050406030204" pitchFamily="18" charset="0"/>
                    </a:rPr>
                    <m:t>,</m:t>
                  </m:r>
                  <m:sSub>
                    <m:e>
                      <m:r>
                        <a:rPr xmlns:a="http://schemas.openxmlformats.org/drawingml/2006/main" sz="2400" i="1">
                          <a:solidFill>
                            <a:srgbClr val="000000"/>
                          </a:solidFill>
                          <a:latin typeface="Cambria Math" panose="02040503050406030204" pitchFamily="18" charset="0"/>
                        </a:rPr>
                        <m:t>p</m:t>
                      </m:r>
                    </m:e>
                    <m:sub>
                      <m:r>
                        <a:rPr xmlns:a="http://schemas.openxmlformats.org/drawingml/2006/main" sz="2400" i="1">
                          <a:solidFill>
                            <a:srgbClr val="000000"/>
                          </a:solidFill>
                          <a:latin typeface="Cambria Math" panose="02040503050406030204" pitchFamily="18" charset="0"/>
                        </a:rPr>
                        <m:t>2</m:t>
                      </m:r>
                    </m:sub>
                  </m:sSub>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m:t>
                  </m:r>
                  <m:sSub>
                    <m:e>
                      <m:r>
                        <a:rPr xmlns:a="http://schemas.openxmlformats.org/drawingml/2006/main" sz="2400" i="1">
                          <a:solidFill>
                            <a:srgbClr val="000000"/>
                          </a:solidFill>
                          <a:latin typeface="Cambria Math" panose="02040503050406030204" pitchFamily="18" charset="0"/>
                        </a:rPr>
                        <m:t>p</m:t>
                      </m:r>
                    </m:e>
                    <m:sub>
                      <m:r>
                        <a:rPr xmlns:a="http://schemas.openxmlformats.org/drawingml/2006/main" sz="2400" i="1">
                          <a:solidFill>
                            <a:srgbClr val="000000"/>
                          </a:solidFill>
                          <a:latin typeface="Cambria Math" panose="02040503050406030204" pitchFamily="18" charset="0"/>
                        </a:rPr>
                        <m:t>m</m:t>
                      </m:r>
                    </m:sub>
                  </m:sSub>
                  <m:r>
                    <a:rPr xmlns:a="http://schemas.openxmlformats.org/drawingml/2006/main" sz="2400" i="1">
                      <a:solidFill>
                        <a:srgbClr val="000000"/>
                      </a:solidFill>
                      <a:latin typeface="Cambria Math" panose="02040503050406030204" pitchFamily="18" charset="0"/>
                    </a:rPr>
                    <m:t>)</m:t>
                  </m:r>
                </m:oMath>
              </m:oMathPara>
            </a14:m>
            <a:endParaRPr sz="2400"/>
          </a:p>
        </p:txBody>
      </p:sp>
      <p:sp>
        <p:nvSpPr>
          <p:cNvPr id="170" name="parameterization"/>
          <p:cNvSpPr txBox="1"/>
          <p:nvPr/>
        </p:nvSpPr>
        <p:spPr>
          <a:xfrm>
            <a:off x="6739283" y="23218570"/>
            <a:ext cx="2382013" cy="391413"/>
          </a:xfrm>
          <a:prstGeom prst="rect">
            <a:avLst/>
          </a:prstGeom>
          <a:ln w="3175">
            <a:miter lim="400000"/>
          </a:ln>
          <a:extLst>
            <a:ext uri="{C572A759-6A51-4108-AA02-DFA0A04FC94B}">
              <ma14:wrappingTextBoxFlag xmlns:ma14="http://schemas.microsoft.com/office/mac/drawingml/2011/main" val="1"/>
            </a:ext>
          </a:extLst>
        </p:spPr>
        <p:txBody>
          <a:bodyPr wrap="none" lIns="40639" tIns="40639" rIns="40639" bIns="40639">
            <a:spAutoFit/>
          </a:bodyPr>
          <a:lstStyle>
            <a:lvl1pPr defTabSz="584200">
              <a:defRPr b="1" sz="2000">
                <a:latin typeface="Helvetica Neue"/>
                <a:ea typeface="Helvetica Neue"/>
                <a:cs typeface="Helvetica Neue"/>
                <a:sym typeface="Helvetica Neue"/>
              </a:defRPr>
            </a:lvl1pPr>
          </a:lstStyle>
          <a:p>
            <a:pPr/>
            <a:r>
              <a:t>parameterization</a:t>
            </a:r>
          </a:p>
        </p:txBody>
      </p:sp>
      <p:sp>
        <p:nvSpPr>
          <p:cNvPr id="171" name="Line"/>
          <p:cNvSpPr/>
          <p:nvPr/>
        </p:nvSpPr>
        <p:spPr>
          <a:xfrm>
            <a:off x="9045837" y="22602534"/>
            <a:ext cx="1025421" cy="325554"/>
          </a:xfrm>
          <a:prstGeom prst="line">
            <a:avLst/>
          </a:prstGeom>
          <a:ln w="38100">
            <a:solidFill>
              <a:schemeClr val="accent1">
                <a:satOff val="-4409"/>
                <a:lumOff val="-10509"/>
              </a:schemeClr>
            </a:solidFill>
            <a:tailEnd type="triangle"/>
          </a:ln>
          <a:effectLst>
            <a:outerShdw sx="100000" sy="100000" kx="0" ky="0" algn="b" rotWithShape="0" blurRad="25400" dist="12700" dir="5400000">
              <a:srgbClr val="000000">
                <a:alpha val="38000"/>
              </a:srgbClr>
            </a:outerShdw>
          </a:effectLst>
        </p:spPr>
        <p:txBody>
          <a:bodyPr lIns="40639" tIns="40639" rIns="40639" bIns="40639"/>
          <a:lstStyle/>
          <a:p>
            <a:pPr/>
          </a:p>
        </p:txBody>
      </p:sp>
      <p:sp>
        <p:nvSpPr>
          <p:cNvPr id="172" name="Line"/>
          <p:cNvSpPr/>
          <p:nvPr/>
        </p:nvSpPr>
        <p:spPr>
          <a:xfrm flipV="1">
            <a:off x="9162062" y="23181304"/>
            <a:ext cx="894105" cy="267432"/>
          </a:xfrm>
          <a:prstGeom prst="line">
            <a:avLst/>
          </a:prstGeom>
          <a:ln w="38100">
            <a:solidFill>
              <a:schemeClr val="accent1">
                <a:satOff val="-4409"/>
                <a:lumOff val="-10509"/>
              </a:schemeClr>
            </a:solidFill>
            <a:tailEnd type="triangle"/>
          </a:ln>
          <a:effectLst>
            <a:outerShdw sx="100000" sy="100000" kx="0" ky="0" algn="b" rotWithShape="0" blurRad="25400" dist="12700" dir="5400000">
              <a:srgbClr val="000000">
                <a:alpha val="38000"/>
              </a:srgbClr>
            </a:outerShdw>
          </a:effectLst>
        </p:spPr>
        <p:txBody>
          <a:bodyPr lIns="40639" tIns="40639" rIns="40639" bIns="40639"/>
          <a:lstStyle/>
          <a:p>
            <a:pPr/>
          </a:p>
        </p:txBody>
      </p:sp>
      <p:sp>
        <p:nvSpPr>
          <p:cNvPr id="173" name="interatomic…"/>
          <p:cNvSpPr txBox="1"/>
          <p:nvPr/>
        </p:nvSpPr>
        <p:spPr>
          <a:xfrm>
            <a:off x="9828870" y="22501584"/>
            <a:ext cx="1775207" cy="1026413"/>
          </a:xfrm>
          <a:prstGeom prst="rect">
            <a:avLst/>
          </a:prstGeom>
          <a:ln w="3175">
            <a:miter lim="400000"/>
          </a:ln>
          <a:extLst>
            <a:ext uri="{C572A759-6A51-4108-AA02-DFA0A04FC94B}">
              <ma14:wrappingTextBoxFlag xmlns:ma14="http://schemas.microsoft.com/office/mac/drawingml/2011/main" val="1"/>
            </a:ext>
          </a:extLst>
        </p:spPr>
        <p:txBody>
          <a:bodyPr wrap="none" lIns="40639" tIns="40639" rIns="40639" bIns="40639">
            <a:spAutoFit/>
          </a:bodyPr>
          <a:lstStyle/>
          <a:p>
            <a:pPr algn="ctr" defTabSz="584200">
              <a:defRPr b="1" sz="2000">
                <a:latin typeface="Helvetica Neue"/>
                <a:ea typeface="Helvetica Neue"/>
                <a:cs typeface="Helvetica Neue"/>
                <a:sym typeface="Helvetica Neue"/>
              </a:defRPr>
            </a:pPr>
            <a:r>
              <a:t>interatomic</a:t>
            </a:r>
          </a:p>
          <a:p>
            <a:pPr algn="ctr" defTabSz="584200">
              <a:defRPr b="1" sz="2000">
                <a:latin typeface="Helvetica Neue"/>
                <a:ea typeface="Helvetica Neue"/>
                <a:cs typeface="Helvetica Neue"/>
                <a:sym typeface="Helvetica Neue"/>
              </a:defRPr>
            </a:pPr>
            <a:r>
              <a:t>potential </a:t>
            </a:r>
          </a:p>
          <a:p>
            <a:pPr algn="ctr" defTabSz="584200">
              <a:defRPr b="1" sz="2000">
                <a:latin typeface="Helvetica Neue"/>
                <a:ea typeface="Helvetica Neue"/>
                <a:cs typeface="Helvetica Neue"/>
                <a:sym typeface="Helvetica Neue"/>
              </a:defRPr>
            </a:pPr>
            <a:r>
              <a:t>model </a:t>
            </a:r>
          </a:p>
        </p:txBody>
      </p:sp>
      <p:sp>
        <p:nvSpPr>
          <p:cNvPr id="174" name="Line"/>
          <p:cNvSpPr/>
          <p:nvPr/>
        </p:nvSpPr>
        <p:spPr>
          <a:xfrm>
            <a:off x="11492610" y="23021878"/>
            <a:ext cx="628656" cy="1"/>
          </a:xfrm>
          <a:prstGeom prst="line">
            <a:avLst/>
          </a:prstGeom>
          <a:ln w="38100">
            <a:solidFill>
              <a:schemeClr val="accent1">
                <a:satOff val="-4409"/>
                <a:lumOff val="-10509"/>
              </a:schemeClr>
            </a:solidFill>
            <a:tailEnd type="triangle"/>
          </a:ln>
          <a:effectLst>
            <a:outerShdw sx="100000" sy="100000" kx="0" ky="0" algn="b" rotWithShape="0" blurRad="25400" dist="12700" dir="5400000">
              <a:srgbClr val="000000">
                <a:alpha val="38000"/>
              </a:srgbClr>
            </a:outerShdw>
          </a:effectLst>
        </p:spPr>
        <p:txBody>
          <a:bodyPr lIns="40639" tIns="40639" rIns="40639" bIns="40639"/>
          <a:lstStyle/>
          <a:p>
            <a:pPr/>
          </a:p>
        </p:txBody>
      </p:sp>
      <p:sp>
        <p:nvSpPr>
          <p:cNvPr id="175" name="Equation"/>
          <p:cNvSpPr txBox="1"/>
          <p:nvPr/>
        </p:nvSpPr>
        <p:spPr>
          <a:xfrm>
            <a:off x="12311651" y="22908200"/>
            <a:ext cx="316290" cy="390892"/>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4400" i="1">
                          <a:solidFill>
                            <a:srgbClr val="000000"/>
                          </a:solidFill>
                          <a:latin typeface="Cambria Math" panose="02040503050406030204" pitchFamily="18" charset="0"/>
                        </a:rPr>
                        <m:t>e</m:t>
                      </m:r>
                    </m:e>
                    <m:sub>
                      <m:r>
                        <a:rPr xmlns:a="http://schemas.openxmlformats.org/drawingml/2006/main" sz="4400" i="1">
                          <a:solidFill>
                            <a:srgbClr val="000000"/>
                          </a:solidFill>
                          <a:latin typeface="Cambria Math" panose="02040503050406030204" pitchFamily="18" charset="0"/>
                        </a:rPr>
                        <m:t>i</m:t>
                      </m:r>
                    </m:sub>
                  </m:sSub>
                </m:oMath>
              </m:oMathPara>
            </a14:m>
            <a:endParaRPr sz="4400"/>
          </a:p>
        </p:txBody>
      </p:sp>
      <p:sp>
        <p:nvSpPr>
          <p:cNvPr id="176" name="atomic energy"/>
          <p:cNvSpPr txBox="1"/>
          <p:nvPr/>
        </p:nvSpPr>
        <p:spPr>
          <a:xfrm>
            <a:off x="12538875" y="22666249"/>
            <a:ext cx="1770104" cy="754264"/>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defRPr b="1" sz="2100">
                <a:latin typeface="Helvetica Neue"/>
                <a:ea typeface="Helvetica Neue"/>
                <a:cs typeface="Helvetica Neue"/>
                <a:sym typeface="Helvetica Neue"/>
              </a:defRPr>
            </a:lvl1pPr>
          </a:lstStyle>
          <a:p>
            <a:pPr/>
            <a:r>
              <a:t>atomic energy</a:t>
            </a:r>
          </a:p>
        </p:txBody>
      </p:sp>
      <p:sp>
        <p:nvSpPr>
          <p:cNvPr id="177" name="Pro’s"/>
          <p:cNvSpPr txBox="1"/>
          <p:nvPr/>
        </p:nvSpPr>
        <p:spPr>
          <a:xfrm>
            <a:off x="4659233" y="23838603"/>
            <a:ext cx="790168" cy="42406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defRPr b="1" sz="2100" u="sng">
                <a:solidFill>
                  <a:srgbClr val="00801F"/>
                </a:solidFill>
                <a:latin typeface="Helvetica Neue"/>
                <a:ea typeface="Helvetica Neue"/>
                <a:cs typeface="Helvetica Neue"/>
                <a:sym typeface="Helvetica Neue"/>
              </a:defRPr>
            </a:lvl1pPr>
          </a:lstStyle>
          <a:p>
            <a:pPr/>
            <a:r>
              <a:t>Pro’s</a:t>
            </a:r>
          </a:p>
        </p:txBody>
      </p:sp>
      <p:sp>
        <p:nvSpPr>
          <p:cNvPr id="178" name="Con’s"/>
          <p:cNvSpPr txBox="1"/>
          <p:nvPr/>
        </p:nvSpPr>
        <p:spPr>
          <a:xfrm>
            <a:off x="9679877" y="23808232"/>
            <a:ext cx="1045933" cy="424064"/>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defRPr b="1" sz="2100" u="sng">
                <a:solidFill>
                  <a:srgbClr val="FF0003"/>
                </a:solidFill>
                <a:latin typeface="Helvetica Neue"/>
                <a:ea typeface="Helvetica Neue"/>
                <a:cs typeface="Helvetica Neue"/>
                <a:sym typeface="Helvetica Neue"/>
              </a:defRPr>
            </a:lvl1pPr>
          </a:lstStyle>
          <a:p>
            <a:pPr/>
            <a:r>
              <a:t>Con’s</a:t>
            </a:r>
          </a:p>
        </p:txBody>
      </p:sp>
      <p:sp>
        <p:nvSpPr>
          <p:cNvPr id="179" name="Reference [2]"/>
          <p:cNvSpPr txBox="1"/>
          <p:nvPr/>
        </p:nvSpPr>
        <p:spPr>
          <a:xfrm>
            <a:off x="2854969" y="24677447"/>
            <a:ext cx="1527567" cy="416968"/>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b="1" sz="1400">
                <a:latin typeface="Helvetica Neue"/>
                <a:ea typeface="Helvetica Neue"/>
                <a:cs typeface="Helvetica Neue"/>
                <a:sym typeface="Helvetica Neue"/>
              </a:defRPr>
            </a:lvl1pPr>
          </a:lstStyle>
          <a:p>
            <a:pPr/>
            <a:r>
              <a:t>Reference [2]</a:t>
            </a:r>
          </a:p>
        </p:txBody>
      </p:sp>
      <p:sp>
        <p:nvSpPr>
          <p:cNvPr id="180" name="Mathematical neural network potentials: [3]"/>
          <p:cNvSpPr txBox="1"/>
          <p:nvPr/>
        </p:nvSpPr>
        <p:spPr>
          <a:xfrm>
            <a:off x="520238" y="25398730"/>
            <a:ext cx="7508520" cy="464178"/>
          </a:xfrm>
          <a:prstGeom prst="rect">
            <a:avLst/>
          </a:prstGeom>
          <a:ln w="3175">
            <a:miter lim="400000"/>
          </a:ln>
          <a:extLst>
            <a:ext uri="{C572A759-6A51-4108-AA02-DFA0A04FC94B}">
              <ma14:wrappingTextBoxFlag xmlns:ma14="http://schemas.microsoft.com/office/mac/drawingml/2011/main" val="1"/>
            </a:ext>
          </a:extLst>
        </p:spPr>
        <p:txBody>
          <a:bodyPr lIns="40639" tIns="40639" rIns="40639" bIns="40639">
            <a:spAutoFit/>
          </a:bodyPr>
          <a:lstStyle/>
          <a:p>
            <a:pPr defTabSz="584200">
              <a:defRPr b="1" sz="2600" u="sng">
                <a:solidFill>
                  <a:srgbClr val="0002FF"/>
                </a:solidFill>
                <a:latin typeface="Arial"/>
                <a:ea typeface="Arial"/>
                <a:cs typeface="Arial"/>
                <a:sym typeface="Arial"/>
              </a:defRPr>
            </a:pPr>
            <a:r>
              <a:t>Mathematical neural network potentials:</a:t>
            </a:r>
            <a:r>
              <a:rPr u="none"/>
              <a:t> [3]</a:t>
            </a:r>
          </a:p>
        </p:txBody>
      </p:sp>
      <p:sp>
        <p:nvSpPr>
          <p:cNvPr id="181" name="Square"/>
          <p:cNvSpPr/>
          <p:nvPr/>
        </p:nvSpPr>
        <p:spPr>
          <a:xfrm>
            <a:off x="7908289" y="26094602"/>
            <a:ext cx="1270001" cy="1270001"/>
          </a:xfrm>
          <a:prstGeom prst="rect">
            <a:avLst/>
          </a:prstGeom>
          <a:solidFill>
            <a:srgbClr val="000000"/>
          </a:solidFill>
          <a:ln w="12700">
            <a:miter lim="400000"/>
          </a:ln>
        </p:spPr>
        <p:txBody>
          <a:bodyPr lIns="50800" tIns="50800" rIns="50800" bIns="50800" anchor="ct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182" name="NN"/>
          <p:cNvSpPr txBox="1"/>
          <p:nvPr/>
        </p:nvSpPr>
        <p:spPr>
          <a:xfrm>
            <a:off x="8260284" y="26499073"/>
            <a:ext cx="566014" cy="461059"/>
          </a:xfrm>
          <a:prstGeom prst="rect">
            <a:avLst/>
          </a:prstGeom>
          <a:ln w="3175">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b="1" sz="2400">
                <a:solidFill>
                  <a:srgbClr val="FFFFFF"/>
                </a:solidFill>
                <a:latin typeface="Helvetica Neue"/>
                <a:ea typeface="Helvetica Neue"/>
                <a:cs typeface="Helvetica Neue"/>
                <a:sym typeface="Helvetica Neue"/>
              </a:defRPr>
            </a:lvl1pPr>
          </a:lstStyle>
          <a:p>
            <a:pPr/>
            <a:r>
              <a:t>NN</a:t>
            </a:r>
          </a:p>
        </p:txBody>
      </p:sp>
      <p:grpSp>
        <p:nvGrpSpPr>
          <p:cNvPr id="193" name="Group"/>
          <p:cNvGrpSpPr/>
          <p:nvPr/>
        </p:nvGrpSpPr>
        <p:grpSpPr>
          <a:xfrm>
            <a:off x="1049910" y="25826341"/>
            <a:ext cx="2266824" cy="2023416"/>
            <a:chOff x="0" y="-17958"/>
            <a:chExt cx="2266823" cy="2023415"/>
          </a:xfrm>
        </p:grpSpPr>
        <p:pic>
          <p:nvPicPr>
            <p:cNvPr id="183" name="Image" descr="Image"/>
            <p:cNvPicPr>
              <a:picLocks noChangeAspect="1"/>
            </p:cNvPicPr>
            <p:nvPr/>
          </p:nvPicPr>
          <p:blipFill>
            <a:blip r:embed="rId8">
              <a:extLst/>
            </a:blip>
            <a:stretch>
              <a:fillRect/>
            </a:stretch>
          </p:blipFill>
          <p:spPr>
            <a:xfrm>
              <a:off x="0" y="-17959"/>
              <a:ext cx="2266824" cy="1989029"/>
            </a:xfrm>
            <a:prstGeom prst="rect">
              <a:avLst/>
            </a:prstGeom>
            <a:ln w="12700" cap="flat">
              <a:noFill/>
              <a:miter lim="400000"/>
            </a:ln>
            <a:effectLst/>
          </p:spPr>
        </p:pic>
        <p:sp>
          <p:nvSpPr>
            <p:cNvPr id="184" name="Line"/>
            <p:cNvSpPr/>
            <p:nvPr/>
          </p:nvSpPr>
          <p:spPr>
            <a:xfrm flipV="1">
              <a:off x="1084277" y="1160414"/>
              <a:ext cx="325163" cy="223497"/>
            </a:xfrm>
            <a:prstGeom prst="line">
              <a:avLst/>
            </a:prstGeom>
            <a:noFill/>
            <a:ln w="88900" cap="flat">
              <a:solidFill>
                <a:srgbClr val="FF0003"/>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185" name="Line"/>
            <p:cNvSpPr/>
            <p:nvPr/>
          </p:nvSpPr>
          <p:spPr>
            <a:xfrm>
              <a:off x="547894" y="1120961"/>
              <a:ext cx="421865" cy="331619"/>
            </a:xfrm>
            <a:prstGeom prst="line">
              <a:avLst/>
            </a:prstGeom>
            <a:noFill/>
            <a:ln w="88900" cap="flat">
              <a:solidFill>
                <a:srgbClr val="FF0003"/>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186" name="Line"/>
            <p:cNvSpPr/>
            <p:nvPr/>
          </p:nvSpPr>
          <p:spPr>
            <a:xfrm flipV="1">
              <a:off x="854867" y="1474649"/>
              <a:ext cx="131680" cy="331732"/>
            </a:xfrm>
            <a:prstGeom prst="line">
              <a:avLst/>
            </a:prstGeom>
            <a:noFill/>
            <a:ln w="88900" cap="flat">
              <a:solidFill>
                <a:srgbClr val="FF0003"/>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187" name="Line"/>
            <p:cNvSpPr/>
            <p:nvPr/>
          </p:nvSpPr>
          <p:spPr>
            <a:xfrm>
              <a:off x="958242" y="1404653"/>
              <a:ext cx="183687" cy="304162"/>
            </a:xfrm>
            <a:prstGeom prst="line">
              <a:avLst/>
            </a:prstGeom>
            <a:noFill/>
            <a:ln w="88900" cap="flat">
              <a:solidFill>
                <a:srgbClr val="FF0003"/>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188" name="Oval"/>
            <p:cNvSpPr/>
            <p:nvPr/>
          </p:nvSpPr>
          <p:spPr>
            <a:xfrm>
              <a:off x="874564" y="1328801"/>
              <a:ext cx="228229" cy="235885"/>
            </a:xfrm>
            <a:prstGeom prst="ellipse">
              <a:avLst/>
            </a:prstGeom>
            <a:solidFill>
              <a:srgbClr val="EE220C"/>
            </a:solidFill>
            <a:ln w="38100" cap="flat">
              <a:solidFill>
                <a:srgbClr val="000000"/>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189" name="Oval"/>
            <p:cNvSpPr/>
            <p:nvPr/>
          </p:nvSpPr>
          <p:spPr>
            <a:xfrm>
              <a:off x="398096" y="959182"/>
              <a:ext cx="228230" cy="235885"/>
            </a:xfrm>
            <a:prstGeom prst="ellipse">
              <a:avLst/>
            </a:prstGeom>
            <a:solidFill>
              <a:srgbClr val="0076BA"/>
            </a:solidFill>
            <a:ln w="38100" cap="flat">
              <a:solidFill>
                <a:srgbClr val="000000"/>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190" name="Oval"/>
            <p:cNvSpPr/>
            <p:nvPr/>
          </p:nvSpPr>
          <p:spPr>
            <a:xfrm>
              <a:off x="707731" y="1769573"/>
              <a:ext cx="228230" cy="235884"/>
            </a:xfrm>
            <a:prstGeom prst="ellipse">
              <a:avLst/>
            </a:prstGeom>
            <a:solidFill>
              <a:srgbClr val="0076BA"/>
            </a:solidFill>
            <a:ln w="38100" cap="flat">
              <a:solidFill>
                <a:srgbClr val="000000"/>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191" name="Circle"/>
            <p:cNvSpPr/>
            <p:nvPr/>
          </p:nvSpPr>
          <p:spPr>
            <a:xfrm>
              <a:off x="1061876" y="1650550"/>
              <a:ext cx="175300" cy="175300"/>
            </a:xfrm>
            <a:prstGeom prst="ellipse">
              <a:avLst/>
            </a:prstGeom>
            <a:solidFill>
              <a:srgbClr val="0076BA"/>
            </a:solidFill>
            <a:ln w="38100" cap="flat">
              <a:solidFill>
                <a:srgbClr val="000000"/>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192" name="Oval"/>
            <p:cNvSpPr/>
            <p:nvPr/>
          </p:nvSpPr>
          <p:spPr>
            <a:xfrm>
              <a:off x="1351829" y="1035362"/>
              <a:ext cx="228229" cy="235884"/>
            </a:xfrm>
            <a:prstGeom prst="ellipse">
              <a:avLst/>
            </a:prstGeom>
            <a:solidFill>
              <a:srgbClr val="0076BA"/>
            </a:solidFill>
            <a:ln w="38100" cap="flat">
              <a:solidFill>
                <a:srgbClr val="000000"/>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grpSp>
      <p:sp>
        <p:nvSpPr>
          <p:cNvPr id="194" name="Line"/>
          <p:cNvSpPr/>
          <p:nvPr/>
        </p:nvSpPr>
        <p:spPr>
          <a:xfrm>
            <a:off x="6604772" y="26748894"/>
            <a:ext cx="1030880" cy="1"/>
          </a:xfrm>
          <a:prstGeom prst="line">
            <a:avLst/>
          </a:prstGeom>
          <a:ln w="38100">
            <a:solidFill>
              <a:schemeClr val="accent1">
                <a:satOff val="-4409"/>
                <a:lumOff val="-10509"/>
              </a:schemeClr>
            </a:solidFill>
            <a:tailEnd type="triangle"/>
          </a:ln>
          <a:effectLst>
            <a:outerShdw sx="100000" sy="100000" kx="0" ky="0" algn="b" rotWithShape="0" blurRad="25400" dist="12700" dir="5400000">
              <a:srgbClr val="000000">
                <a:alpha val="38000"/>
              </a:srgbClr>
            </a:outerShdw>
          </a:effectLst>
        </p:spPr>
        <p:txBody>
          <a:bodyPr lIns="40639" tIns="40639" rIns="40639" bIns="40639"/>
          <a:lstStyle/>
          <a:p>
            <a:pPr/>
          </a:p>
        </p:txBody>
      </p:sp>
      <p:sp>
        <p:nvSpPr>
          <p:cNvPr id="195" name="local structure…"/>
          <p:cNvSpPr txBox="1"/>
          <p:nvPr/>
        </p:nvSpPr>
        <p:spPr>
          <a:xfrm>
            <a:off x="3886402" y="25845758"/>
            <a:ext cx="3123971" cy="708914"/>
          </a:xfrm>
          <a:prstGeom prst="rect">
            <a:avLst/>
          </a:prstGeom>
          <a:ln w="3175">
            <a:miter lim="400000"/>
          </a:ln>
          <a:extLst>
            <a:ext uri="{C572A759-6A51-4108-AA02-DFA0A04FC94B}">
              <ma14:wrappingTextBoxFlag xmlns:ma14="http://schemas.microsoft.com/office/mac/drawingml/2011/main" val="1"/>
            </a:ext>
          </a:extLst>
        </p:spPr>
        <p:txBody>
          <a:bodyPr lIns="40639" tIns="40639" rIns="40639" bIns="40639">
            <a:spAutoFit/>
          </a:bodyPr>
          <a:lstStyle/>
          <a:p>
            <a:pPr algn="ctr" defTabSz="584200">
              <a:defRPr b="1" sz="2000">
                <a:latin typeface="Helvetica Neue"/>
                <a:ea typeface="Helvetica Neue"/>
                <a:cs typeface="Helvetica Neue"/>
                <a:sym typeface="Helvetica Neue"/>
              </a:defRPr>
            </a:pPr>
            <a:r>
              <a:t>local structure</a:t>
            </a:r>
          </a:p>
          <a:p>
            <a:pPr algn="ctr" defTabSz="584200">
              <a:defRPr b="1" sz="2000">
                <a:latin typeface="Helvetica Neue"/>
                <a:ea typeface="Helvetica Neue"/>
                <a:cs typeface="Helvetica Neue"/>
                <a:sym typeface="Helvetica Neue"/>
              </a:defRPr>
            </a:pPr>
            <a:r>
              <a:t>parameters for atom-i</a:t>
            </a:r>
          </a:p>
        </p:txBody>
      </p:sp>
      <p:sp>
        <p:nvSpPr>
          <p:cNvPr id="196" name="Equation"/>
          <p:cNvSpPr txBox="1"/>
          <p:nvPr/>
        </p:nvSpPr>
        <p:spPr>
          <a:xfrm>
            <a:off x="4651923" y="26622799"/>
            <a:ext cx="1770104" cy="282462"/>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a:rPr xmlns:a="http://schemas.openxmlformats.org/drawingml/2006/main" sz="2400" i="1">
                      <a:solidFill>
                        <a:srgbClr val="000000"/>
                      </a:solidFill>
                      <a:latin typeface="Cambria Math" panose="02040503050406030204" pitchFamily="18" charset="0"/>
                    </a:rPr>
                    <m:t>(</m:t>
                  </m:r>
                  <m:sSub>
                    <m:e>
                      <m:r>
                        <a:rPr xmlns:a="http://schemas.openxmlformats.org/drawingml/2006/main" sz="2400" i="1">
                          <a:solidFill>
                            <a:srgbClr val="000000"/>
                          </a:solidFill>
                          <a:latin typeface="Cambria Math" panose="02040503050406030204" pitchFamily="18" charset="0"/>
                        </a:rPr>
                        <m:t>G</m:t>
                      </m:r>
                    </m:e>
                    <m:sub>
                      <m:r>
                        <a:rPr xmlns:a="http://schemas.openxmlformats.org/drawingml/2006/main" sz="2400" i="1">
                          <a:solidFill>
                            <a:srgbClr val="000000"/>
                          </a:solidFill>
                          <a:latin typeface="Cambria Math" panose="02040503050406030204" pitchFamily="18" charset="0"/>
                        </a:rPr>
                        <m:t>1</m:t>
                      </m:r>
                    </m:sub>
                  </m:sSub>
                  <m:r>
                    <a:rPr xmlns:a="http://schemas.openxmlformats.org/drawingml/2006/main" sz="2400" i="1">
                      <a:solidFill>
                        <a:srgbClr val="000000"/>
                      </a:solidFill>
                      <a:latin typeface="Cambria Math" panose="02040503050406030204" pitchFamily="18" charset="0"/>
                    </a:rPr>
                    <m:t>,</m:t>
                  </m:r>
                  <m:sSub>
                    <m:e>
                      <m:r>
                        <a:rPr xmlns:a="http://schemas.openxmlformats.org/drawingml/2006/main" sz="2400" i="1">
                          <a:solidFill>
                            <a:srgbClr val="000000"/>
                          </a:solidFill>
                          <a:latin typeface="Cambria Math" panose="02040503050406030204" pitchFamily="18" charset="0"/>
                        </a:rPr>
                        <m:t>G</m:t>
                      </m:r>
                    </m:e>
                    <m:sub>
                      <m:r>
                        <a:rPr xmlns:a="http://schemas.openxmlformats.org/drawingml/2006/main" sz="2400" i="1">
                          <a:solidFill>
                            <a:srgbClr val="000000"/>
                          </a:solidFill>
                          <a:latin typeface="Cambria Math" panose="02040503050406030204" pitchFamily="18" charset="0"/>
                        </a:rPr>
                        <m:t>2</m:t>
                      </m:r>
                    </m:sub>
                  </m:sSub>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m:t>
                  </m:r>
                  <m:sSub>
                    <m:e>
                      <m:r>
                        <a:rPr xmlns:a="http://schemas.openxmlformats.org/drawingml/2006/main" sz="2400" i="1">
                          <a:solidFill>
                            <a:srgbClr val="000000"/>
                          </a:solidFill>
                          <a:latin typeface="Cambria Math" panose="02040503050406030204" pitchFamily="18" charset="0"/>
                        </a:rPr>
                        <m:t>G</m:t>
                      </m:r>
                    </m:e>
                    <m:sub>
                      <m:r>
                        <a:rPr xmlns:a="http://schemas.openxmlformats.org/drawingml/2006/main" sz="2400" i="1">
                          <a:solidFill>
                            <a:srgbClr val="000000"/>
                          </a:solidFill>
                          <a:latin typeface="Cambria Math" panose="02040503050406030204" pitchFamily="18" charset="0"/>
                        </a:rPr>
                        <m:t>M</m:t>
                      </m:r>
                    </m:sub>
                  </m:sSub>
                  <m:r>
                    <a:rPr xmlns:a="http://schemas.openxmlformats.org/drawingml/2006/main" sz="2400" i="1">
                      <a:solidFill>
                        <a:srgbClr val="000000"/>
                      </a:solidFill>
                      <a:latin typeface="Cambria Math" panose="02040503050406030204" pitchFamily="18" charset="0"/>
                    </a:rPr>
                    <m:t>)</m:t>
                  </m:r>
                </m:oMath>
              </m:oMathPara>
            </a14:m>
            <a:endParaRPr sz="2400"/>
          </a:p>
        </p:txBody>
      </p:sp>
      <p:sp>
        <p:nvSpPr>
          <p:cNvPr id="197" name="Line"/>
          <p:cNvSpPr/>
          <p:nvPr/>
        </p:nvSpPr>
        <p:spPr>
          <a:xfrm>
            <a:off x="3575753" y="26810617"/>
            <a:ext cx="1030881" cy="1"/>
          </a:xfrm>
          <a:prstGeom prst="line">
            <a:avLst/>
          </a:prstGeom>
          <a:ln w="38100">
            <a:solidFill>
              <a:schemeClr val="accent1">
                <a:satOff val="-4409"/>
                <a:lumOff val="-10509"/>
              </a:schemeClr>
            </a:solidFill>
            <a:tailEnd type="triangle"/>
          </a:ln>
          <a:effectLst>
            <a:outerShdw sx="100000" sy="100000" kx="0" ky="0" algn="b" rotWithShape="0" blurRad="25400" dist="12700" dir="5400000">
              <a:srgbClr val="000000">
                <a:alpha val="38000"/>
              </a:srgbClr>
            </a:outerShdw>
          </a:effectLst>
        </p:spPr>
        <p:txBody>
          <a:bodyPr lIns="40639" tIns="40639" rIns="40639" bIns="40639"/>
          <a:lstStyle/>
          <a:p>
            <a:pPr/>
          </a:p>
        </p:txBody>
      </p:sp>
      <p:sp>
        <p:nvSpPr>
          <p:cNvPr id="198" name="Equation"/>
          <p:cNvSpPr txBox="1"/>
          <p:nvPr/>
        </p:nvSpPr>
        <p:spPr>
          <a:xfrm>
            <a:off x="9829367" y="26590150"/>
            <a:ext cx="316290" cy="390893"/>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4400" i="1">
                          <a:solidFill>
                            <a:srgbClr val="000000"/>
                          </a:solidFill>
                          <a:latin typeface="Cambria Math" panose="02040503050406030204" pitchFamily="18" charset="0"/>
                        </a:rPr>
                        <m:t>e</m:t>
                      </m:r>
                    </m:e>
                    <m:sub>
                      <m:r>
                        <a:rPr xmlns:a="http://schemas.openxmlformats.org/drawingml/2006/main" sz="4400" i="1">
                          <a:solidFill>
                            <a:srgbClr val="000000"/>
                          </a:solidFill>
                          <a:latin typeface="Cambria Math" panose="02040503050406030204" pitchFamily="18" charset="0"/>
                        </a:rPr>
                        <m:t>i</m:t>
                      </m:r>
                    </m:sub>
                  </m:sSub>
                </m:oMath>
              </m:oMathPara>
            </a14:m>
            <a:endParaRPr sz="4400"/>
          </a:p>
        </p:txBody>
      </p:sp>
      <p:sp>
        <p:nvSpPr>
          <p:cNvPr id="199" name="Pro’s"/>
          <p:cNvSpPr txBox="1"/>
          <p:nvPr/>
        </p:nvSpPr>
        <p:spPr>
          <a:xfrm>
            <a:off x="10890025" y="25447028"/>
            <a:ext cx="2792330" cy="42406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defRPr b="1" sz="2100" u="sng">
                <a:solidFill>
                  <a:srgbClr val="00801F"/>
                </a:solidFill>
                <a:latin typeface="Helvetica Neue"/>
                <a:ea typeface="Helvetica Neue"/>
                <a:cs typeface="Helvetica Neue"/>
                <a:sym typeface="Helvetica Neue"/>
              </a:defRPr>
            </a:lvl1pPr>
          </a:lstStyle>
          <a:p>
            <a:pPr/>
            <a:r>
              <a:t>Pro’s</a:t>
            </a:r>
          </a:p>
        </p:txBody>
      </p:sp>
      <p:sp>
        <p:nvSpPr>
          <p:cNvPr id="200" name="Fast relative to DFT…"/>
          <p:cNvSpPr txBox="1"/>
          <p:nvPr/>
        </p:nvSpPr>
        <p:spPr>
          <a:xfrm>
            <a:off x="10309688" y="25771686"/>
            <a:ext cx="4053350" cy="2316733"/>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28600" indent="-228600" defTabSz="584200">
              <a:buSzPct val="100000"/>
              <a:buChar char="•"/>
              <a:defRPr b="1" sz="2000">
                <a:solidFill>
                  <a:srgbClr val="017100"/>
                </a:solidFill>
                <a:latin typeface="Helvetica Neue"/>
                <a:ea typeface="Helvetica Neue"/>
                <a:cs typeface="Helvetica Neue"/>
                <a:sym typeface="Helvetica Neue"/>
              </a:defRPr>
            </a:pPr>
            <a:r>
              <a:t>Fast relative to DFT</a:t>
            </a:r>
          </a:p>
          <a:p>
            <a:pPr marL="228600" indent="-228600" defTabSz="584200">
              <a:buSzPct val="100000"/>
              <a:buChar char="•"/>
              <a:defRPr b="1" sz="2000">
                <a:solidFill>
                  <a:srgbClr val="017100"/>
                </a:solidFill>
                <a:latin typeface="Helvetica Neue"/>
                <a:ea typeface="Helvetica Neue"/>
                <a:cs typeface="Helvetica Neue"/>
                <a:sym typeface="Helvetica Neue"/>
              </a:defRPr>
            </a:pPr>
            <a:r>
              <a:t>DFT level accuracy (~1-5 mEv) within training set</a:t>
            </a:r>
          </a:p>
          <a:p>
            <a:pPr marL="228600" indent="-228600" defTabSz="584200">
              <a:buSzPct val="100000"/>
              <a:buChar char="•"/>
              <a:defRPr b="1" sz="2000">
                <a:solidFill>
                  <a:srgbClr val="017100"/>
                </a:solidFill>
                <a:latin typeface="Helvetica Neue"/>
                <a:ea typeface="Helvetica Neue"/>
                <a:cs typeface="Helvetica Neue"/>
                <a:sym typeface="Helvetica Neue"/>
              </a:defRPr>
            </a:pPr>
            <a:r>
              <a:t>Relatively straight forward and routine to train/fit </a:t>
            </a:r>
          </a:p>
          <a:p>
            <a:pPr marL="228600" indent="-228600" defTabSz="584200">
              <a:buSzPct val="100000"/>
              <a:buChar char="•"/>
              <a:defRPr b="1" sz="2000">
                <a:solidFill>
                  <a:srgbClr val="017100"/>
                </a:solidFill>
                <a:latin typeface="Helvetica Neue"/>
                <a:ea typeface="Helvetica Neue"/>
                <a:cs typeface="Helvetica Neue"/>
                <a:sym typeface="Helvetica Neue"/>
              </a:defRPr>
            </a:pPr>
            <a:r>
              <a:t>Systematic improvement       (add more data)</a:t>
            </a:r>
          </a:p>
        </p:txBody>
      </p:sp>
      <p:sp>
        <p:nvSpPr>
          <p:cNvPr id="201" name="Con’s"/>
          <p:cNvSpPr txBox="1"/>
          <p:nvPr/>
        </p:nvSpPr>
        <p:spPr>
          <a:xfrm>
            <a:off x="3671676" y="26981945"/>
            <a:ext cx="938924" cy="42406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defRPr b="1" sz="2100" u="sng">
                <a:solidFill>
                  <a:srgbClr val="FF0003"/>
                </a:solidFill>
                <a:latin typeface="Helvetica Neue"/>
                <a:ea typeface="Helvetica Neue"/>
                <a:cs typeface="Helvetica Neue"/>
                <a:sym typeface="Helvetica Neue"/>
              </a:defRPr>
            </a:lvl1pPr>
          </a:lstStyle>
          <a:p>
            <a:pPr/>
            <a:r>
              <a:t>Con’s</a:t>
            </a:r>
          </a:p>
        </p:txBody>
      </p:sp>
      <p:sp>
        <p:nvSpPr>
          <p:cNvPr id="202" name="Slow relative to traditional potentials…"/>
          <p:cNvSpPr txBox="1"/>
          <p:nvPr/>
        </p:nvSpPr>
        <p:spPr>
          <a:xfrm>
            <a:off x="4651923" y="26950811"/>
            <a:ext cx="2863379" cy="1046733"/>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28600" indent="-228600" defTabSz="584200">
              <a:buSzPct val="100000"/>
              <a:buChar char="•"/>
              <a:defRPr b="1" sz="2000">
                <a:solidFill>
                  <a:srgbClr val="EE220C"/>
                </a:solidFill>
                <a:latin typeface="Helvetica Neue"/>
                <a:ea typeface="Helvetica Neue"/>
                <a:cs typeface="Helvetica Neue"/>
                <a:sym typeface="Helvetica Neue"/>
              </a:defRPr>
            </a:pPr>
            <a:r>
              <a:t>Slow relative to traditional potentials </a:t>
            </a:r>
          </a:p>
          <a:p>
            <a:pPr marL="228600" indent="-228600" defTabSz="584200">
              <a:buSzPct val="100000"/>
              <a:buChar char="•"/>
              <a:defRPr b="1" sz="2000" u="sng">
                <a:solidFill>
                  <a:srgbClr val="EE220C"/>
                </a:solidFill>
                <a:latin typeface="Helvetica Neue"/>
                <a:ea typeface="Helvetica Neue"/>
                <a:cs typeface="Helvetica Neue"/>
                <a:sym typeface="Helvetica Neue"/>
              </a:defRPr>
            </a:pPr>
            <a:r>
              <a:t>Bad extrapolation</a:t>
            </a:r>
          </a:p>
        </p:txBody>
      </p:sp>
      <p:sp>
        <p:nvSpPr>
          <p:cNvPr id="203" name="Atom-i"/>
          <p:cNvSpPr txBox="1"/>
          <p:nvPr/>
        </p:nvSpPr>
        <p:spPr>
          <a:xfrm>
            <a:off x="1944141" y="27659114"/>
            <a:ext cx="1140207" cy="391414"/>
          </a:xfrm>
          <a:prstGeom prst="rect">
            <a:avLst/>
          </a:prstGeom>
          <a:ln w="3175">
            <a:miter lim="400000"/>
          </a:ln>
          <a:extLst>
            <a:ext uri="{C572A759-6A51-4108-AA02-DFA0A04FC94B}">
              <ma14:wrappingTextBoxFlag xmlns:ma14="http://schemas.microsoft.com/office/mac/drawingml/2011/main" val="1"/>
            </a:ext>
          </a:extLst>
        </p:spPr>
        <p:txBody>
          <a:bodyPr wrap="none" lIns="40639" tIns="40639" rIns="40639" bIns="40639">
            <a:spAutoFit/>
          </a:bodyPr>
          <a:lstStyle>
            <a:lvl1pPr defTabSz="584200">
              <a:defRPr b="1" sz="2000">
                <a:latin typeface="Helvetica Neue"/>
                <a:ea typeface="Helvetica Neue"/>
                <a:cs typeface="Helvetica Neue"/>
                <a:sym typeface="Helvetica Neue"/>
              </a:defRPr>
            </a:lvl1pPr>
          </a:lstStyle>
          <a:p>
            <a:pPr/>
            <a:r>
              <a:t>Atom-i</a:t>
            </a:r>
          </a:p>
        </p:txBody>
      </p:sp>
      <p:sp>
        <p:nvSpPr>
          <p:cNvPr id="204" name="Line"/>
          <p:cNvSpPr/>
          <p:nvPr/>
        </p:nvSpPr>
        <p:spPr>
          <a:xfrm>
            <a:off x="9294488" y="26678746"/>
            <a:ext cx="418683" cy="1"/>
          </a:xfrm>
          <a:prstGeom prst="line">
            <a:avLst/>
          </a:prstGeom>
          <a:ln w="38100">
            <a:solidFill>
              <a:schemeClr val="accent1">
                <a:satOff val="-4409"/>
                <a:lumOff val="-10509"/>
              </a:schemeClr>
            </a:solidFill>
            <a:tailEnd type="triangle"/>
          </a:ln>
          <a:effectLst>
            <a:outerShdw sx="100000" sy="100000" kx="0" ky="0" algn="b" rotWithShape="0" blurRad="25400" dist="12700" dir="5400000">
              <a:srgbClr val="000000">
                <a:alpha val="38000"/>
              </a:srgbClr>
            </a:outerShdw>
          </a:effectLst>
        </p:spPr>
        <p:txBody>
          <a:bodyPr lIns="40639" tIns="40639" rIns="40639" bIns="40639"/>
          <a:lstStyle/>
          <a:p>
            <a:pPr/>
          </a:p>
        </p:txBody>
      </p:sp>
      <p:sp>
        <p:nvSpPr>
          <p:cNvPr id="205" name="Physically informed neural network (PINN) potentials:  [4]"/>
          <p:cNvSpPr txBox="1"/>
          <p:nvPr/>
        </p:nvSpPr>
        <p:spPr>
          <a:xfrm>
            <a:off x="510115" y="28002696"/>
            <a:ext cx="9189175" cy="464179"/>
          </a:xfrm>
          <a:prstGeom prst="rect">
            <a:avLst/>
          </a:prstGeom>
          <a:ln w="3175">
            <a:miter lim="400000"/>
          </a:ln>
          <a:extLst>
            <a:ext uri="{C572A759-6A51-4108-AA02-DFA0A04FC94B}">
              <ma14:wrappingTextBoxFlag xmlns:ma14="http://schemas.microsoft.com/office/mac/drawingml/2011/main" val="1"/>
            </a:ext>
          </a:extLst>
        </p:spPr>
        <p:txBody>
          <a:bodyPr lIns="40639" tIns="40639" rIns="40639" bIns="40639">
            <a:spAutoFit/>
          </a:bodyPr>
          <a:lstStyle/>
          <a:p>
            <a:pPr defTabSz="584200">
              <a:defRPr b="1" sz="2600" u="sng">
                <a:solidFill>
                  <a:srgbClr val="000BFF"/>
                </a:solidFill>
                <a:latin typeface="Arial"/>
                <a:ea typeface="Arial"/>
                <a:cs typeface="Arial"/>
                <a:sym typeface="Arial"/>
              </a:defRPr>
            </a:pPr>
            <a:r>
              <a:t>Physically informed neural network (PINN) potentials:</a:t>
            </a:r>
            <a:r>
              <a:rPr u="none"/>
              <a:t>  [4]</a:t>
            </a:r>
          </a:p>
        </p:txBody>
      </p:sp>
      <p:grpSp>
        <p:nvGrpSpPr>
          <p:cNvPr id="216" name="Group"/>
          <p:cNvGrpSpPr/>
          <p:nvPr/>
        </p:nvGrpSpPr>
        <p:grpSpPr>
          <a:xfrm>
            <a:off x="1014678" y="28447144"/>
            <a:ext cx="2266824" cy="2023416"/>
            <a:chOff x="0" y="-17958"/>
            <a:chExt cx="2266823" cy="2023415"/>
          </a:xfrm>
        </p:grpSpPr>
        <p:pic>
          <p:nvPicPr>
            <p:cNvPr id="206" name="Image" descr="Image"/>
            <p:cNvPicPr>
              <a:picLocks noChangeAspect="1"/>
            </p:cNvPicPr>
            <p:nvPr/>
          </p:nvPicPr>
          <p:blipFill>
            <a:blip r:embed="rId8">
              <a:extLst/>
            </a:blip>
            <a:stretch>
              <a:fillRect/>
            </a:stretch>
          </p:blipFill>
          <p:spPr>
            <a:xfrm>
              <a:off x="0" y="-17959"/>
              <a:ext cx="2266824" cy="1989029"/>
            </a:xfrm>
            <a:prstGeom prst="rect">
              <a:avLst/>
            </a:prstGeom>
            <a:ln w="12700" cap="flat">
              <a:noFill/>
              <a:miter lim="400000"/>
            </a:ln>
            <a:effectLst/>
          </p:spPr>
        </p:pic>
        <p:sp>
          <p:nvSpPr>
            <p:cNvPr id="207" name="Line"/>
            <p:cNvSpPr/>
            <p:nvPr/>
          </p:nvSpPr>
          <p:spPr>
            <a:xfrm flipV="1">
              <a:off x="1084277" y="1160414"/>
              <a:ext cx="325163" cy="223497"/>
            </a:xfrm>
            <a:prstGeom prst="line">
              <a:avLst/>
            </a:prstGeom>
            <a:noFill/>
            <a:ln w="88900" cap="flat">
              <a:solidFill>
                <a:srgbClr val="FF0003"/>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208" name="Line"/>
            <p:cNvSpPr/>
            <p:nvPr/>
          </p:nvSpPr>
          <p:spPr>
            <a:xfrm>
              <a:off x="547894" y="1120961"/>
              <a:ext cx="421865" cy="331619"/>
            </a:xfrm>
            <a:prstGeom prst="line">
              <a:avLst/>
            </a:prstGeom>
            <a:noFill/>
            <a:ln w="88900" cap="flat">
              <a:solidFill>
                <a:srgbClr val="FF0003"/>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209" name="Line"/>
            <p:cNvSpPr/>
            <p:nvPr/>
          </p:nvSpPr>
          <p:spPr>
            <a:xfrm flipV="1">
              <a:off x="854867" y="1474649"/>
              <a:ext cx="131680" cy="331732"/>
            </a:xfrm>
            <a:prstGeom prst="line">
              <a:avLst/>
            </a:prstGeom>
            <a:noFill/>
            <a:ln w="88900" cap="flat">
              <a:solidFill>
                <a:srgbClr val="FF0003"/>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210" name="Line"/>
            <p:cNvSpPr/>
            <p:nvPr/>
          </p:nvSpPr>
          <p:spPr>
            <a:xfrm>
              <a:off x="958242" y="1404653"/>
              <a:ext cx="183687" cy="304162"/>
            </a:xfrm>
            <a:prstGeom prst="line">
              <a:avLst/>
            </a:prstGeom>
            <a:noFill/>
            <a:ln w="88900" cap="flat">
              <a:solidFill>
                <a:srgbClr val="FF0003"/>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211" name="Oval"/>
            <p:cNvSpPr/>
            <p:nvPr/>
          </p:nvSpPr>
          <p:spPr>
            <a:xfrm>
              <a:off x="874564" y="1328801"/>
              <a:ext cx="228229" cy="235885"/>
            </a:xfrm>
            <a:prstGeom prst="ellipse">
              <a:avLst/>
            </a:prstGeom>
            <a:solidFill>
              <a:srgbClr val="EE220C"/>
            </a:solidFill>
            <a:ln w="38100" cap="flat">
              <a:solidFill>
                <a:srgbClr val="000000"/>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212" name="Oval"/>
            <p:cNvSpPr/>
            <p:nvPr/>
          </p:nvSpPr>
          <p:spPr>
            <a:xfrm>
              <a:off x="398096" y="959182"/>
              <a:ext cx="228230" cy="235885"/>
            </a:xfrm>
            <a:prstGeom prst="ellipse">
              <a:avLst/>
            </a:prstGeom>
            <a:solidFill>
              <a:srgbClr val="0076BA"/>
            </a:solidFill>
            <a:ln w="38100" cap="flat">
              <a:solidFill>
                <a:srgbClr val="000000"/>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213" name="Oval"/>
            <p:cNvSpPr/>
            <p:nvPr/>
          </p:nvSpPr>
          <p:spPr>
            <a:xfrm>
              <a:off x="707731" y="1769573"/>
              <a:ext cx="228230" cy="235884"/>
            </a:xfrm>
            <a:prstGeom prst="ellipse">
              <a:avLst/>
            </a:prstGeom>
            <a:solidFill>
              <a:srgbClr val="0076BA"/>
            </a:solidFill>
            <a:ln w="38100" cap="flat">
              <a:solidFill>
                <a:srgbClr val="000000"/>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214" name="Circle"/>
            <p:cNvSpPr/>
            <p:nvPr/>
          </p:nvSpPr>
          <p:spPr>
            <a:xfrm>
              <a:off x="1061876" y="1650550"/>
              <a:ext cx="175300" cy="175300"/>
            </a:xfrm>
            <a:prstGeom prst="ellipse">
              <a:avLst/>
            </a:prstGeom>
            <a:solidFill>
              <a:srgbClr val="0076BA"/>
            </a:solidFill>
            <a:ln w="38100" cap="flat">
              <a:solidFill>
                <a:srgbClr val="000000"/>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215" name="Oval"/>
            <p:cNvSpPr/>
            <p:nvPr/>
          </p:nvSpPr>
          <p:spPr>
            <a:xfrm>
              <a:off x="1351829" y="1035362"/>
              <a:ext cx="228229" cy="235884"/>
            </a:xfrm>
            <a:prstGeom prst="ellipse">
              <a:avLst/>
            </a:prstGeom>
            <a:solidFill>
              <a:srgbClr val="0076BA"/>
            </a:solidFill>
            <a:ln w="38100" cap="flat">
              <a:solidFill>
                <a:srgbClr val="000000"/>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grpSp>
      <p:sp>
        <p:nvSpPr>
          <p:cNvPr id="217" name="Equation"/>
          <p:cNvSpPr txBox="1"/>
          <p:nvPr/>
        </p:nvSpPr>
        <p:spPr>
          <a:xfrm>
            <a:off x="4616691" y="29243601"/>
            <a:ext cx="1770104" cy="282462"/>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a:rPr xmlns:a="http://schemas.openxmlformats.org/drawingml/2006/main" sz="2400" i="1">
                      <a:solidFill>
                        <a:srgbClr val="000000"/>
                      </a:solidFill>
                      <a:latin typeface="Cambria Math" panose="02040503050406030204" pitchFamily="18" charset="0"/>
                    </a:rPr>
                    <m:t>(</m:t>
                  </m:r>
                  <m:sSub>
                    <m:e>
                      <m:r>
                        <a:rPr xmlns:a="http://schemas.openxmlformats.org/drawingml/2006/main" sz="2400" i="1">
                          <a:solidFill>
                            <a:srgbClr val="000000"/>
                          </a:solidFill>
                          <a:latin typeface="Cambria Math" panose="02040503050406030204" pitchFamily="18" charset="0"/>
                        </a:rPr>
                        <m:t>G</m:t>
                      </m:r>
                    </m:e>
                    <m:sub>
                      <m:r>
                        <a:rPr xmlns:a="http://schemas.openxmlformats.org/drawingml/2006/main" sz="2400" i="1">
                          <a:solidFill>
                            <a:srgbClr val="000000"/>
                          </a:solidFill>
                          <a:latin typeface="Cambria Math" panose="02040503050406030204" pitchFamily="18" charset="0"/>
                        </a:rPr>
                        <m:t>1</m:t>
                      </m:r>
                    </m:sub>
                  </m:sSub>
                  <m:r>
                    <a:rPr xmlns:a="http://schemas.openxmlformats.org/drawingml/2006/main" sz="2400" i="1">
                      <a:solidFill>
                        <a:srgbClr val="000000"/>
                      </a:solidFill>
                      <a:latin typeface="Cambria Math" panose="02040503050406030204" pitchFamily="18" charset="0"/>
                    </a:rPr>
                    <m:t>,</m:t>
                  </m:r>
                  <m:sSub>
                    <m:e>
                      <m:r>
                        <a:rPr xmlns:a="http://schemas.openxmlformats.org/drawingml/2006/main" sz="2400" i="1">
                          <a:solidFill>
                            <a:srgbClr val="000000"/>
                          </a:solidFill>
                          <a:latin typeface="Cambria Math" panose="02040503050406030204" pitchFamily="18" charset="0"/>
                        </a:rPr>
                        <m:t>G</m:t>
                      </m:r>
                    </m:e>
                    <m:sub>
                      <m:r>
                        <a:rPr xmlns:a="http://schemas.openxmlformats.org/drawingml/2006/main" sz="2400" i="1">
                          <a:solidFill>
                            <a:srgbClr val="000000"/>
                          </a:solidFill>
                          <a:latin typeface="Cambria Math" panose="02040503050406030204" pitchFamily="18" charset="0"/>
                        </a:rPr>
                        <m:t>2</m:t>
                      </m:r>
                    </m:sub>
                  </m:sSub>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m:t>
                  </m:r>
                  <m:sSub>
                    <m:e>
                      <m:r>
                        <a:rPr xmlns:a="http://schemas.openxmlformats.org/drawingml/2006/main" sz="2400" i="1">
                          <a:solidFill>
                            <a:srgbClr val="000000"/>
                          </a:solidFill>
                          <a:latin typeface="Cambria Math" panose="02040503050406030204" pitchFamily="18" charset="0"/>
                        </a:rPr>
                        <m:t>G</m:t>
                      </m:r>
                    </m:e>
                    <m:sub>
                      <m:r>
                        <a:rPr xmlns:a="http://schemas.openxmlformats.org/drawingml/2006/main" sz="2400" i="1">
                          <a:solidFill>
                            <a:srgbClr val="000000"/>
                          </a:solidFill>
                          <a:latin typeface="Cambria Math" panose="02040503050406030204" pitchFamily="18" charset="0"/>
                        </a:rPr>
                        <m:t>M</m:t>
                      </m:r>
                    </m:sub>
                  </m:sSub>
                  <m:r>
                    <a:rPr xmlns:a="http://schemas.openxmlformats.org/drawingml/2006/main" sz="2400" i="1">
                      <a:solidFill>
                        <a:srgbClr val="000000"/>
                      </a:solidFill>
                      <a:latin typeface="Cambria Math" panose="02040503050406030204" pitchFamily="18" charset="0"/>
                    </a:rPr>
                    <m:t>)</m:t>
                  </m:r>
                </m:oMath>
              </m:oMathPara>
            </a14:m>
            <a:endParaRPr sz="2400"/>
          </a:p>
        </p:txBody>
      </p:sp>
      <p:sp>
        <p:nvSpPr>
          <p:cNvPr id="218" name="Line"/>
          <p:cNvSpPr/>
          <p:nvPr/>
        </p:nvSpPr>
        <p:spPr>
          <a:xfrm flipV="1">
            <a:off x="2707682" y="29403817"/>
            <a:ext cx="1800841" cy="396876"/>
          </a:xfrm>
          <a:prstGeom prst="line">
            <a:avLst/>
          </a:prstGeom>
          <a:ln w="38100">
            <a:solidFill>
              <a:schemeClr val="accent1">
                <a:satOff val="-4409"/>
                <a:lumOff val="-10509"/>
              </a:schemeClr>
            </a:solidFill>
            <a:tailEnd type="triangle"/>
          </a:ln>
          <a:effectLst>
            <a:outerShdw sx="100000" sy="100000" kx="0" ky="0" algn="b" rotWithShape="0" blurRad="25400" dist="12700" dir="5400000">
              <a:srgbClr val="000000">
                <a:alpha val="38000"/>
              </a:srgbClr>
            </a:outerShdw>
          </a:effectLst>
        </p:spPr>
        <p:txBody>
          <a:bodyPr lIns="40639" tIns="40639" rIns="40639" bIns="40639"/>
          <a:lstStyle/>
          <a:p>
            <a:pPr/>
          </a:p>
        </p:txBody>
      </p:sp>
      <p:sp>
        <p:nvSpPr>
          <p:cNvPr id="219" name="Square"/>
          <p:cNvSpPr/>
          <p:nvPr/>
        </p:nvSpPr>
        <p:spPr>
          <a:xfrm>
            <a:off x="7808069" y="28623158"/>
            <a:ext cx="1270001" cy="1270001"/>
          </a:xfrm>
          <a:prstGeom prst="rect">
            <a:avLst/>
          </a:prstGeom>
          <a:solidFill>
            <a:srgbClr val="000000"/>
          </a:solidFill>
          <a:ln w="12700">
            <a:miter lim="400000"/>
          </a:ln>
        </p:spPr>
        <p:txBody>
          <a:bodyPr lIns="50800" tIns="50800" rIns="50800" bIns="50800" anchor="ct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220" name="NN"/>
          <p:cNvSpPr txBox="1"/>
          <p:nvPr/>
        </p:nvSpPr>
        <p:spPr>
          <a:xfrm>
            <a:off x="8160063" y="29027628"/>
            <a:ext cx="566014" cy="461060"/>
          </a:xfrm>
          <a:prstGeom prst="rect">
            <a:avLst/>
          </a:prstGeom>
          <a:ln w="3175">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b="1" sz="2400">
                <a:solidFill>
                  <a:srgbClr val="FFFFFF"/>
                </a:solidFill>
                <a:latin typeface="Helvetica Neue"/>
                <a:ea typeface="Helvetica Neue"/>
                <a:cs typeface="Helvetica Neue"/>
                <a:sym typeface="Helvetica Neue"/>
              </a:defRPr>
            </a:lvl1pPr>
          </a:lstStyle>
          <a:p>
            <a:pPr/>
            <a:r>
              <a:t>NN</a:t>
            </a:r>
          </a:p>
        </p:txBody>
      </p:sp>
      <p:sp>
        <p:nvSpPr>
          <p:cNvPr id="221" name="Line"/>
          <p:cNvSpPr/>
          <p:nvPr/>
        </p:nvSpPr>
        <p:spPr>
          <a:xfrm>
            <a:off x="6672377" y="29356084"/>
            <a:ext cx="1030881" cy="1"/>
          </a:xfrm>
          <a:prstGeom prst="line">
            <a:avLst/>
          </a:prstGeom>
          <a:ln w="38100">
            <a:solidFill>
              <a:schemeClr val="accent1">
                <a:satOff val="-4409"/>
                <a:lumOff val="-10509"/>
              </a:schemeClr>
            </a:solidFill>
            <a:tailEnd type="triangle"/>
          </a:ln>
          <a:effectLst>
            <a:outerShdw sx="100000" sy="100000" kx="0" ky="0" algn="b" rotWithShape="0" blurRad="25400" dist="12700" dir="5400000">
              <a:srgbClr val="000000">
                <a:alpha val="38000"/>
              </a:srgbClr>
            </a:outerShdw>
          </a:effectLst>
        </p:spPr>
        <p:txBody>
          <a:bodyPr lIns="40639" tIns="40639" rIns="40639" bIns="40639"/>
          <a:lstStyle/>
          <a:p>
            <a:pPr/>
          </a:p>
        </p:txBody>
      </p:sp>
      <p:sp>
        <p:nvSpPr>
          <p:cNvPr id="222" name="Equation"/>
          <p:cNvSpPr txBox="1"/>
          <p:nvPr/>
        </p:nvSpPr>
        <p:spPr>
          <a:xfrm>
            <a:off x="9822413" y="29194586"/>
            <a:ext cx="1507570" cy="284410"/>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a:rPr xmlns:a="http://schemas.openxmlformats.org/drawingml/2006/main" sz="2400" i="1">
                      <a:solidFill>
                        <a:srgbClr val="000000"/>
                      </a:solidFill>
                      <a:latin typeface="Cambria Math" panose="02040503050406030204" pitchFamily="18" charset="0"/>
                    </a:rPr>
                    <m:t>(</m:t>
                  </m:r>
                  <m:sSub>
                    <m:e>
                      <m:r>
                        <a:rPr xmlns:a="http://schemas.openxmlformats.org/drawingml/2006/main" sz="2400" i="1">
                          <a:solidFill>
                            <a:srgbClr val="000000"/>
                          </a:solidFill>
                          <a:latin typeface="Cambria Math" panose="02040503050406030204" pitchFamily="18" charset="0"/>
                        </a:rPr>
                        <m:t>p</m:t>
                      </m:r>
                    </m:e>
                    <m:sub>
                      <m:r>
                        <a:rPr xmlns:a="http://schemas.openxmlformats.org/drawingml/2006/main" sz="2400" i="1">
                          <a:solidFill>
                            <a:srgbClr val="000000"/>
                          </a:solidFill>
                          <a:latin typeface="Cambria Math" panose="02040503050406030204" pitchFamily="18" charset="0"/>
                        </a:rPr>
                        <m:t>1</m:t>
                      </m:r>
                    </m:sub>
                  </m:sSub>
                  <m:r>
                    <a:rPr xmlns:a="http://schemas.openxmlformats.org/drawingml/2006/main" sz="2400" i="1">
                      <a:solidFill>
                        <a:srgbClr val="000000"/>
                      </a:solidFill>
                      <a:latin typeface="Cambria Math" panose="02040503050406030204" pitchFamily="18" charset="0"/>
                    </a:rPr>
                    <m:t>,</m:t>
                  </m:r>
                  <m:sSub>
                    <m:e>
                      <m:r>
                        <a:rPr xmlns:a="http://schemas.openxmlformats.org/drawingml/2006/main" sz="2400" i="1">
                          <a:solidFill>
                            <a:srgbClr val="000000"/>
                          </a:solidFill>
                          <a:latin typeface="Cambria Math" panose="02040503050406030204" pitchFamily="18" charset="0"/>
                        </a:rPr>
                        <m:t>p</m:t>
                      </m:r>
                    </m:e>
                    <m:sub>
                      <m:r>
                        <a:rPr xmlns:a="http://schemas.openxmlformats.org/drawingml/2006/main" sz="2400" i="1">
                          <a:solidFill>
                            <a:srgbClr val="000000"/>
                          </a:solidFill>
                          <a:latin typeface="Cambria Math" panose="02040503050406030204" pitchFamily="18" charset="0"/>
                        </a:rPr>
                        <m:t>2</m:t>
                      </m:r>
                    </m:sub>
                  </m:sSub>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m:t>
                  </m:r>
                  <m:sSub>
                    <m:e>
                      <m:r>
                        <a:rPr xmlns:a="http://schemas.openxmlformats.org/drawingml/2006/main" sz="2400" i="1">
                          <a:solidFill>
                            <a:srgbClr val="000000"/>
                          </a:solidFill>
                          <a:latin typeface="Cambria Math" panose="02040503050406030204" pitchFamily="18" charset="0"/>
                        </a:rPr>
                        <m:t>p</m:t>
                      </m:r>
                    </m:e>
                    <m:sub>
                      <m:r>
                        <a:rPr xmlns:a="http://schemas.openxmlformats.org/drawingml/2006/main" sz="2400" i="1">
                          <a:solidFill>
                            <a:srgbClr val="000000"/>
                          </a:solidFill>
                          <a:latin typeface="Cambria Math" panose="02040503050406030204" pitchFamily="18" charset="0"/>
                        </a:rPr>
                        <m:t>m</m:t>
                      </m:r>
                    </m:sub>
                  </m:sSub>
                  <m:r>
                    <a:rPr xmlns:a="http://schemas.openxmlformats.org/drawingml/2006/main" sz="2400" i="1">
                      <a:solidFill>
                        <a:srgbClr val="000000"/>
                      </a:solidFill>
                      <a:latin typeface="Cambria Math" panose="02040503050406030204" pitchFamily="18" charset="0"/>
                    </a:rPr>
                    <m:t>)</m:t>
                  </m:r>
                </m:oMath>
              </m:oMathPara>
            </a14:m>
            <a:endParaRPr sz="2400"/>
          </a:p>
        </p:txBody>
      </p:sp>
      <p:sp>
        <p:nvSpPr>
          <p:cNvPr id="223" name="Line"/>
          <p:cNvSpPr/>
          <p:nvPr/>
        </p:nvSpPr>
        <p:spPr>
          <a:xfrm>
            <a:off x="2675560" y="29811258"/>
            <a:ext cx="2789202" cy="463956"/>
          </a:xfrm>
          <a:prstGeom prst="line">
            <a:avLst/>
          </a:prstGeom>
          <a:ln w="38100">
            <a:solidFill>
              <a:schemeClr val="accent1">
                <a:satOff val="-4409"/>
                <a:lumOff val="-10509"/>
              </a:schemeClr>
            </a:solidFill>
            <a:tailEnd type="triangle"/>
          </a:ln>
          <a:effectLst>
            <a:outerShdw sx="100000" sy="100000" kx="0" ky="0" algn="b" rotWithShape="0" blurRad="25400" dist="12700" dir="5400000">
              <a:srgbClr val="000000">
                <a:alpha val="38000"/>
              </a:srgbClr>
            </a:outerShdw>
          </a:effectLst>
        </p:spPr>
        <p:txBody>
          <a:bodyPr lIns="40639" tIns="40639" rIns="40639" bIns="40639"/>
          <a:lstStyle/>
          <a:p>
            <a:pPr/>
          </a:p>
        </p:txBody>
      </p:sp>
      <p:sp>
        <p:nvSpPr>
          <p:cNvPr id="224" name="Neighbor list"/>
          <p:cNvSpPr txBox="1"/>
          <p:nvPr/>
        </p:nvSpPr>
        <p:spPr>
          <a:xfrm>
            <a:off x="5534765" y="29929494"/>
            <a:ext cx="1864615" cy="391413"/>
          </a:xfrm>
          <a:prstGeom prst="rect">
            <a:avLst/>
          </a:prstGeom>
          <a:ln w="3175">
            <a:miter lim="400000"/>
          </a:ln>
          <a:extLst>
            <a:ext uri="{C572A759-6A51-4108-AA02-DFA0A04FC94B}">
              <ma14:wrappingTextBoxFlag xmlns:ma14="http://schemas.microsoft.com/office/mac/drawingml/2011/main" val="1"/>
            </a:ext>
          </a:extLst>
        </p:spPr>
        <p:txBody>
          <a:bodyPr wrap="none" lIns="40639" tIns="40639" rIns="40639" bIns="40639">
            <a:spAutoFit/>
          </a:bodyPr>
          <a:lstStyle>
            <a:lvl1pPr defTabSz="584200">
              <a:defRPr b="1" sz="2000">
                <a:latin typeface="Helvetica Neue"/>
                <a:ea typeface="Helvetica Neue"/>
                <a:cs typeface="Helvetica Neue"/>
                <a:sym typeface="Helvetica Neue"/>
              </a:defRPr>
            </a:lvl1pPr>
          </a:lstStyle>
          <a:p>
            <a:pPr/>
            <a:r>
              <a:t>Neighbor list</a:t>
            </a:r>
          </a:p>
        </p:txBody>
      </p:sp>
      <p:sp>
        <p:nvSpPr>
          <p:cNvPr id="225" name="Equation"/>
          <p:cNvSpPr txBox="1"/>
          <p:nvPr/>
        </p:nvSpPr>
        <p:spPr>
          <a:xfrm>
            <a:off x="5915635" y="30390820"/>
            <a:ext cx="1395483" cy="284410"/>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a:rPr xmlns:a="http://schemas.openxmlformats.org/drawingml/2006/main" sz="2400" i="1">
                      <a:solidFill>
                        <a:srgbClr val="000000"/>
                      </a:solidFill>
                      <a:latin typeface="Cambria Math" panose="02040503050406030204" pitchFamily="18" charset="0"/>
                    </a:rPr>
                    <m:t>(</m:t>
                  </m:r>
                  <m:sSub>
                    <m:e>
                      <m:r>
                        <m:rPr>
                          <m:sty m:val="bi"/>
                        </m:rPr>
                        <a:rPr xmlns:a="http://schemas.openxmlformats.org/drawingml/2006/main" sz="2400" i="1">
                          <a:solidFill>
                            <a:srgbClr val="000000"/>
                          </a:solidFill>
                          <a:latin typeface="Cambria Math" panose="02040503050406030204" pitchFamily="18" charset="0"/>
                        </a:rPr>
                        <m:t>r</m:t>
                      </m:r>
                    </m:e>
                    <m:sub>
                      <m:r>
                        <m:rPr>
                          <m:sty m:val="b"/>
                        </m:rPr>
                        <a:rPr xmlns:a="http://schemas.openxmlformats.org/drawingml/2006/main" sz="2400" i="1">
                          <a:solidFill>
                            <a:srgbClr val="000000"/>
                          </a:solidFill>
                          <a:latin typeface="Cambria Math" panose="02040503050406030204" pitchFamily="18" charset="0"/>
                        </a:rPr>
                        <m:t>1</m:t>
                      </m:r>
                    </m:sub>
                  </m:sSub>
                  <m:r>
                    <a:rPr xmlns:a="http://schemas.openxmlformats.org/drawingml/2006/main" sz="2400" i="1">
                      <a:solidFill>
                        <a:srgbClr val="000000"/>
                      </a:solidFill>
                      <a:latin typeface="Cambria Math" panose="02040503050406030204" pitchFamily="18" charset="0"/>
                    </a:rPr>
                    <m:t>,</m:t>
                  </m:r>
                  <m:sSub>
                    <m:e>
                      <m:r>
                        <m:rPr>
                          <m:sty m:val="bi"/>
                        </m:rPr>
                        <a:rPr xmlns:a="http://schemas.openxmlformats.org/drawingml/2006/main" sz="2400" i="1">
                          <a:solidFill>
                            <a:srgbClr val="000000"/>
                          </a:solidFill>
                          <a:latin typeface="Cambria Math" panose="02040503050406030204" pitchFamily="18" charset="0"/>
                        </a:rPr>
                        <m:t>r</m:t>
                      </m:r>
                    </m:e>
                    <m:sub>
                      <m:r>
                        <m:rPr>
                          <m:sty m:val="b"/>
                        </m:rPr>
                        <a:rPr xmlns:a="http://schemas.openxmlformats.org/drawingml/2006/main" sz="2400" i="1">
                          <a:solidFill>
                            <a:srgbClr val="000000"/>
                          </a:solidFill>
                          <a:latin typeface="Cambria Math" panose="02040503050406030204" pitchFamily="18" charset="0"/>
                        </a:rPr>
                        <m:t>2</m:t>
                      </m:r>
                    </m:sub>
                  </m:sSub>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m:t>
                  </m:r>
                  <m:sSub>
                    <m:e>
                      <m:r>
                        <m:rPr>
                          <m:sty m:val="bi"/>
                        </m:rPr>
                        <a:rPr xmlns:a="http://schemas.openxmlformats.org/drawingml/2006/main" sz="2400" i="1">
                          <a:solidFill>
                            <a:srgbClr val="000000"/>
                          </a:solidFill>
                          <a:latin typeface="Cambria Math" panose="02040503050406030204" pitchFamily="18" charset="0"/>
                        </a:rPr>
                        <m:t>r</m:t>
                      </m:r>
                    </m:e>
                    <m:sub>
                      <m:r>
                        <m:rPr>
                          <m:sty m:val="bi"/>
                        </m:rPr>
                        <a:rPr xmlns:a="http://schemas.openxmlformats.org/drawingml/2006/main" sz="2400" i="1">
                          <a:solidFill>
                            <a:srgbClr val="000000"/>
                          </a:solidFill>
                          <a:latin typeface="Cambria Math" panose="02040503050406030204" pitchFamily="18" charset="0"/>
                        </a:rPr>
                        <m:t>n</m:t>
                      </m:r>
                    </m:sub>
                  </m:sSub>
                  <m:r>
                    <a:rPr xmlns:a="http://schemas.openxmlformats.org/drawingml/2006/main" sz="2400" i="1">
                      <a:solidFill>
                        <a:srgbClr val="000000"/>
                      </a:solidFill>
                      <a:latin typeface="Cambria Math" panose="02040503050406030204" pitchFamily="18" charset="0"/>
                    </a:rPr>
                    <m:t>)</m:t>
                  </m:r>
                </m:oMath>
              </m:oMathPara>
            </a14:m>
            <a:endParaRPr sz="2400"/>
          </a:p>
        </p:txBody>
      </p:sp>
      <p:sp>
        <p:nvSpPr>
          <p:cNvPr id="226" name="interatomic…"/>
          <p:cNvSpPr txBox="1"/>
          <p:nvPr/>
        </p:nvSpPr>
        <p:spPr>
          <a:xfrm>
            <a:off x="9233528" y="29894091"/>
            <a:ext cx="1787907" cy="747013"/>
          </a:xfrm>
          <a:prstGeom prst="rect">
            <a:avLst/>
          </a:prstGeom>
          <a:ln w="38100">
            <a:solidFill>
              <a:schemeClr val="accent1"/>
            </a:solidFill>
          </a:ln>
          <a:extLst>
            <a:ext uri="{C572A759-6A51-4108-AA02-DFA0A04FC94B}">
              <ma14:wrappingTextBoxFlag xmlns:ma14="http://schemas.microsoft.com/office/mac/drawingml/2011/main" val="1"/>
            </a:ext>
          </a:extLst>
        </p:spPr>
        <p:txBody>
          <a:bodyPr lIns="40639" tIns="40639" rIns="40639" bIns="40639">
            <a:spAutoFit/>
          </a:bodyPr>
          <a:lstStyle/>
          <a:p>
            <a:pPr defTabSz="584200">
              <a:defRPr b="1" sz="2000">
                <a:latin typeface="Helvetica Neue"/>
                <a:ea typeface="Helvetica Neue"/>
                <a:cs typeface="Helvetica Neue"/>
                <a:sym typeface="Helvetica Neue"/>
              </a:defRPr>
            </a:pPr>
            <a:r>
              <a:t>interatomic</a:t>
            </a:r>
          </a:p>
          <a:p>
            <a:pPr defTabSz="584200">
              <a:defRPr b="1" sz="2000">
                <a:latin typeface="Helvetica Neue"/>
                <a:ea typeface="Helvetica Neue"/>
                <a:cs typeface="Helvetica Neue"/>
                <a:sym typeface="Helvetica Neue"/>
              </a:defRPr>
            </a:pPr>
            <a:r>
              <a:t>potential</a:t>
            </a:r>
          </a:p>
        </p:txBody>
      </p:sp>
      <p:sp>
        <p:nvSpPr>
          <p:cNvPr id="227" name="Line"/>
          <p:cNvSpPr/>
          <p:nvPr/>
        </p:nvSpPr>
        <p:spPr>
          <a:xfrm>
            <a:off x="7595093" y="30242200"/>
            <a:ext cx="1423671" cy="1"/>
          </a:xfrm>
          <a:prstGeom prst="line">
            <a:avLst/>
          </a:prstGeom>
          <a:ln w="38100">
            <a:solidFill>
              <a:schemeClr val="accent1">
                <a:satOff val="-4409"/>
                <a:lumOff val="-10509"/>
              </a:schemeClr>
            </a:solidFill>
            <a:tailEnd type="triangle"/>
          </a:ln>
          <a:effectLst>
            <a:outerShdw sx="100000" sy="100000" kx="0" ky="0" algn="b" rotWithShape="0" blurRad="25400" dist="12700" dir="5400000">
              <a:srgbClr val="000000">
                <a:alpha val="38000"/>
              </a:srgbClr>
            </a:outerShdw>
          </a:effectLst>
        </p:spPr>
        <p:txBody>
          <a:bodyPr lIns="40639" tIns="40639" rIns="40639" bIns="40639"/>
          <a:lstStyle/>
          <a:p>
            <a:pPr/>
          </a:p>
        </p:txBody>
      </p:sp>
      <p:sp>
        <p:nvSpPr>
          <p:cNvPr id="228" name="Equation"/>
          <p:cNvSpPr txBox="1"/>
          <p:nvPr/>
        </p:nvSpPr>
        <p:spPr>
          <a:xfrm>
            <a:off x="11830037" y="30242274"/>
            <a:ext cx="316290" cy="390893"/>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4400" i="1">
                          <a:solidFill>
                            <a:srgbClr val="000000"/>
                          </a:solidFill>
                          <a:latin typeface="Cambria Math" panose="02040503050406030204" pitchFamily="18" charset="0"/>
                        </a:rPr>
                        <m:t>e</m:t>
                      </m:r>
                    </m:e>
                    <m:sub>
                      <m:r>
                        <a:rPr xmlns:a="http://schemas.openxmlformats.org/drawingml/2006/main" sz="4400" i="1">
                          <a:solidFill>
                            <a:srgbClr val="000000"/>
                          </a:solidFill>
                          <a:latin typeface="Cambria Math" panose="02040503050406030204" pitchFamily="18" charset="0"/>
                        </a:rPr>
                        <m:t>i</m:t>
                      </m:r>
                    </m:sub>
                  </m:sSub>
                </m:oMath>
              </m:oMathPara>
            </a14:m>
            <a:endParaRPr sz="4400"/>
          </a:p>
        </p:txBody>
      </p:sp>
      <p:sp>
        <p:nvSpPr>
          <p:cNvPr id="229" name="atomic energy"/>
          <p:cNvSpPr txBox="1"/>
          <p:nvPr/>
        </p:nvSpPr>
        <p:spPr>
          <a:xfrm>
            <a:off x="12381513" y="30149488"/>
            <a:ext cx="1993207" cy="42406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defRPr b="1" sz="2100">
                <a:latin typeface="Helvetica Neue"/>
                <a:ea typeface="Helvetica Neue"/>
                <a:cs typeface="Helvetica Neue"/>
                <a:sym typeface="Helvetica Neue"/>
              </a:defRPr>
            </a:lvl1pPr>
          </a:lstStyle>
          <a:p>
            <a:pPr/>
            <a:r>
              <a:t>atomic energy</a:t>
            </a:r>
          </a:p>
        </p:txBody>
      </p:sp>
      <p:sp>
        <p:nvSpPr>
          <p:cNvPr id="230" name="Line"/>
          <p:cNvSpPr/>
          <p:nvPr/>
        </p:nvSpPr>
        <p:spPr>
          <a:xfrm>
            <a:off x="11080494" y="30361520"/>
            <a:ext cx="628657" cy="1"/>
          </a:xfrm>
          <a:prstGeom prst="line">
            <a:avLst/>
          </a:prstGeom>
          <a:ln w="38100">
            <a:solidFill>
              <a:schemeClr val="accent1">
                <a:satOff val="-4409"/>
                <a:lumOff val="-10509"/>
              </a:schemeClr>
            </a:solidFill>
            <a:tailEnd type="triangle"/>
          </a:ln>
          <a:effectLst>
            <a:outerShdw sx="100000" sy="100000" kx="0" ky="0" algn="b" rotWithShape="0" blurRad="25400" dist="12700" dir="5400000">
              <a:srgbClr val="000000">
                <a:alpha val="38000"/>
              </a:srgbClr>
            </a:outerShdw>
          </a:effectLst>
        </p:spPr>
        <p:txBody>
          <a:bodyPr lIns="40639" tIns="40639" rIns="40639" bIns="40639"/>
          <a:lstStyle/>
          <a:p>
            <a:pPr/>
          </a:p>
        </p:txBody>
      </p:sp>
      <p:sp>
        <p:nvSpPr>
          <p:cNvPr id="231" name="Line"/>
          <p:cNvSpPr/>
          <p:nvPr/>
        </p:nvSpPr>
        <p:spPr>
          <a:xfrm>
            <a:off x="10418743" y="29539124"/>
            <a:ext cx="1" cy="284410"/>
          </a:xfrm>
          <a:prstGeom prst="line">
            <a:avLst/>
          </a:prstGeom>
          <a:ln w="38100">
            <a:solidFill>
              <a:schemeClr val="accent1">
                <a:satOff val="-4409"/>
                <a:lumOff val="-10509"/>
              </a:schemeClr>
            </a:solidFill>
            <a:tailEnd type="triangle"/>
          </a:ln>
          <a:effectLst>
            <a:outerShdw sx="100000" sy="100000" kx="0" ky="0" algn="b" rotWithShape="0" blurRad="25400" dist="12700" dir="5400000">
              <a:srgbClr val="000000">
                <a:alpha val="38000"/>
              </a:srgbClr>
            </a:outerShdw>
          </a:effectLst>
        </p:spPr>
        <p:txBody>
          <a:bodyPr lIns="40639" tIns="40639" rIns="40639" bIns="40639"/>
          <a:lstStyle/>
          <a:p>
            <a:pPr/>
          </a:p>
        </p:txBody>
      </p:sp>
      <p:sp>
        <p:nvSpPr>
          <p:cNvPr id="232" name="Line"/>
          <p:cNvSpPr/>
          <p:nvPr/>
        </p:nvSpPr>
        <p:spPr>
          <a:xfrm>
            <a:off x="9289754" y="29354986"/>
            <a:ext cx="418683" cy="1"/>
          </a:xfrm>
          <a:prstGeom prst="line">
            <a:avLst/>
          </a:prstGeom>
          <a:ln w="38100">
            <a:solidFill>
              <a:schemeClr val="accent1">
                <a:satOff val="-4409"/>
                <a:lumOff val="-10509"/>
              </a:schemeClr>
            </a:solidFill>
            <a:tailEnd type="triangle"/>
          </a:ln>
          <a:effectLst>
            <a:outerShdw sx="100000" sy="100000" kx="0" ky="0" algn="b" rotWithShape="0" blurRad="25400" dist="12700" dir="5400000">
              <a:srgbClr val="000000">
                <a:alpha val="38000"/>
              </a:srgbClr>
            </a:outerShdw>
          </a:effectLst>
        </p:spPr>
        <p:txBody>
          <a:bodyPr lIns="40639" tIns="40639" rIns="40639" bIns="40639"/>
          <a:lstStyle/>
          <a:p>
            <a:pPr/>
          </a:p>
        </p:txBody>
      </p:sp>
      <p:sp>
        <p:nvSpPr>
          <p:cNvPr id="233" name="Atom-i"/>
          <p:cNvSpPr txBox="1"/>
          <p:nvPr/>
        </p:nvSpPr>
        <p:spPr>
          <a:xfrm>
            <a:off x="1862181" y="30338402"/>
            <a:ext cx="1140207" cy="391413"/>
          </a:xfrm>
          <a:prstGeom prst="rect">
            <a:avLst/>
          </a:prstGeom>
          <a:ln w="3175">
            <a:miter lim="400000"/>
          </a:ln>
          <a:extLst>
            <a:ext uri="{C572A759-6A51-4108-AA02-DFA0A04FC94B}">
              <ma14:wrappingTextBoxFlag xmlns:ma14="http://schemas.microsoft.com/office/mac/drawingml/2011/main" val="1"/>
            </a:ext>
          </a:extLst>
        </p:spPr>
        <p:txBody>
          <a:bodyPr wrap="none" lIns="40639" tIns="40639" rIns="40639" bIns="40639">
            <a:spAutoFit/>
          </a:bodyPr>
          <a:lstStyle>
            <a:lvl1pPr defTabSz="584200">
              <a:defRPr b="1" sz="2000">
                <a:latin typeface="Helvetica Neue"/>
                <a:ea typeface="Helvetica Neue"/>
                <a:cs typeface="Helvetica Neue"/>
                <a:sym typeface="Helvetica Neue"/>
              </a:defRPr>
            </a:lvl1pPr>
          </a:lstStyle>
          <a:p>
            <a:pPr/>
            <a:r>
              <a:t>Atom-i</a:t>
            </a:r>
          </a:p>
        </p:txBody>
      </p:sp>
      <p:sp>
        <p:nvSpPr>
          <p:cNvPr id="234" name="local structure…"/>
          <p:cNvSpPr txBox="1"/>
          <p:nvPr/>
        </p:nvSpPr>
        <p:spPr>
          <a:xfrm>
            <a:off x="3939757" y="28502657"/>
            <a:ext cx="3123970" cy="708913"/>
          </a:xfrm>
          <a:prstGeom prst="rect">
            <a:avLst/>
          </a:prstGeom>
          <a:ln w="3175">
            <a:miter lim="400000"/>
          </a:ln>
          <a:extLst>
            <a:ext uri="{C572A759-6A51-4108-AA02-DFA0A04FC94B}">
              <ma14:wrappingTextBoxFlag xmlns:ma14="http://schemas.microsoft.com/office/mac/drawingml/2011/main" val="1"/>
            </a:ext>
          </a:extLst>
        </p:spPr>
        <p:txBody>
          <a:bodyPr lIns="40639" tIns="40639" rIns="40639" bIns="40639">
            <a:spAutoFit/>
          </a:bodyPr>
          <a:lstStyle/>
          <a:p>
            <a:pPr algn="ctr" defTabSz="584200">
              <a:defRPr b="1" sz="2000">
                <a:latin typeface="Helvetica Neue"/>
                <a:ea typeface="Helvetica Neue"/>
                <a:cs typeface="Helvetica Neue"/>
                <a:sym typeface="Helvetica Neue"/>
              </a:defRPr>
            </a:pPr>
            <a:r>
              <a:t>local structure</a:t>
            </a:r>
          </a:p>
          <a:p>
            <a:pPr algn="ctr" defTabSz="584200">
              <a:defRPr b="1" sz="2000">
                <a:latin typeface="Helvetica Neue"/>
                <a:ea typeface="Helvetica Neue"/>
                <a:cs typeface="Helvetica Neue"/>
                <a:sym typeface="Helvetica Neue"/>
              </a:defRPr>
            </a:pPr>
            <a:r>
              <a:t>parameters for atom-i</a:t>
            </a:r>
          </a:p>
        </p:txBody>
      </p:sp>
      <p:sp>
        <p:nvSpPr>
          <p:cNvPr id="235" name="parameterization"/>
          <p:cNvSpPr txBox="1"/>
          <p:nvPr/>
        </p:nvSpPr>
        <p:spPr>
          <a:xfrm>
            <a:off x="9294497" y="28729030"/>
            <a:ext cx="2382013" cy="391414"/>
          </a:xfrm>
          <a:prstGeom prst="rect">
            <a:avLst/>
          </a:prstGeom>
          <a:ln w="3175">
            <a:miter lim="400000"/>
          </a:ln>
          <a:extLst>
            <a:ext uri="{C572A759-6A51-4108-AA02-DFA0A04FC94B}">
              <ma14:wrappingTextBoxFlag xmlns:ma14="http://schemas.microsoft.com/office/mac/drawingml/2011/main" val="1"/>
            </a:ext>
          </a:extLst>
        </p:spPr>
        <p:txBody>
          <a:bodyPr wrap="none" lIns="40639" tIns="40639" rIns="40639" bIns="40639">
            <a:spAutoFit/>
          </a:bodyPr>
          <a:lstStyle>
            <a:lvl1pPr defTabSz="584200">
              <a:defRPr b="1" sz="2000">
                <a:latin typeface="Helvetica Neue"/>
                <a:ea typeface="Helvetica Neue"/>
                <a:cs typeface="Helvetica Neue"/>
                <a:sym typeface="Helvetica Neue"/>
              </a:defRPr>
            </a:lvl1pPr>
          </a:lstStyle>
          <a:p>
            <a:pPr/>
            <a:r>
              <a:t>parameterization</a:t>
            </a:r>
          </a:p>
        </p:txBody>
      </p:sp>
      <p:sp>
        <p:nvSpPr>
          <p:cNvPr id="236" name="Rectangle"/>
          <p:cNvSpPr/>
          <p:nvPr/>
        </p:nvSpPr>
        <p:spPr>
          <a:xfrm>
            <a:off x="14869058" y="18914732"/>
            <a:ext cx="14213082" cy="5641827"/>
          </a:xfrm>
          <a:prstGeom prst="rect">
            <a:avLst/>
          </a:prstGeom>
          <a:ln w="76200">
            <a:solidFill>
              <a:srgbClr val="0015FF"/>
            </a:solidFill>
          </a:ln>
          <a:effectLst>
            <a:outerShdw sx="100000" sy="100000" kx="0" ky="0" algn="b" rotWithShape="0" blurRad="25400" dist="12700" dir="5400000">
              <a:srgbClr val="000000">
                <a:alpha val="35000"/>
              </a:srgbClr>
            </a:outerShdw>
          </a:effectLst>
        </p:spPr>
        <p:txBody>
          <a:bodyPr lIns="40639" tIns="40639" rIns="40639" bIns="40639" anchor="ctr"/>
          <a:lstStyle/>
          <a:p>
            <a:pPr/>
          </a:p>
        </p:txBody>
      </p:sp>
      <p:sp>
        <p:nvSpPr>
          <p:cNvPr id="237" name="Rectangle"/>
          <p:cNvSpPr/>
          <p:nvPr/>
        </p:nvSpPr>
        <p:spPr>
          <a:xfrm>
            <a:off x="29469590" y="27991528"/>
            <a:ext cx="14213082" cy="3851168"/>
          </a:xfrm>
          <a:prstGeom prst="rect">
            <a:avLst/>
          </a:prstGeom>
          <a:ln w="76200">
            <a:solidFill>
              <a:srgbClr val="0015FF"/>
            </a:solidFill>
          </a:ln>
          <a:effectLst>
            <a:outerShdw sx="100000" sy="100000" kx="0" ky="0" algn="b" rotWithShape="0" blurRad="25400" dist="12700" dir="5400000">
              <a:srgbClr val="000000">
                <a:alpha val="35000"/>
              </a:srgbClr>
            </a:outerShdw>
          </a:effectLst>
        </p:spPr>
        <p:txBody>
          <a:bodyPr lIns="40639" tIns="40639" rIns="40639" bIns="40639" anchor="ctr"/>
          <a:lstStyle/>
          <a:p>
            <a:pPr/>
          </a:p>
        </p:txBody>
      </p:sp>
      <p:sp>
        <p:nvSpPr>
          <p:cNvPr id="238" name="Physically informed neural network potentials"/>
          <p:cNvSpPr txBox="1"/>
          <p:nvPr/>
        </p:nvSpPr>
        <p:spPr>
          <a:xfrm>
            <a:off x="15166657" y="3146594"/>
            <a:ext cx="13154588" cy="1026414"/>
          </a:xfrm>
          <a:prstGeom prst="rect">
            <a:avLst/>
          </a:prstGeom>
          <a:ln w="3175">
            <a:miter lim="400000"/>
          </a:ln>
          <a:extLst>
            <a:ext uri="{C572A759-6A51-4108-AA02-DFA0A04FC94B}">
              <ma14:wrappingTextBoxFlag xmlns:ma14="http://schemas.microsoft.com/office/mac/drawingml/2011/main" val="1"/>
            </a:ext>
          </a:extLst>
        </p:spPr>
        <p:txBody>
          <a:bodyPr lIns="72248" tIns="72248" rIns="72248" bIns="72248" anchor="ctr"/>
          <a:lstStyle>
            <a:lvl1pPr algn="ctr" defTabSz="1300480">
              <a:defRPr b="1" sz="4600">
                <a:solidFill>
                  <a:srgbClr val="1700FF"/>
                </a:solidFill>
                <a:latin typeface="Arial"/>
                <a:ea typeface="Arial"/>
                <a:cs typeface="Arial"/>
                <a:sym typeface="Arial"/>
              </a:defRPr>
            </a:lvl1pPr>
          </a:lstStyle>
          <a:p>
            <a:pPr/>
            <a:r>
              <a:t>Physically informed neural network potentials  </a:t>
            </a:r>
          </a:p>
        </p:txBody>
      </p:sp>
      <p:sp>
        <p:nvSpPr>
          <p:cNvPr id="239" name="References"/>
          <p:cNvSpPr txBox="1"/>
          <p:nvPr/>
        </p:nvSpPr>
        <p:spPr>
          <a:xfrm>
            <a:off x="29927543" y="27115547"/>
            <a:ext cx="13154589" cy="1026414"/>
          </a:xfrm>
          <a:prstGeom prst="rect">
            <a:avLst/>
          </a:prstGeom>
          <a:ln w="3175">
            <a:miter lim="400000"/>
          </a:ln>
          <a:extLst>
            <a:ext uri="{C572A759-6A51-4108-AA02-DFA0A04FC94B}">
              <ma14:wrappingTextBoxFlag xmlns:ma14="http://schemas.microsoft.com/office/mac/drawingml/2011/main" val="1"/>
            </a:ext>
          </a:extLst>
        </p:spPr>
        <p:txBody>
          <a:bodyPr lIns="72248" tIns="72248" rIns="72248" bIns="72248" anchor="ctr"/>
          <a:lstStyle>
            <a:lvl1pPr algn="ctr" defTabSz="1300480">
              <a:defRPr b="1" sz="4600">
                <a:solidFill>
                  <a:srgbClr val="1700FF"/>
                </a:solidFill>
                <a:latin typeface="Arial"/>
                <a:ea typeface="Arial"/>
                <a:cs typeface="Arial"/>
                <a:sym typeface="Arial"/>
              </a:defRPr>
            </a:lvl1pPr>
          </a:lstStyle>
          <a:p>
            <a:pPr/>
            <a:r>
              <a:t>References</a:t>
            </a:r>
          </a:p>
        </p:txBody>
      </p:sp>
      <p:sp>
        <p:nvSpPr>
          <p:cNvPr id="240" name="[1]  Image source: http://evolution.skf.com/us/bearing-research-going-to-the-atomic-scale…"/>
          <p:cNvSpPr txBox="1"/>
          <p:nvPr/>
        </p:nvSpPr>
        <p:spPr>
          <a:xfrm>
            <a:off x="29757734" y="28113214"/>
            <a:ext cx="13771346" cy="3627309"/>
          </a:xfrm>
          <a:prstGeom prst="rect">
            <a:avLst/>
          </a:prstGeom>
          <a:ln w="3175">
            <a:miter lim="400000"/>
          </a:ln>
          <a:extLst>
            <a:ext uri="{C572A759-6A51-4108-AA02-DFA0A04FC94B}">
              <ma14:wrappingTextBoxFlag xmlns:ma14="http://schemas.microsoft.com/office/mac/drawingml/2011/main" val="1"/>
            </a:ext>
          </a:extLst>
        </p:spPr>
        <p:txBody>
          <a:bodyPr lIns="40639" tIns="40639" rIns="40639" bIns="40639">
            <a:spAutoFit/>
          </a:bodyPr>
          <a:lstStyle/>
          <a:p>
            <a:pPr defTabSz="457200">
              <a:lnSpc>
                <a:spcPts val="4300"/>
              </a:lnSpc>
              <a:defRPr sz="2400">
                <a:solidFill>
                  <a:srgbClr val="222222"/>
                </a:solidFill>
                <a:latin typeface="Arial"/>
                <a:ea typeface="Arial"/>
                <a:cs typeface="Arial"/>
                <a:sym typeface="Arial"/>
              </a:defRPr>
            </a:pPr>
            <a:r>
              <a:t>[1]  Image source: </a:t>
            </a:r>
            <a:r>
              <a:rPr u="sng">
                <a:solidFill>
                  <a:srgbClr val="0000FF"/>
                </a:solidFill>
                <a:uFill>
                  <a:solidFill>
                    <a:srgbClr val="0000FF"/>
                  </a:solidFill>
                </a:uFill>
                <a:hlinkClick r:id="rId9" invalidUrl="" action="" tgtFrame="" tooltip="" history="1" highlightClick="0" endSnd="0"/>
              </a:rPr>
              <a:t>http://evolution.skf.com/us/bearing-research-going-to-the-atomic-scale</a:t>
            </a:r>
          </a:p>
          <a:p>
            <a:pPr defTabSz="457200">
              <a:lnSpc>
                <a:spcPts val="4300"/>
              </a:lnSpc>
              <a:defRPr sz="2400">
                <a:solidFill>
                  <a:srgbClr val="222222"/>
                </a:solidFill>
                <a:latin typeface="Arial"/>
                <a:ea typeface="Arial"/>
                <a:cs typeface="Arial"/>
                <a:sym typeface="Arial"/>
              </a:defRPr>
            </a:pPr>
            <a:r>
              <a:t>[2]  Image source: </a:t>
            </a:r>
            <a:r>
              <a:rPr u="sng">
                <a:solidFill>
                  <a:srgbClr val="0000FF"/>
                </a:solidFill>
                <a:uFill>
                  <a:solidFill>
                    <a:srgbClr val="0000FF"/>
                  </a:solidFill>
                </a:uFill>
                <a:hlinkClick r:id="rId10" invalidUrl="" action="" tgtFrame="" tooltip="" history="1" highlightClick="0" endSnd="0"/>
              </a:rPr>
              <a:t>https://glossary.periodni.com/glossary.php?en=Lennard-Jones+potential</a:t>
            </a:r>
          </a:p>
          <a:p>
            <a:pPr defTabSz="457200">
              <a:lnSpc>
                <a:spcPts val="4300"/>
              </a:lnSpc>
              <a:defRPr sz="2400">
                <a:solidFill>
                  <a:srgbClr val="222222"/>
                </a:solidFill>
                <a:latin typeface="Arial"/>
                <a:ea typeface="Arial"/>
                <a:cs typeface="Arial"/>
                <a:sym typeface="Arial"/>
              </a:defRPr>
            </a:pPr>
            <a:r>
              <a:t>[3]. Behler, Jörg, and Michele Parrinello. "Generalized neural-network representation of high-dimensional potential-energy surfaces." </a:t>
            </a:r>
            <a:r>
              <a:rPr i="1"/>
              <a:t>Physical review letters</a:t>
            </a:r>
            <a:r>
              <a:t> 98.14 (2007): 146401</a:t>
            </a:r>
          </a:p>
          <a:p>
            <a:pPr defTabSz="457200">
              <a:lnSpc>
                <a:spcPts val="4300"/>
              </a:lnSpc>
              <a:defRPr sz="2400">
                <a:solidFill>
                  <a:srgbClr val="222222"/>
                </a:solidFill>
                <a:latin typeface="Arial"/>
                <a:ea typeface="Arial"/>
                <a:cs typeface="Arial"/>
                <a:sym typeface="Arial"/>
              </a:defRPr>
            </a:pPr>
            <a:r>
              <a:t>[4] Pun, G. P., Batra, R., Ramprasad, R., &amp; Mishin, Y. (2018). Physically-informed artificial neural networks for atomistic modeling of materials. </a:t>
            </a:r>
            <a:r>
              <a:rPr i="1"/>
              <a:t>arXiv preprint arXiv:1808.01696</a:t>
            </a:r>
            <a:r>
              <a:t>.</a:t>
            </a:r>
          </a:p>
          <a:p>
            <a:pPr defTabSz="457200">
              <a:lnSpc>
                <a:spcPts val="4300"/>
              </a:lnSpc>
              <a:defRPr sz="2400">
                <a:solidFill>
                  <a:srgbClr val="222222"/>
                </a:solidFill>
                <a:latin typeface="Arial"/>
                <a:ea typeface="Arial"/>
                <a:cs typeface="Arial"/>
                <a:sym typeface="Arial"/>
              </a:defRPr>
            </a:pPr>
            <a:r>
              <a:t>[5] Plimpton, Steve. "Fast parallel algorithms for short-range molecular dynamics." </a:t>
            </a:r>
            <a:r>
              <a:rPr i="1"/>
              <a:t>Journal of computational physics</a:t>
            </a:r>
            <a:r>
              <a:t> 117.1 (1995): 1-19.</a:t>
            </a:r>
          </a:p>
          <a:p>
            <a:pPr defTabSz="457200">
              <a:lnSpc>
                <a:spcPts val="4300"/>
              </a:lnSpc>
              <a:defRPr sz="2400">
                <a:solidFill>
                  <a:srgbClr val="222222"/>
                </a:solidFill>
                <a:latin typeface="Arial"/>
                <a:ea typeface="Arial"/>
                <a:cs typeface="Arial"/>
                <a:sym typeface="Arial"/>
              </a:defRPr>
            </a:pPr>
            <a:r>
              <a:t>[6] Kresse, G., and J. Furthmüller. "Software VASP, (1999).” </a:t>
            </a:r>
            <a:r>
              <a:rPr i="1"/>
              <a:t>Phys. Rev. B</a:t>
            </a:r>
            <a:r>
              <a:t> 54.11 (1996): 169.</a:t>
            </a:r>
          </a:p>
          <a:p>
            <a:pPr defTabSz="457200">
              <a:lnSpc>
                <a:spcPts val="4300"/>
              </a:lnSpc>
              <a:defRPr sz="2400">
                <a:solidFill>
                  <a:srgbClr val="222222"/>
                </a:solidFill>
                <a:latin typeface="Arial"/>
                <a:ea typeface="Arial"/>
                <a:cs typeface="Arial"/>
                <a:sym typeface="Arial"/>
              </a:defRPr>
            </a:pPr>
            <a:r>
              <a:t>[7] Pun, GP Purja </a:t>
            </a:r>
            <a:r>
              <a:rPr i="1"/>
              <a:t>Physical Review B</a:t>
            </a:r>
            <a:r>
              <a:t> 95.22  (2017): 224103.</a:t>
            </a:r>
          </a:p>
        </p:txBody>
      </p:sp>
      <p:sp>
        <p:nvSpPr>
          <p:cNvPr id="241" name="Neural Network training"/>
          <p:cNvSpPr txBox="1"/>
          <p:nvPr/>
        </p:nvSpPr>
        <p:spPr>
          <a:xfrm>
            <a:off x="14860813" y="18110179"/>
            <a:ext cx="14229573" cy="839893"/>
          </a:xfrm>
          <a:prstGeom prst="rect">
            <a:avLst/>
          </a:prstGeom>
          <a:ln w="3175">
            <a:miter lim="400000"/>
          </a:ln>
          <a:extLst>
            <a:ext uri="{C572A759-6A51-4108-AA02-DFA0A04FC94B}">
              <ma14:wrappingTextBoxFlag xmlns:ma14="http://schemas.microsoft.com/office/mac/drawingml/2011/main" val="1"/>
            </a:ext>
          </a:extLst>
        </p:spPr>
        <p:txBody>
          <a:bodyPr lIns="72248" tIns="72248" rIns="72248" bIns="72248" anchor="ctr"/>
          <a:lstStyle>
            <a:lvl1pPr algn="ctr" defTabSz="1300480">
              <a:defRPr b="1" sz="4600">
                <a:solidFill>
                  <a:srgbClr val="1700FF"/>
                </a:solidFill>
                <a:latin typeface="Arial"/>
                <a:ea typeface="Arial"/>
                <a:cs typeface="Arial"/>
                <a:sym typeface="Arial"/>
              </a:defRPr>
            </a:lvl1pPr>
          </a:lstStyle>
          <a:p>
            <a:pPr/>
            <a:r>
              <a:t>Neural Network training</a:t>
            </a:r>
          </a:p>
        </p:txBody>
      </p:sp>
      <p:sp>
        <p:nvSpPr>
          <p:cNvPr id="242" name="DFT training set generation:"/>
          <p:cNvSpPr txBox="1"/>
          <p:nvPr/>
        </p:nvSpPr>
        <p:spPr>
          <a:xfrm>
            <a:off x="15241695" y="18971807"/>
            <a:ext cx="4835602" cy="523086"/>
          </a:xfrm>
          <a:prstGeom prst="rect">
            <a:avLst/>
          </a:prstGeom>
          <a:ln w="3175">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b="1" sz="2800" u="sng">
                <a:solidFill>
                  <a:srgbClr val="0500FF"/>
                </a:solidFill>
                <a:latin typeface="Helvetica Neue"/>
                <a:ea typeface="Helvetica Neue"/>
                <a:cs typeface="Helvetica Neue"/>
                <a:sym typeface="Helvetica Neue"/>
              </a:defRPr>
            </a:lvl1pPr>
          </a:lstStyle>
          <a:p>
            <a:pPr/>
            <a:r>
              <a:t>DFT training set generation:</a:t>
            </a:r>
          </a:p>
        </p:txBody>
      </p:sp>
      <p:sp>
        <p:nvSpPr>
          <p:cNvPr id="243" name="Equation"/>
          <p:cNvSpPr txBox="1"/>
          <p:nvPr/>
        </p:nvSpPr>
        <p:spPr>
          <a:xfrm>
            <a:off x="19199750" y="22890100"/>
            <a:ext cx="283086" cy="298406"/>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2600" i="1">
                          <a:solidFill>
                            <a:srgbClr val="000000"/>
                          </a:solidFill>
                          <a:latin typeface="Cambria Math" panose="02040503050406030204" pitchFamily="18" charset="0"/>
                        </a:rPr>
                        <m:t>E</m:t>
                      </m:r>
                    </m:e>
                    <m:sub>
                      <m:r>
                        <a:rPr xmlns:a="http://schemas.openxmlformats.org/drawingml/2006/main" sz="2600" i="1">
                          <a:solidFill>
                            <a:srgbClr val="000000"/>
                          </a:solidFill>
                          <a:latin typeface="Cambria Math" panose="02040503050406030204" pitchFamily="18" charset="0"/>
                        </a:rPr>
                        <m:t>1</m:t>
                      </m:r>
                    </m:sub>
                  </m:sSub>
                </m:oMath>
              </m:oMathPara>
            </a14:m>
            <a:endParaRPr sz="2600"/>
          </a:p>
        </p:txBody>
      </p:sp>
      <p:sp>
        <p:nvSpPr>
          <p:cNvPr id="244" name="Equation"/>
          <p:cNvSpPr txBox="1"/>
          <p:nvPr/>
        </p:nvSpPr>
        <p:spPr>
          <a:xfrm>
            <a:off x="19190299" y="23250966"/>
            <a:ext cx="301842" cy="298406"/>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2600" i="1">
                          <a:solidFill>
                            <a:srgbClr val="000000"/>
                          </a:solidFill>
                          <a:latin typeface="Cambria Math" panose="02040503050406030204" pitchFamily="18" charset="0"/>
                        </a:rPr>
                        <m:t>E</m:t>
                      </m:r>
                    </m:e>
                    <m:sub>
                      <m:r>
                        <a:rPr xmlns:a="http://schemas.openxmlformats.org/drawingml/2006/main" sz="2600" i="1">
                          <a:solidFill>
                            <a:srgbClr val="000000"/>
                          </a:solidFill>
                          <a:latin typeface="Cambria Math" panose="02040503050406030204" pitchFamily="18" charset="0"/>
                        </a:rPr>
                        <m:t>2</m:t>
                      </m:r>
                    </m:sub>
                  </m:sSub>
                </m:oMath>
              </m:oMathPara>
            </a14:m>
            <a:endParaRPr sz="2600"/>
          </a:p>
        </p:txBody>
      </p:sp>
      <p:sp>
        <p:nvSpPr>
          <p:cNvPr id="245" name="Equation"/>
          <p:cNvSpPr txBox="1"/>
          <p:nvPr/>
        </p:nvSpPr>
        <p:spPr>
          <a:xfrm>
            <a:off x="19160416" y="23985641"/>
            <a:ext cx="361156" cy="301923"/>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2600" i="1">
                          <a:solidFill>
                            <a:srgbClr val="000000"/>
                          </a:solidFill>
                          <a:latin typeface="Cambria Math" panose="02040503050406030204" pitchFamily="18" charset="0"/>
                        </a:rPr>
                        <m:t>E</m:t>
                      </m:r>
                    </m:e>
                    <m:sub>
                      <m:r>
                        <a:rPr xmlns:a="http://schemas.openxmlformats.org/drawingml/2006/main" sz="2600" i="1">
                          <a:solidFill>
                            <a:srgbClr val="000000"/>
                          </a:solidFill>
                          <a:latin typeface="Cambria Math" panose="02040503050406030204" pitchFamily="18" charset="0"/>
                        </a:rPr>
                        <m:t>N</m:t>
                      </m:r>
                    </m:sub>
                  </m:sSub>
                </m:oMath>
              </m:oMathPara>
            </a14:m>
            <a:endParaRPr sz="2600"/>
          </a:p>
        </p:txBody>
      </p:sp>
      <p:sp>
        <p:nvSpPr>
          <p:cNvPr id="246" name="Equation"/>
          <p:cNvSpPr txBox="1"/>
          <p:nvPr/>
        </p:nvSpPr>
        <p:spPr>
          <a:xfrm>
            <a:off x="19321084" y="23642490"/>
            <a:ext cx="42266" cy="234773"/>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a:rPr xmlns:a="http://schemas.openxmlformats.org/drawingml/2006/main" sz="2600" i="1">
                      <a:solidFill>
                        <a:srgbClr val="000000"/>
                      </a:solidFill>
                      <a:latin typeface="Cambria Math" panose="02040503050406030204" pitchFamily="18" charset="0"/>
                    </a:rPr>
                    <m:t>⋮</m:t>
                  </m:r>
                </m:oMath>
              </m:oMathPara>
            </a14:m>
            <a:endParaRPr sz="2600"/>
          </a:p>
        </p:txBody>
      </p:sp>
      <p:sp>
        <p:nvSpPr>
          <p:cNvPr id="247" name="Structures"/>
          <p:cNvSpPr txBox="1"/>
          <p:nvPr/>
        </p:nvSpPr>
        <p:spPr>
          <a:xfrm>
            <a:off x="17005999" y="22388315"/>
            <a:ext cx="1368548" cy="422548"/>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b="1" sz="1800" u="sng">
                <a:solidFill>
                  <a:srgbClr val="FF220B"/>
                </a:solidFill>
                <a:latin typeface="Helvetica Neue"/>
                <a:ea typeface="Helvetica Neue"/>
                <a:cs typeface="Helvetica Neue"/>
                <a:sym typeface="Helvetica Neue"/>
              </a:defRPr>
            </a:lvl1pPr>
          </a:lstStyle>
          <a:p>
            <a:pPr/>
            <a:r>
              <a:t>Structures</a:t>
            </a:r>
          </a:p>
        </p:txBody>
      </p:sp>
      <p:sp>
        <p:nvSpPr>
          <p:cNvPr id="248" name="DFT energies"/>
          <p:cNvSpPr txBox="1"/>
          <p:nvPr/>
        </p:nvSpPr>
        <p:spPr>
          <a:xfrm>
            <a:off x="18567359" y="22403537"/>
            <a:ext cx="1698207" cy="422548"/>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b="1" sz="1800" u="sng">
                <a:solidFill>
                  <a:srgbClr val="FF220B"/>
                </a:solidFill>
                <a:latin typeface="Helvetica Neue"/>
                <a:ea typeface="Helvetica Neue"/>
                <a:cs typeface="Helvetica Neue"/>
                <a:sym typeface="Helvetica Neue"/>
              </a:defRPr>
            </a:lvl1pPr>
          </a:lstStyle>
          <a:p>
            <a:pPr/>
            <a:r>
              <a:t>DFT energies</a:t>
            </a:r>
          </a:p>
        </p:txBody>
      </p:sp>
      <p:sp>
        <p:nvSpPr>
          <p:cNvPr id="249" name="Model energies"/>
          <p:cNvSpPr txBox="1"/>
          <p:nvPr/>
        </p:nvSpPr>
        <p:spPr>
          <a:xfrm>
            <a:off x="20492941" y="22412002"/>
            <a:ext cx="1951752" cy="422548"/>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b="1" sz="1800" u="sng">
                <a:solidFill>
                  <a:srgbClr val="000BFF"/>
                </a:solidFill>
                <a:latin typeface="Helvetica Neue"/>
                <a:ea typeface="Helvetica Neue"/>
                <a:cs typeface="Helvetica Neue"/>
                <a:sym typeface="Helvetica Neue"/>
              </a:defRPr>
            </a:lvl1pPr>
          </a:lstStyle>
          <a:p>
            <a:pPr/>
            <a:r>
              <a:t>Model energies</a:t>
            </a:r>
          </a:p>
        </p:txBody>
      </p:sp>
      <p:sp>
        <p:nvSpPr>
          <p:cNvPr id="250" name="Equation"/>
          <p:cNvSpPr txBox="1"/>
          <p:nvPr/>
        </p:nvSpPr>
        <p:spPr>
          <a:xfrm>
            <a:off x="21190081" y="22834548"/>
            <a:ext cx="294688" cy="360484"/>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sSub>
                    <m:e>
                      <m:limUpp>
                        <m:e>
                          <m:r>
                            <a:rPr xmlns:a="http://schemas.openxmlformats.org/drawingml/2006/main" sz="2600" i="1">
                              <a:solidFill>
                                <a:srgbClr val="000000"/>
                              </a:solidFill>
                              <a:latin typeface="Cambria Math" panose="02040503050406030204" pitchFamily="18" charset="0"/>
                            </a:rPr>
                            <m:t>E</m:t>
                          </m:r>
                        </m:e>
                        <m:lim>
                          <m:r>
                            <a:rPr xmlns:a="http://schemas.openxmlformats.org/drawingml/2006/main" sz="2600" i="1">
                              <a:solidFill>
                                <a:srgbClr val="000000"/>
                              </a:solidFill>
                              <a:latin typeface="Cambria Math" panose="02040503050406030204" pitchFamily="18" charset="0"/>
                            </a:rPr>
                            <m:t>˜</m:t>
                          </m:r>
                        </m:lim>
                      </m:limUpp>
                    </m:e>
                    <m:sub>
                      <m:r>
                        <a:rPr xmlns:a="http://schemas.openxmlformats.org/drawingml/2006/main" sz="2600" i="1">
                          <a:solidFill>
                            <a:srgbClr val="000000"/>
                          </a:solidFill>
                          <a:latin typeface="Cambria Math" panose="02040503050406030204" pitchFamily="18" charset="0"/>
                        </a:rPr>
                        <m:t>1</m:t>
                      </m:r>
                    </m:sub>
                  </m:sSub>
                </m:oMath>
              </m:oMathPara>
            </a14:m>
            <a:endParaRPr sz="2600"/>
          </a:p>
        </p:txBody>
      </p:sp>
      <p:sp>
        <p:nvSpPr>
          <p:cNvPr id="251" name="Equation"/>
          <p:cNvSpPr txBox="1"/>
          <p:nvPr/>
        </p:nvSpPr>
        <p:spPr>
          <a:xfrm>
            <a:off x="21180631" y="23219836"/>
            <a:ext cx="313443" cy="360484"/>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sSub>
                    <m:e>
                      <m:limUpp>
                        <m:e>
                          <m:r>
                            <a:rPr xmlns:a="http://schemas.openxmlformats.org/drawingml/2006/main" sz="2600" i="1">
                              <a:solidFill>
                                <a:srgbClr val="000000"/>
                              </a:solidFill>
                              <a:latin typeface="Cambria Math" panose="02040503050406030204" pitchFamily="18" charset="0"/>
                            </a:rPr>
                            <m:t>E</m:t>
                          </m:r>
                        </m:e>
                        <m:lim>
                          <m:r>
                            <a:rPr xmlns:a="http://schemas.openxmlformats.org/drawingml/2006/main" sz="2600" i="1">
                              <a:solidFill>
                                <a:srgbClr val="000000"/>
                              </a:solidFill>
                              <a:latin typeface="Cambria Math" panose="02040503050406030204" pitchFamily="18" charset="0"/>
                            </a:rPr>
                            <m:t>˜</m:t>
                          </m:r>
                        </m:lim>
                      </m:limUpp>
                    </m:e>
                    <m:sub>
                      <m:r>
                        <a:rPr xmlns:a="http://schemas.openxmlformats.org/drawingml/2006/main" sz="2600" i="1">
                          <a:solidFill>
                            <a:srgbClr val="000000"/>
                          </a:solidFill>
                          <a:latin typeface="Cambria Math" panose="02040503050406030204" pitchFamily="18" charset="0"/>
                        </a:rPr>
                        <m:t>2</m:t>
                      </m:r>
                    </m:sub>
                  </m:sSub>
                </m:oMath>
              </m:oMathPara>
            </a14:m>
            <a:endParaRPr sz="2600"/>
          </a:p>
        </p:txBody>
      </p:sp>
      <p:sp>
        <p:nvSpPr>
          <p:cNvPr id="252" name="Equation"/>
          <p:cNvSpPr txBox="1"/>
          <p:nvPr/>
        </p:nvSpPr>
        <p:spPr>
          <a:xfrm>
            <a:off x="21150746" y="23954513"/>
            <a:ext cx="372757" cy="364000"/>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sSub>
                    <m:e>
                      <m:limUpp>
                        <m:e>
                          <m:r>
                            <a:rPr xmlns:a="http://schemas.openxmlformats.org/drawingml/2006/main" sz="2600" i="1">
                              <a:solidFill>
                                <a:srgbClr val="000000"/>
                              </a:solidFill>
                              <a:latin typeface="Cambria Math" panose="02040503050406030204" pitchFamily="18" charset="0"/>
                            </a:rPr>
                            <m:t>E</m:t>
                          </m:r>
                        </m:e>
                        <m:lim>
                          <m:r>
                            <a:rPr xmlns:a="http://schemas.openxmlformats.org/drawingml/2006/main" sz="2600" i="1">
                              <a:solidFill>
                                <a:srgbClr val="000000"/>
                              </a:solidFill>
                              <a:latin typeface="Cambria Math" panose="02040503050406030204" pitchFamily="18" charset="0"/>
                            </a:rPr>
                            <m:t>˜</m:t>
                          </m:r>
                        </m:lim>
                      </m:limUpp>
                    </m:e>
                    <m:sub>
                      <m:r>
                        <a:rPr xmlns:a="http://schemas.openxmlformats.org/drawingml/2006/main" sz="2600" i="1">
                          <a:solidFill>
                            <a:srgbClr val="000000"/>
                          </a:solidFill>
                          <a:latin typeface="Cambria Math" panose="02040503050406030204" pitchFamily="18" charset="0"/>
                        </a:rPr>
                        <m:t>N</m:t>
                      </m:r>
                    </m:sub>
                  </m:sSub>
                </m:oMath>
              </m:oMathPara>
            </a14:m>
            <a:endParaRPr sz="2600"/>
          </a:p>
        </p:txBody>
      </p:sp>
      <p:sp>
        <p:nvSpPr>
          <p:cNvPr id="253" name="Equation"/>
          <p:cNvSpPr txBox="1"/>
          <p:nvPr/>
        </p:nvSpPr>
        <p:spPr>
          <a:xfrm>
            <a:off x="21317260" y="23605123"/>
            <a:ext cx="42266" cy="234773"/>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a:rPr xmlns:a="http://schemas.openxmlformats.org/drawingml/2006/main" sz="2600" i="1">
                      <a:solidFill>
                        <a:srgbClr val="000000"/>
                      </a:solidFill>
                      <a:latin typeface="Cambria Math" panose="02040503050406030204" pitchFamily="18" charset="0"/>
                    </a:rPr>
                    <m:t>⋮</m:t>
                  </m:r>
                </m:oMath>
              </m:oMathPara>
            </a14:m>
            <a:endParaRPr sz="2600"/>
          </a:p>
        </p:txBody>
      </p:sp>
      <p:sp>
        <p:nvSpPr>
          <p:cNvPr id="254" name="structure-1"/>
          <p:cNvSpPr txBox="1"/>
          <p:nvPr/>
        </p:nvSpPr>
        <p:spPr>
          <a:xfrm>
            <a:off x="16966818" y="22781214"/>
            <a:ext cx="1446908" cy="422547"/>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b="1" sz="1800">
                <a:latin typeface="Helvetica Neue"/>
                <a:ea typeface="Helvetica Neue"/>
                <a:cs typeface="Helvetica Neue"/>
                <a:sym typeface="Helvetica Neue"/>
              </a:defRPr>
            </a:lvl1pPr>
          </a:lstStyle>
          <a:p>
            <a:pPr/>
            <a:r>
              <a:t>structure-1</a:t>
            </a:r>
          </a:p>
        </p:txBody>
      </p:sp>
      <p:sp>
        <p:nvSpPr>
          <p:cNvPr id="255" name="structure-2"/>
          <p:cNvSpPr txBox="1"/>
          <p:nvPr/>
        </p:nvSpPr>
        <p:spPr>
          <a:xfrm>
            <a:off x="16966818" y="23152565"/>
            <a:ext cx="1446908" cy="422547"/>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b="1" sz="1800">
                <a:latin typeface="Helvetica Neue"/>
                <a:ea typeface="Helvetica Neue"/>
                <a:cs typeface="Helvetica Neue"/>
                <a:sym typeface="Helvetica Neue"/>
              </a:defRPr>
            </a:lvl1pPr>
          </a:lstStyle>
          <a:p>
            <a:pPr/>
            <a:r>
              <a:t>structure-2</a:t>
            </a:r>
          </a:p>
        </p:txBody>
      </p:sp>
      <p:sp>
        <p:nvSpPr>
          <p:cNvPr id="256" name="structure-N"/>
          <p:cNvSpPr txBox="1"/>
          <p:nvPr/>
        </p:nvSpPr>
        <p:spPr>
          <a:xfrm>
            <a:off x="16943736" y="23902951"/>
            <a:ext cx="1493075" cy="422548"/>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b="1" sz="1800">
                <a:latin typeface="Helvetica Neue"/>
                <a:ea typeface="Helvetica Neue"/>
                <a:cs typeface="Helvetica Neue"/>
                <a:sym typeface="Helvetica Neue"/>
              </a:defRPr>
            </a:lvl1pPr>
          </a:lstStyle>
          <a:p>
            <a:pPr/>
            <a:r>
              <a:t>structure-N</a:t>
            </a:r>
          </a:p>
        </p:txBody>
      </p:sp>
      <p:sp>
        <p:nvSpPr>
          <p:cNvPr id="257" name="Equation"/>
          <p:cNvSpPr txBox="1"/>
          <p:nvPr/>
        </p:nvSpPr>
        <p:spPr>
          <a:xfrm>
            <a:off x="17668977" y="23618950"/>
            <a:ext cx="42266" cy="234773"/>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a:rPr xmlns:a="http://schemas.openxmlformats.org/drawingml/2006/main" sz="2600" i="1">
                      <a:solidFill>
                        <a:srgbClr val="000000"/>
                      </a:solidFill>
                      <a:latin typeface="Cambria Math" panose="02040503050406030204" pitchFamily="18" charset="0"/>
                    </a:rPr>
                    <m:t>⋮</m:t>
                  </m:r>
                </m:oMath>
              </m:oMathPara>
            </a14:m>
            <a:endParaRPr sz="2600"/>
          </a:p>
        </p:txBody>
      </p:sp>
      <p:sp>
        <p:nvSpPr>
          <p:cNvPr id="258" name="“Training set”"/>
          <p:cNvSpPr txBox="1"/>
          <p:nvPr/>
        </p:nvSpPr>
        <p:spPr>
          <a:xfrm>
            <a:off x="17346775" y="21742362"/>
            <a:ext cx="2090054" cy="477376"/>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b="1" sz="2400">
                <a:solidFill>
                  <a:srgbClr val="FF220B"/>
                </a:solidFill>
                <a:latin typeface="Helvetica Neue"/>
                <a:ea typeface="Helvetica Neue"/>
                <a:cs typeface="Helvetica Neue"/>
                <a:sym typeface="Helvetica Neue"/>
              </a:defRPr>
            </a:lvl1pPr>
          </a:lstStyle>
          <a:p>
            <a:pPr/>
            <a:r>
              <a:t>“Training set”</a:t>
            </a:r>
          </a:p>
        </p:txBody>
      </p:sp>
      <p:sp>
        <p:nvSpPr>
          <p:cNvPr id="259" name="Line"/>
          <p:cNvSpPr/>
          <p:nvPr/>
        </p:nvSpPr>
        <p:spPr>
          <a:xfrm>
            <a:off x="18556599" y="22195823"/>
            <a:ext cx="1" cy="153238"/>
          </a:xfrm>
          <a:prstGeom prst="line">
            <a:avLst/>
          </a:prstGeom>
          <a:ln w="25400">
            <a:solidFill>
              <a:srgbClr val="FF2B00"/>
            </a:solidFill>
            <a:miter lim="400000"/>
          </a:ln>
        </p:spPr>
        <p:txBody>
          <a:bodyPr lIns="50800" tIns="50800" rIns="50800" bIns="50800" anchor="ct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260" name="Line"/>
          <p:cNvSpPr/>
          <p:nvPr/>
        </p:nvSpPr>
        <p:spPr>
          <a:xfrm>
            <a:off x="17690273" y="22339358"/>
            <a:ext cx="1" cy="153239"/>
          </a:xfrm>
          <a:prstGeom prst="line">
            <a:avLst/>
          </a:prstGeom>
          <a:ln w="25400">
            <a:solidFill>
              <a:srgbClr val="FF2B00"/>
            </a:solidFill>
            <a:miter lim="400000"/>
          </a:ln>
        </p:spPr>
        <p:txBody>
          <a:bodyPr lIns="50800" tIns="50800" rIns="50800" bIns="50800" anchor="ct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261" name="Line"/>
          <p:cNvSpPr/>
          <p:nvPr/>
        </p:nvSpPr>
        <p:spPr>
          <a:xfrm>
            <a:off x="19402597" y="22339358"/>
            <a:ext cx="1" cy="153239"/>
          </a:xfrm>
          <a:prstGeom prst="line">
            <a:avLst/>
          </a:prstGeom>
          <a:ln w="25400">
            <a:solidFill>
              <a:srgbClr val="FF2B00"/>
            </a:solidFill>
            <a:miter lim="400000"/>
          </a:ln>
        </p:spPr>
        <p:txBody>
          <a:bodyPr lIns="50800" tIns="50800" rIns="50800" bIns="50800" anchor="ct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262" name="Line"/>
          <p:cNvSpPr/>
          <p:nvPr/>
        </p:nvSpPr>
        <p:spPr>
          <a:xfrm flipH="1">
            <a:off x="17678835" y="22352161"/>
            <a:ext cx="1727802" cy="1"/>
          </a:xfrm>
          <a:prstGeom prst="line">
            <a:avLst/>
          </a:prstGeom>
          <a:ln w="25400">
            <a:solidFill>
              <a:srgbClr val="FF2B00"/>
            </a:solidFill>
            <a:miter lim="400000"/>
          </a:ln>
        </p:spPr>
        <p:txBody>
          <a:bodyPr lIns="50800" tIns="50800" rIns="50800" bIns="50800" anchor="ct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263" name="Equation"/>
          <p:cNvSpPr txBox="1"/>
          <p:nvPr/>
        </p:nvSpPr>
        <p:spPr>
          <a:xfrm>
            <a:off x="22746879" y="21918742"/>
            <a:ext cx="5342202" cy="1271473"/>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a:rPr xmlns:a="http://schemas.openxmlformats.org/drawingml/2006/main" sz="2900" i="1">
                      <a:solidFill>
                        <a:srgbClr val="000000"/>
                      </a:solidFill>
                      <a:latin typeface="Cambria Math" panose="02040503050406030204" pitchFamily="18" charset="0"/>
                    </a:rPr>
                    <m:t>R</m:t>
                  </m:r>
                  <m:r>
                    <a:rPr xmlns:a="http://schemas.openxmlformats.org/drawingml/2006/main" sz="2900" i="1">
                      <a:solidFill>
                        <a:srgbClr val="000000"/>
                      </a:solidFill>
                      <a:latin typeface="Cambria Math" panose="02040503050406030204" pitchFamily="18" charset="0"/>
                    </a:rPr>
                    <m:t>M</m:t>
                  </m:r>
                  <m:r>
                    <a:rPr xmlns:a="http://schemas.openxmlformats.org/drawingml/2006/main" sz="2900" i="1">
                      <a:solidFill>
                        <a:srgbClr val="000000"/>
                      </a:solidFill>
                      <a:latin typeface="Cambria Math" panose="02040503050406030204" pitchFamily="18" charset="0"/>
                    </a:rPr>
                    <m:t>S</m:t>
                  </m:r>
                  <m:r>
                    <a:rPr xmlns:a="http://schemas.openxmlformats.org/drawingml/2006/main" sz="2900" i="1">
                      <a:solidFill>
                        <a:srgbClr val="000000"/>
                      </a:solidFill>
                      <a:latin typeface="Cambria Math" panose="02040503050406030204" pitchFamily="18" charset="0"/>
                    </a:rPr>
                    <m:t>E</m:t>
                  </m:r>
                  <m:r>
                    <a:rPr xmlns:a="http://schemas.openxmlformats.org/drawingml/2006/main" sz="2900" i="1">
                      <a:solidFill>
                        <a:srgbClr val="000000"/>
                      </a:solidFill>
                      <a:latin typeface="Cambria Math" panose="02040503050406030204" pitchFamily="18" charset="0"/>
                    </a:rPr>
                    <m:t>=</m:t>
                  </m:r>
                  <m:sSup>
                    <m:e>
                      <m:d>
                        <m:dPr>
                          <m:ctrlPr>
                            <a:rPr xmlns:a="http://schemas.openxmlformats.org/drawingml/2006/main" sz="2900" i="1">
                              <a:solidFill>
                                <a:srgbClr val="000000"/>
                              </a:solidFill>
                              <a:latin typeface="Cambria Math" panose="02040503050406030204" pitchFamily="18" charset="0"/>
                            </a:rPr>
                          </m:ctrlPr>
                        </m:dPr>
                        <m:e>
                          <m:f>
                            <m:fPr>
                              <m:ctrlPr>
                                <a:rPr xmlns:a="http://schemas.openxmlformats.org/drawingml/2006/main" sz="2900" i="1">
                                  <a:solidFill>
                                    <a:srgbClr val="000000"/>
                                  </a:solidFill>
                                  <a:latin typeface="Cambria Math" panose="02040503050406030204" pitchFamily="18" charset="0"/>
                                </a:rPr>
                              </m:ctrlPr>
                              <m:type m:val="bar"/>
                            </m:fPr>
                            <m:num>
                              <m:sSub>
                                <m:e>
                                  <m:r>
                                    <m:rPr>
                                      <m:sty m:val="p"/>
                                    </m:rPr>
                                    <a:rPr xmlns:a="http://schemas.openxmlformats.org/drawingml/2006/main" sz="2900" i="1">
                                      <a:solidFill>
                                        <a:srgbClr val="000000"/>
                                      </a:solidFill>
                                      <a:latin typeface="Cambria Math" panose="02040503050406030204" pitchFamily="18" charset="0"/>
                                    </a:rPr>
                                    <m:t>Σ</m:t>
                                  </m:r>
                                </m:e>
                                <m:sub>
                                  <m:r>
                                    <a:rPr xmlns:a="http://schemas.openxmlformats.org/drawingml/2006/main" sz="2900" i="1">
                                      <a:solidFill>
                                        <a:srgbClr val="000000"/>
                                      </a:solidFill>
                                      <a:latin typeface="Cambria Math" panose="02040503050406030204" pitchFamily="18" charset="0"/>
                                    </a:rPr>
                                    <m:t>i</m:t>
                                  </m:r>
                                </m:sub>
                              </m:sSub>
                              <m:r>
                                <a:rPr xmlns:a="http://schemas.openxmlformats.org/drawingml/2006/main" sz="2900" i="1">
                                  <a:solidFill>
                                    <a:srgbClr val="000000"/>
                                  </a:solidFill>
                                  <a:latin typeface="Cambria Math" panose="02040503050406030204" pitchFamily="18" charset="0"/>
                                </a:rPr>
                                <m:t>(</m:t>
                              </m:r>
                              <m:sSub>
                                <m:e>
                                  <m:r>
                                    <a:rPr xmlns:a="http://schemas.openxmlformats.org/drawingml/2006/main" sz="2900" i="1">
                                      <a:solidFill>
                                        <a:srgbClr val="000000"/>
                                      </a:solidFill>
                                      <a:latin typeface="Cambria Math" panose="02040503050406030204" pitchFamily="18" charset="0"/>
                                    </a:rPr>
                                    <m:t>E</m:t>
                                  </m:r>
                                </m:e>
                                <m:sub>
                                  <m:r>
                                    <a:rPr xmlns:a="http://schemas.openxmlformats.org/drawingml/2006/main" sz="2900" i="1">
                                      <a:solidFill>
                                        <a:srgbClr val="000000"/>
                                      </a:solidFill>
                                      <a:latin typeface="Cambria Math" panose="02040503050406030204" pitchFamily="18" charset="0"/>
                                    </a:rPr>
                                    <m:t>i</m:t>
                                  </m:r>
                                </m:sub>
                              </m:sSub>
                              <m:r>
                                <a:rPr xmlns:a="http://schemas.openxmlformats.org/drawingml/2006/main" sz="2900" i="1">
                                  <a:solidFill>
                                    <a:srgbClr val="000000"/>
                                  </a:solidFill>
                                  <a:latin typeface="Cambria Math" panose="02040503050406030204" pitchFamily="18" charset="0"/>
                                </a:rPr>
                                <m:t>-</m:t>
                              </m:r>
                              <m:sSub>
                                <m:e>
                                  <m:limUpp>
                                    <m:e>
                                      <m:r>
                                        <a:rPr xmlns:a="http://schemas.openxmlformats.org/drawingml/2006/main" sz="2900" i="1">
                                          <a:solidFill>
                                            <a:srgbClr val="000000"/>
                                          </a:solidFill>
                                          <a:latin typeface="Cambria Math" panose="02040503050406030204" pitchFamily="18" charset="0"/>
                                        </a:rPr>
                                        <m:t>E</m:t>
                                      </m:r>
                                    </m:e>
                                    <m:lim>
                                      <m:r>
                                        <a:rPr xmlns:a="http://schemas.openxmlformats.org/drawingml/2006/main" sz="2900" i="1">
                                          <a:solidFill>
                                            <a:srgbClr val="000000"/>
                                          </a:solidFill>
                                          <a:latin typeface="Cambria Math" panose="02040503050406030204" pitchFamily="18" charset="0"/>
                                        </a:rPr>
                                        <m:t>˜</m:t>
                                      </m:r>
                                    </m:lim>
                                  </m:limUpp>
                                </m:e>
                                <m:sub>
                                  <m:r>
                                    <a:rPr xmlns:a="http://schemas.openxmlformats.org/drawingml/2006/main" sz="2900" i="1">
                                      <a:solidFill>
                                        <a:srgbClr val="000000"/>
                                      </a:solidFill>
                                      <a:latin typeface="Cambria Math" panose="02040503050406030204" pitchFamily="18" charset="0"/>
                                    </a:rPr>
                                    <m:t>i</m:t>
                                  </m:r>
                                </m:sub>
                              </m:sSub>
                              <m:sSup>
                                <m:e>
                                  <m:r>
                                    <a:rPr xmlns:a="http://schemas.openxmlformats.org/drawingml/2006/main" sz="2900" i="1">
                                      <a:solidFill>
                                        <a:srgbClr val="000000"/>
                                      </a:solidFill>
                                      <a:latin typeface="Cambria Math" panose="02040503050406030204" pitchFamily="18" charset="0"/>
                                    </a:rPr>
                                    <m:t>)</m:t>
                                  </m:r>
                                </m:e>
                                <m:sup>
                                  <m:r>
                                    <a:rPr xmlns:a="http://schemas.openxmlformats.org/drawingml/2006/main" sz="2900" i="1">
                                      <a:solidFill>
                                        <a:srgbClr val="000000"/>
                                      </a:solidFill>
                                      <a:latin typeface="Cambria Math" panose="02040503050406030204" pitchFamily="18" charset="0"/>
                                    </a:rPr>
                                    <m:t>2</m:t>
                                  </m:r>
                                </m:sup>
                              </m:sSup>
                            </m:num>
                            <m:den>
                              <m:r>
                                <a:rPr xmlns:a="http://schemas.openxmlformats.org/drawingml/2006/main" sz="2900" i="1">
                                  <a:solidFill>
                                    <a:srgbClr val="000000"/>
                                  </a:solidFill>
                                  <a:latin typeface="Cambria Math" panose="02040503050406030204" pitchFamily="18" charset="0"/>
                                </a:rPr>
                                <m:t>N</m:t>
                              </m:r>
                            </m:den>
                          </m:f>
                        </m:e>
                      </m:d>
                    </m:e>
                    <m:sup>
                      <m:f>
                        <m:fPr>
                          <m:ctrlPr>
                            <a:rPr xmlns:a="http://schemas.openxmlformats.org/drawingml/2006/main" sz="2900" i="1">
                              <a:solidFill>
                                <a:srgbClr val="000000"/>
                              </a:solidFill>
                              <a:latin typeface="Cambria Math" panose="02040503050406030204" pitchFamily="18" charset="0"/>
                            </a:rPr>
                          </m:ctrlPr>
                          <m:type m:val="bar"/>
                        </m:fPr>
                        <m:num>
                          <m:r>
                            <a:rPr xmlns:a="http://schemas.openxmlformats.org/drawingml/2006/main" sz="2900" i="1">
                              <a:solidFill>
                                <a:srgbClr val="000000"/>
                              </a:solidFill>
                              <a:latin typeface="Cambria Math" panose="02040503050406030204" pitchFamily="18" charset="0"/>
                            </a:rPr>
                            <m:t>1</m:t>
                          </m:r>
                        </m:num>
                        <m:den>
                          <m:r>
                            <a:rPr xmlns:a="http://schemas.openxmlformats.org/drawingml/2006/main" sz="2900" i="1">
                              <a:solidFill>
                                <a:srgbClr val="000000"/>
                              </a:solidFill>
                              <a:latin typeface="Cambria Math" panose="02040503050406030204" pitchFamily="18" charset="0"/>
                            </a:rPr>
                            <m:t>2</m:t>
                          </m:r>
                        </m:den>
                      </m:f>
                    </m:sup>
                  </m:sSup>
                  <m:r>
                    <a:rPr xmlns:a="http://schemas.openxmlformats.org/drawingml/2006/main" sz="2900" i="1">
                      <a:solidFill>
                        <a:srgbClr val="000000"/>
                      </a:solidFill>
                      <a:latin typeface="Cambria Math" panose="02040503050406030204" pitchFamily="18" charset="0"/>
                    </a:rPr>
                    <m:t>=</m:t>
                  </m:r>
                  <m:r>
                    <a:rPr xmlns:a="http://schemas.openxmlformats.org/drawingml/2006/main" sz="2900" i="1">
                      <a:solidFill>
                        <a:srgbClr val="000000"/>
                      </a:solidFill>
                      <a:latin typeface="Cambria Math" panose="02040503050406030204" pitchFamily="18" charset="0"/>
                    </a:rPr>
                    <m:t>f</m:t>
                  </m:r>
                  <m:r>
                    <a:rPr xmlns:a="http://schemas.openxmlformats.org/drawingml/2006/main" sz="2900" i="1">
                      <a:solidFill>
                        <a:srgbClr val="000000"/>
                      </a:solidFill>
                      <a:latin typeface="Cambria Math" panose="02040503050406030204" pitchFamily="18" charset="0"/>
                    </a:rPr>
                    <m:t>(</m:t>
                  </m:r>
                  <m:r>
                    <a:rPr xmlns:a="http://schemas.openxmlformats.org/drawingml/2006/main" sz="2900" i="1">
                      <a:solidFill>
                        <a:srgbClr val="000000"/>
                      </a:solidFill>
                      <a:latin typeface="Cambria Math" panose="02040503050406030204" pitchFamily="18" charset="0"/>
                    </a:rPr>
                    <m:t>w</m:t>
                  </m:r>
                  <m:r>
                    <a:rPr xmlns:a="http://schemas.openxmlformats.org/drawingml/2006/main" sz="2900" i="1">
                      <a:solidFill>
                        <a:srgbClr val="000000"/>
                      </a:solidFill>
                      <a:latin typeface="Cambria Math" panose="02040503050406030204" pitchFamily="18" charset="0"/>
                    </a:rPr>
                    <m:t>,</m:t>
                  </m:r>
                  <m:r>
                    <a:rPr xmlns:a="http://schemas.openxmlformats.org/drawingml/2006/main" sz="2900" i="1">
                      <a:solidFill>
                        <a:srgbClr val="000000"/>
                      </a:solidFill>
                      <a:latin typeface="Cambria Math" panose="02040503050406030204" pitchFamily="18" charset="0"/>
                    </a:rPr>
                    <m:t>b</m:t>
                  </m:r>
                  <m:r>
                    <a:rPr xmlns:a="http://schemas.openxmlformats.org/drawingml/2006/main" sz="2900" i="1">
                      <a:solidFill>
                        <a:srgbClr val="000000"/>
                      </a:solidFill>
                      <a:latin typeface="Cambria Math" panose="02040503050406030204" pitchFamily="18" charset="0"/>
                    </a:rPr>
                    <m:t>)</m:t>
                  </m:r>
                </m:oMath>
              </m:oMathPara>
            </a14:m>
            <a:endParaRPr sz="2900"/>
          </a:p>
        </p:txBody>
      </p:sp>
      <p:sp>
        <p:nvSpPr>
          <p:cNvPr id="264" name="Model error"/>
          <p:cNvSpPr txBox="1"/>
          <p:nvPr/>
        </p:nvSpPr>
        <p:spPr>
          <a:xfrm>
            <a:off x="19490590" y="21755148"/>
            <a:ext cx="2266824" cy="422547"/>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b="1" sz="2400">
                <a:latin typeface="Helvetica Neue"/>
                <a:ea typeface="Helvetica Neue"/>
                <a:cs typeface="Helvetica Neue"/>
                <a:sym typeface="Helvetica Neue"/>
              </a:defRPr>
            </a:lvl1pPr>
          </a:lstStyle>
          <a:p>
            <a:pPr/>
            <a:r>
              <a:t>Model error</a:t>
            </a:r>
          </a:p>
        </p:txBody>
      </p:sp>
      <p:sp>
        <p:nvSpPr>
          <p:cNvPr id="265" name="Line"/>
          <p:cNvSpPr/>
          <p:nvPr/>
        </p:nvSpPr>
        <p:spPr>
          <a:xfrm>
            <a:off x="20624001" y="22209591"/>
            <a:ext cx="1" cy="153239"/>
          </a:xfrm>
          <a:prstGeom prst="line">
            <a:avLst/>
          </a:prstGeom>
          <a:ln w="25400">
            <a:solidFill>
              <a:srgbClr val="000000"/>
            </a:solidFill>
            <a:miter lim="400000"/>
          </a:ln>
        </p:spPr>
        <p:txBody>
          <a:bodyPr lIns="50800" tIns="50800" rIns="50800" bIns="50800" anchor="ct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266" name="Line"/>
          <p:cNvSpPr/>
          <p:nvPr/>
        </p:nvSpPr>
        <p:spPr>
          <a:xfrm>
            <a:off x="19757673" y="22353128"/>
            <a:ext cx="1" cy="153238"/>
          </a:xfrm>
          <a:prstGeom prst="line">
            <a:avLst/>
          </a:prstGeom>
          <a:ln w="25400">
            <a:solidFill>
              <a:srgbClr val="000000"/>
            </a:solidFill>
            <a:miter lim="400000"/>
          </a:ln>
        </p:spPr>
        <p:txBody>
          <a:bodyPr lIns="50800" tIns="50800" rIns="50800" bIns="50800" anchor="ct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267" name="Line"/>
          <p:cNvSpPr/>
          <p:nvPr/>
        </p:nvSpPr>
        <p:spPr>
          <a:xfrm>
            <a:off x="21469999" y="22353128"/>
            <a:ext cx="1" cy="153238"/>
          </a:xfrm>
          <a:prstGeom prst="line">
            <a:avLst/>
          </a:prstGeom>
          <a:ln w="25400">
            <a:solidFill>
              <a:srgbClr val="000000"/>
            </a:solidFill>
            <a:miter lim="400000"/>
          </a:ln>
        </p:spPr>
        <p:txBody>
          <a:bodyPr lIns="50800" tIns="50800" rIns="50800" bIns="50800" anchor="ct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268" name="Line"/>
          <p:cNvSpPr/>
          <p:nvPr/>
        </p:nvSpPr>
        <p:spPr>
          <a:xfrm flipH="1">
            <a:off x="19746238" y="22365930"/>
            <a:ext cx="1727802" cy="1"/>
          </a:xfrm>
          <a:prstGeom prst="line">
            <a:avLst/>
          </a:prstGeom>
          <a:ln w="25400">
            <a:solidFill>
              <a:srgbClr val="000000"/>
            </a:solidFill>
            <a:miter lim="400000"/>
          </a:ln>
        </p:spPr>
        <p:txBody>
          <a:bodyPr lIns="50800" tIns="50800" rIns="50800" bIns="50800" anchor="ct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269" name="Line"/>
          <p:cNvSpPr/>
          <p:nvPr/>
        </p:nvSpPr>
        <p:spPr>
          <a:xfrm flipH="1" flipV="1">
            <a:off x="21836296" y="22083468"/>
            <a:ext cx="672075" cy="198031"/>
          </a:xfrm>
          <a:prstGeom prst="line">
            <a:avLst/>
          </a:prstGeom>
          <a:ln w="25400">
            <a:solidFill>
              <a:srgbClr val="000000"/>
            </a:solidFill>
            <a:miter lim="400000"/>
            <a:headEnd type="triangle"/>
          </a:ln>
        </p:spPr>
        <p:txBody>
          <a:bodyPr lIns="50800" tIns="50800" rIns="50800" bIns="50800" anchor="ct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270" name="Fit the NN weights and bias’s…"/>
          <p:cNvSpPr txBox="1"/>
          <p:nvPr/>
        </p:nvSpPr>
        <p:spPr>
          <a:xfrm>
            <a:off x="23488067" y="23485459"/>
            <a:ext cx="5223416" cy="933104"/>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p>
            <a:pPr algn="ctr" defTabSz="584200">
              <a:defRPr b="1" sz="2400">
                <a:solidFill>
                  <a:srgbClr val="000BFF"/>
                </a:solidFill>
                <a:latin typeface="Helvetica Neue"/>
                <a:ea typeface="Helvetica Neue"/>
                <a:cs typeface="Helvetica Neue"/>
                <a:sym typeface="Helvetica Neue"/>
              </a:defRPr>
            </a:pPr>
            <a:r>
              <a:t>Fit the NN weights and bias’s </a:t>
            </a:r>
          </a:p>
          <a:p>
            <a:pPr algn="ctr" defTabSz="584200">
              <a:defRPr b="1" sz="2400">
                <a:solidFill>
                  <a:srgbClr val="000BFF"/>
                </a:solidFill>
                <a:latin typeface="Helvetica Neue"/>
                <a:ea typeface="Helvetica Neue"/>
                <a:cs typeface="Helvetica Neue"/>
                <a:sym typeface="Helvetica Neue"/>
              </a:defRPr>
            </a:pPr>
            <a:r>
              <a:t>to minimize the RMSE</a:t>
            </a:r>
          </a:p>
        </p:txBody>
      </p:sp>
      <p:sp>
        <p:nvSpPr>
          <p:cNvPr id="271" name="Training process:"/>
          <p:cNvSpPr txBox="1"/>
          <p:nvPr/>
        </p:nvSpPr>
        <p:spPr>
          <a:xfrm>
            <a:off x="15263649" y="21742362"/>
            <a:ext cx="1737387" cy="1235639"/>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b="1" sz="2800" u="sng">
                <a:solidFill>
                  <a:srgbClr val="000BFF"/>
                </a:solidFill>
                <a:latin typeface="Helvetica Neue"/>
                <a:ea typeface="Helvetica Neue"/>
                <a:cs typeface="Helvetica Neue"/>
                <a:sym typeface="Helvetica Neue"/>
              </a:defRPr>
            </a:lvl1pPr>
          </a:lstStyle>
          <a:p>
            <a:pPr/>
            <a:r>
              <a:t>Training process:</a:t>
            </a:r>
          </a:p>
        </p:txBody>
      </p:sp>
      <p:sp>
        <p:nvSpPr>
          <p:cNvPr id="272" name="Line"/>
          <p:cNvSpPr/>
          <p:nvPr/>
        </p:nvSpPr>
        <p:spPr>
          <a:xfrm>
            <a:off x="26939438" y="22907943"/>
            <a:ext cx="1" cy="464179"/>
          </a:xfrm>
          <a:prstGeom prst="line">
            <a:avLst/>
          </a:prstGeom>
          <a:ln w="38100">
            <a:solidFill>
              <a:srgbClr val="000000"/>
            </a:solidFill>
            <a:miter lim="400000"/>
            <a:tailEnd type="triangle"/>
          </a:ln>
        </p:spPr>
        <p:txBody>
          <a:bodyPr lIns="50800" tIns="50800" rIns="50800" bIns="50800" anchor="ct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273" name="Rectangle"/>
          <p:cNvSpPr/>
          <p:nvPr/>
        </p:nvSpPr>
        <p:spPr>
          <a:xfrm>
            <a:off x="29494729" y="24014248"/>
            <a:ext cx="14213083" cy="3233141"/>
          </a:xfrm>
          <a:prstGeom prst="rect">
            <a:avLst/>
          </a:prstGeom>
          <a:ln w="76200">
            <a:solidFill>
              <a:srgbClr val="0015FF"/>
            </a:solidFill>
          </a:ln>
          <a:effectLst>
            <a:outerShdw sx="100000" sy="100000" kx="0" ky="0" algn="b" rotWithShape="0" blurRad="25400" dist="12700" dir="5400000">
              <a:srgbClr val="000000">
                <a:alpha val="35000"/>
              </a:srgbClr>
            </a:outerShdw>
          </a:effectLst>
        </p:spPr>
        <p:txBody>
          <a:bodyPr lIns="40639" tIns="40639" rIns="40639" bIns="40639" anchor="ctr"/>
          <a:lstStyle/>
          <a:p>
            <a:pPr/>
          </a:p>
        </p:txBody>
      </p:sp>
      <p:sp>
        <p:nvSpPr>
          <p:cNvPr id="274" name="TextBox 211"/>
          <p:cNvSpPr txBox="1"/>
          <p:nvPr/>
        </p:nvSpPr>
        <p:spPr>
          <a:xfrm>
            <a:off x="15201855" y="4184096"/>
            <a:ext cx="13547938" cy="1094171"/>
          </a:xfrm>
          <a:prstGeom prst="rect">
            <a:avLst/>
          </a:prstGeom>
          <a:ln w="3175">
            <a:miter lim="400000"/>
          </a:ln>
          <a:extLst>
            <a:ext uri="{C572A759-6A51-4108-AA02-DFA0A04FC94B}">
              <ma14:wrappingTextBoxFlag xmlns:ma14="http://schemas.microsoft.com/office/mac/drawingml/2011/main" val="1"/>
            </a:ext>
          </a:extLst>
        </p:spPr>
        <p:txBody>
          <a:bodyPr lIns="40639" tIns="40639" rIns="40639" bIns="40639"/>
          <a:lstStyle>
            <a:lvl1pPr>
              <a:defRPr sz="3200">
                <a:latin typeface="Arial"/>
                <a:ea typeface="Arial"/>
                <a:cs typeface="Arial"/>
                <a:sym typeface="Arial"/>
              </a:defRPr>
            </a:lvl1pPr>
          </a:lstStyle>
          <a:p>
            <a:pPr/>
            <a:r>
              <a:t>In the present work we utilize the PINN interatomic potential formalism [4]. This model can be broken into three separate parts as summarized below.</a:t>
            </a:r>
          </a:p>
        </p:txBody>
      </p:sp>
      <p:sp>
        <p:nvSpPr>
          <p:cNvPr id="275" name="Functional/PP: PBE/PAW…"/>
          <p:cNvSpPr txBox="1"/>
          <p:nvPr/>
        </p:nvSpPr>
        <p:spPr>
          <a:xfrm>
            <a:off x="16443323" y="19527484"/>
            <a:ext cx="4416796" cy="2059298"/>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28600" indent="-228600" defTabSz="584200">
              <a:buSzPct val="100000"/>
              <a:buChar char="•"/>
              <a:defRPr b="1" sz="2600">
                <a:latin typeface="Arial"/>
                <a:ea typeface="Arial"/>
                <a:cs typeface="Arial"/>
                <a:sym typeface="Arial"/>
              </a:defRPr>
            </a:pPr>
            <a:r>
              <a:t>Functional/PP: PBE/PAW</a:t>
            </a:r>
          </a:p>
          <a:p>
            <a:pPr marL="228600" indent="-228600" defTabSz="584200">
              <a:buSzPct val="100000"/>
              <a:buChar char="•"/>
              <a:defRPr b="1" sz="2600">
                <a:latin typeface="Arial"/>
                <a:ea typeface="Arial"/>
                <a:cs typeface="Arial"/>
                <a:sym typeface="Arial"/>
              </a:defRPr>
            </a:pPr>
            <a:r>
              <a:t>ENCUT=600 eV </a:t>
            </a:r>
          </a:p>
          <a:p>
            <a:pPr marL="228600" indent="-228600" defTabSz="584200">
              <a:buSzPct val="100000"/>
              <a:buChar char="•"/>
              <a:defRPr b="1" sz="2600">
                <a:latin typeface="Arial"/>
                <a:ea typeface="Arial"/>
                <a:cs typeface="Arial"/>
                <a:sym typeface="Arial"/>
              </a:defRPr>
            </a:pPr>
            <a:r>
              <a:t>~4300 structures</a:t>
            </a:r>
          </a:p>
          <a:p>
            <a:pPr marL="228600" indent="-228600" defTabSz="584200">
              <a:buSzPct val="100000"/>
              <a:buChar char="•"/>
              <a:defRPr b="1" sz="2600">
                <a:latin typeface="Arial"/>
                <a:ea typeface="Arial"/>
                <a:cs typeface="Arial"/>
                <a:sym typeface="Arial"/>
              </a:defRPr>
            </a:pPr>
            <a:r>
              <a:t>block size 1-96 atoms</a:t>
            </a:r>
          </a:p>
          <a:p>
            <a:pPr marL="228600" indent="-228600" defTabSz="584200">
              <a:buSzPct val="100000"/>
              <a:buChar char="•"/>
              <a:defRPr b="1" sz="2600">
                <a:latin typeface="Arial"/>
                <a:ea typeface="Arial"/>
                <a:cs typeface="Arial"/>
                <a:sym typeface="Arial"/>
              </a:defRPr>
            </a:pPr>
            <a:r>
              <a:t>k-point convergence</a:t>
            </a:r>
          </a:p>
        </p:txBody>
      </p:sp>
      <p:sp>
        <p:nvSpPr>
          <p:cNvPr id="276" name="VASP:"/>
          <p:cNvSpPr txBox="1"/>
          <p:nvPr/>
        </p:nvSpPr>
        <p:spPr>
          <a:xfrm>
            <a:off x="15248651" y="19494727"/>
            <a:ext cx="1132383" cy="523086"/>
          </a:xfrm>
          <a:prstGeom prst="rect">
            <a:avLst/>
          </a:prstGeom>
          <a:ln w="3175">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b="1" sz="2800" u="sng">
                <a:latin typeface="Helvetica Neue"/>
                <a:ea typeface="Helvetica Neue"/>
                <a:cs typeface="Helvetica Neue"/>
                <a:sym typeface="Helvetica Neue"/>
              </a:defRPr>
            </a:lvl1pPr>
          </a:lstStyle>
          <a:p>
            <a:pPr/>
            <a:r>
              <a:t>VASP:</a:t>
            </a:r>
          </a:p>
        </p:txBody>
      </p:sp>
      <p:pic>
        <p:nvPicPr>
          <p:cNvPr id="277" name="Image" descr="Image"/>
          <p:cNvPicPr>
            <a:picLocks noChangeAspect="1"/>
          </p:cNvPicPr>
          <p:nvPr/>
        </p:nvPicPr>
        <p:blipFill>
          <a:blip r:embed="rId11">
            <a:extLst/>
          </a:blip>
          <a:stretch>
            <a:fillRect/>
          </a:stretch>
        </p:blipFill>
        <p:spPr>
          <a:xfrm>
            <a:off x="25099757" y="19039856"/>
            <a:ext cx="1677506" cy="1386669"/>
          </a:xfrm>
          <a:prstGeom prst="rect">
            <a:avLst/>
          </a:prstGeom>
          <a:ln w="25400">
            <a:solidFill>
              <a:srgbClr val="FF2B00"/>
            </a:solidFill>
            <a:miter lim="400000"/>
          </a:ln>
        </p:spPr>
      </p:pic>
      <p:sp>
        <p:nvSpPr>
          <p:cNvPr id="278" name="2D Silicene allotropes…"/>
          <p:cNvSpPr txBox="1"/>
          <p:nvPr/>
        </p:nvSpPr>
        <p:spPr>
          <a:xfrm>
            <a:off x="20924550" y="19124781"/>
            <a:ext cx="4300212" cy="2452999"/>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28600" indent="-228600" defTabSz="584200">
              <a:buSzPct val="100000"/>
              <a:buChar char="•"/>
              <a:defRPr b="1" sz="2600">
                <a:latin typeface="Arial"/>
                <a:ea typeface="Arial"/>
                <a:cs typeface="Arial"/>
                <a:sym typeface="Arial"/>
              </a:defRPr>
            </a:pPr>
            <a:r>
              <a:t>2D Silicene allotropes </a:t>
            </a:r>
          </a:p>
          <a:p>
            <a:pPr marL="228600" indent="-228600" defTabSz="584200">
              <a:buSzPct val="100000"/>
              <a:buChar char="•"/>
              <a:defRPr b="1" sz="2600">
                <a:latin typeface="Arial"/>
                <a:ea typeface="Arial"/>
                <a:cs typeface="Arial"/>
                <a:sym typeface="Arial"/>
              </a:defRPr>
            </a:pPr>
            <a:r>
              <a:t>Bulk phase</a:t>
            </a:r>
          </a:p>
          <a:p>
            <a:pPr marL="228600" indent="-228600" defTabSz="584200">
              <a:buSzPct val="100000"/>
              <a:buChar char="•"/>
              <a:defRPr b="1" sz="2600">
                <a:latin typeface="Arial"/>
                <a:ea typeface="Arial"/>
                <a:cs typeface="Arial"/>
                <a:sym typeface="Arial"/>
              </a:defRPr>
            </a:pPr>
            <a:r>
              <a:t>Atomic clusters</a:t>
            </a:r>
          </a:p>
          <a:p>
            <a:pPr marL="228600" indent="-228600" defTabSz="584200">
              <a:buSzPct val="100000"/>
              <a:buChar char="•"/>
              <a:defRPr b="1" sz="2600">
                <a:latin typeface="Arial"/>
                <a:ea typeface="Arial"/>
                <a:cs typeface="Arial"/>
                <a:sym typeface="Arial"/>
              </a:defRPr>
            </a:pPr>
            <a:r>
              <a:t>Surfaces</a:t>
            </a:r>
          </a:p>
          <a:p>
            <a:pPr marL="228600" indent="-228600" defTabSz="584200">
              <a:buSzPct val="100000"/>
              <a:buChar char="•"/>
              <a:defRPr b="1" sz="2600">
                <a:latin typeface="Arial"/>
                <a:ea typeface="Arial"/>
                <a:cs typeface="Arial"/>
                <a:sym typeface="Arial"/>
              </a:defRPr>
            </a:pPr>
            <a:r>
              <a:t>Interstitials, vacancies, stacking faults </a:t>
            </a:r>
          </a:p>
        </p:txBody>
      </p:sp>
      <p:pic>
        <p:nvPicPr>
          <p:cNvPr id="279" name="Image" descr="Image"/>
          <p:cNvPicPr>
            <a:picLocks noChangeAspect="1"/>
          </p:cNvPicPr>
          <p:nvPr/>
        </p:nvPicPr>
        <p:blipFill>
          <a:blip r:embed="rId12">
            <a:extLst/>
          </a:blip>
          <a:stretch>
            <a:fillRect/>
          </a:stretch>
        </p:blipFill>
        <p:spPr>
          <a:xfrm>
            <a:off x="26087074" y="19717154"/>
            <a:ext cx="2496378" cy="1859650"/>
          </a:xfrm>
          <a:prstGeom prst="rect">
            <a:avLst/>
          </a:prstGeom>
          <a:ln w="25400">
            <a:solidFill>
              <a:srgbClr val="FF2B00"/>
            </a:solidFill>
            <a:miter lim="400000"/>
          </a:ln>
        </p:spPr>
      </p:pic>
      <p:pic>
        <p:nvPicPr>
          <p:cNvPr id="280" name="Image" descr="Image"/>
          <p:cNvPicPr>
            <a:picLocks noChangeAspect="1"/>
          </p:cNvPicPr>
          <p:nvPr/>
        </p:nvPicPr>
        <p:blipFill>
          <a:blip r:embed="rId8">
            <a:extLst/>
          </a:blip>
          <a:stretch>
            <a:fillRect/>
          </a:stretch>
        </p:blipFill>
        <p:spPr>
          <a:xfrm>
            <a:off x="27362122" y="19144584"/>
            <a:ext cx="1395483" cy="1224469"/>
          </a:xfrm>
          <a:prstGeom prst="rect">
            <a:avLst/>
          </a:prstGeom>
          <a:ln w="25400">
            <a:solidFill>
              <a:srgbClr val="FF2B00"/>
            </a:solidFill>
            <a:miter lim="400000"/>
          </a:ln>
        </p:spPr>
      </p:pic>
      <p:pic>
        <p:nvPicPr>
          <p:cNvPr id="281" name="Image" descr="Image"/>
          <p:cNvPicPr>
            <a:picLocks noChangeAspect="1"/>
          </p:cNvPicPr>
          <p:nvPr/>
        </p:nvPicPr>
        <p:blipFill>
          <a:blip r:embed="rId13">
            <a:extLst/>
          </a:blip>
          <a:stretch>
            <a:fillRect/>
          </a:stretch>
        </p:blipFill>
        <p:spPr>
          <a:xfrm>
            <a:off x="27601335" y="20769228"/>
            <a:ext cx="1303648" cy="1185135"/>
          </a:xfrm>
          <a:prstGeom prst="rect">
            <a:avLst/>
          </a:prstGeom>
          <a:ln w="25400">
            <a:solidFill>
              <a:srgbClr val="FF2B00"/>
            </a:solidFill>
            <a:miter lim="400000"/>
          </a:ln>
        </p:spPr>
      </p:pic>
      <p:sp>
        <p:nvSpPr>
          <p:cNvPr id="282" name="Rectangle"/>
          <p:cNvSpPr/>
          <p:nvPr/>
        </p:nvSpPr>
        <p:spPr>
          <a:xfrm>
            <a:off x="14898913" y="4081397"/>
            <a:ext cx="14213083" cy="13994792"/>
          </a:xfrm>
          <a:prstGeom prst="rect">
            <a:avLst/>
          </a:prstGeom>
          <a:ln w="76200">
            <a:solidFill>
              <a:srgbClr val="0015FF"/>
            </a:solidFill>
          </a:ln>
          <a:effectLst>
            <a:outerShdw sx="100000" sy="100000" kx="0" ky="0" algn="b" rotWithShape="0" blurRad="25400" dist="12700" dir="5400000">
              <a:srgbClr val="000000">
                <a:alpha val="35000"/>
              </a:srgbClr>
            </a:outerShdw>
          </a:effectLst>
        </p:spPr>
        <p:txBody>
          <a:bodyPr lIns="40639" tIns="40639" rIns="40639" bIns="40639" anchor="ctr"/>
          <a:lstStyle/>
          <a:p>
            <a:pPr/>
          </a:p>
        </p:txBody>
      </p:sp>
      <p:sp>
        <p:nvSpPr>
          <p:cNvPr id="283" name="Conclusions"/>
          <p:cNvSpPr txBox="1"/>
          <p:nvPr/>
        </p:nvSpPr>
        <p:spPr>
          <a:xfrm>
            <a:off x="30023975" y="23166362"/>
            <a:ext cx="13154588" cy="1026413"/>
          </a:xfrm>
          <a:prstGeom prst="rect">
            <a:avLst/>
          </a:prstGeom>
          <a:ln w="3175">
            <a:miter lim="400000"/>
          </a:ln>
          <a:extLst>
            <a:ext uri="{C572A759-6A51-4108-AA02-DFA0A04FC94B}">
              <ma14:wrappingTextBoxFlag xmlns:ma14="http://schemas.microsoft.com/office/mac/drawingml/2011/main" val="1"/>
            </a:ext>
          </a:extLst>
        </p:spPr>
        <p:txBody>
          <a:bodyPr lIns="72248" tIns="72248" rIns="72248" bIns="72248" anchor="ctr"/>
          <a:lstStyle>
            <a:lvl1pPr algn="ctr" defTabSz="1300480">
              <a:defRPr b="1" sz="4600">
                <a:solidFill>
                  <a:srgbClr val="1700FF"/>
                </a:solidFill>
                <a:latin typeface="Arial"/>
                <a:ea typeface="Arial"/>
                <a:cs typeface="Arial"/>
                <a:sym typeface="Arial"/>
              </a:defRPr>
            </a:lvl1pPr>
          </a:lstStyle>
          <a:p>
            <a:pPr/>
            <a:r>
              <a:t>Conclusions</a:t>
            </a:r>
          </a:p>
        </p:txBody>
      </p:sp>
      <p:sp>
        <p:nvSpPr>
          <p:cNvPr id="284" name="We developed a new silicon interatomic potential using the PINN potential format…"/>
          <p:cNvSpPr txBox="1"/>
          <p:nvPr/>
        </p:nvSpPr>
        <p:spPr>
          <a:xfrm>
            <a:off x="29609529" y="24111342"/>
            <a:ext cx="13857442" cy="3038954"/>
          </a:xfrm>
          <a:prstGeom prst="rect">
            <a:avLst/>
          </a:prstGeom>
          <a:ln w="3175">
            <a:miter lim="400000"/>
          </a:ln>
          <a:extLst>
            <a:ext uri="{C572A759-6A51-4108-AA02-DFA0A04FC94B}">
              <ma14:wrappingTextBoxFlag xmlns:ma14="http://schemas.microsoft.com/office/mac/drawingml/2011/main" val="1"/>
            </a:ext>
          </a:extLst>
        </p:spPr>
        <p:txBody>
          <a:bodyPr lIns="40639" tIns="40639" rIns="40639" bIns="40639">
            <a:spAutoFit/>
          </a:bodyPr>
          <a:lstStyle/>
          <a:p>
            <a:pPr lvl="1" marL="457200" indent="-228600" defTabSz="584200">
              <a:buSzPct val="100000"/>
              <a:buChar char="•"/>
              <a:defRPr sz="3400">
                <a:latin typeface="Arial"/>
                <a:ea typeface="Arial"/>
                <a:cs typeface="Arial"/>
                <a:sym typeface="Arial"/>
              </a:defRPr>
            </a:pPr>
            <a:r>
              <a:t>We developed a new silicon interatomic potential using the PINN potential format</a:t>
            </a:r>
          </a:p>
          <a:p>
            <a:pPr lvl="1" marL="457200" indent="-228600" defTabSz="584200">
              <a:buSzPct val="100000"/>
              <a:buChar char="•"/>
              <a:defRPr sz="3400">
                <a:latin typeface="Arial"/>
                <a:ea typeface="Arial"/>
                <a:cs typeface="Arial"/>
                <a:sym typeface="Arial"/>
              </a:defRPr>
            </a:pPr>
            <a:r>
              <a:t>Even in preliminary stage we are obtaining excellent agreement with the DFT energies</a:t>
            </a:r>
          </a:p>
          <a:p>
            <a:pPr lvl="1" marL="457200" indent="-228600" defTabSz="584200">
              <a:buSzPct val="100000"/>
              <a:buChar char="•"/>
              <a:defRPr sz="3400">
                <a:latin typeface="Arial"/>
                <a:ea typeface="Arial"/>
                <a:cs typeface="Arial"/>
                <a:sym typeface="Arial"/>
              </a:defRPr>
            </a:pPr>
            <a:r>
              <a:t>Current potential reproduces DFT data around 300x better than current traditional potentials</a:t>
            </a:r>
          </a:p>
        </p:txBody>
      </p:sp>
      <p:sp>
        <p:nvSpPr>
          <p:cNvPr id="285" name="Equation"/>
          <p:cNvSpPr txBox="1"/>
          <p:nvPr/>
        </p:nvSpPr>
        <p:spPr>
          <a:xfrm>
            <a:off x="17667178" y="5857957"/>
            <a:ext cx="1395484" cy="284410"/>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a:rPr xmlns:a="http://schemas.openxmlformats.org/drawingml/2006/main" sz="2400" i="1">
                      <a:solidFill>
                        <a:srgbClr val="000000"/>
                      </a:solidFill>
                      <a:latin typeface="Cambria Math" panose="02040503050406030204" pitchFamily="18" charset="0"/>
                    </a:rPr>
                    <m:t>(</m:t>
                  </m:r>
                  <m:sSub>
                    <m:e>
                      <m:r>
                        <m:rPr>
                          <m:sty m:val="bi"/>
                        </m:rPr>
                        <a:rPr xmlns:a="http://schemas.openxmlformats.org/drawingml/2006/main" sz="2400" i="1">
                          <a:solidFill>
                            <a:srgbClr val="000000"/>
                          </a:solidFill>
                          <a:latin typeface="Cambria Math" panose="02040503050406030204" pitchFamily="18" charset="0"/>
                        </a:rPr>
                        <m:t>r</m:t>
                      </m:r>
                    </m:e>
                    <m:sub>
                      <m:r>
                        <m:rPr>
                          <m:sty m:val="b"/>
                        </m:rPr>
                        <a:rPr xmlns:a="http://schemas.openxmlformats.org/drawingml/2006/main" sz="2400" i="1">
                          <a:solidFill>
                            <a:srgbClr val="000000"/>
                          </a:solidFill>
                          <a:latin typeface="Cambria Math" panose="02040503050406030204" pitchFamily="18" charset="0"/>
                        </a:rPr>
                        <m:t>1</m:t>
                      </m:r>
                    </m:sub>
                  </m:sSub>
                  <m:r>
                    <a:rPr xmlns:a="http://schemas.openxmlformats.org/drawingml/2006/main" sz="2400" i="1">
                      <a:solidFill>
                        <a:srgbClr val="000000"/>
                      </a:solidFill>
                      <a:latin typeface="Cambria Math" panose="02040503050406030204" pitchFamily="18" charset="0"/>
                    </a:rPr>
                    <m:t>,</m:t>
                  </m:r>
                  <m:sSub>
                    <m:e>
                      <m:r>
                        <m:rPr>
                          <m:sty m:val="bi"/>
                        </m:rPr>
                        <a:rPr xmlns:a="http://schemas.openxmlformats.org/drawingml/2006/main" sz="2400" i="1">
                          <a:solidFill>
                            <a:srgbClr val="000000"/>
                          </a:solidFill>
                          <a:latin typeface="Cambria Math" panose="02040503050406030204" pitchFamily="18" charset="0"/>
                        </a:rPr>
                        <m:t>r</m:t>
                      </m:r>
                    </m:e>
                    <m:sub>
                      <m:r>
                        <m:rPr>
                          <m:sty m:val="b"/>
                        </m:rPr>
                        <a:rPr xmlns:a="http://schemas.openxmlformats.org/drawingml/2006/main" sz="2400" i="1">
                          <a:solidFill>
                            <a:srgbClr val="000000"/>
                          </a:solidFill>
                          <a:latin typeface="Cambria Math" panose="02040503050406030204" pitchFamily="18" charset="0"/>
                        </a:rPr>
                        <m:t>2</m:t>
                      </m:r>
                    </m:sub>
                  </m:sSub>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m:t>
                  </m:r>
                  <m:sSub>
                    <m:e>
                      <m:r>
                        <m:rPr>
                          <m:sty m:val="bi"/>
                        </m:rPr>
                        <a:rPr xmlns:a="http://schemas.openxmlformats.org/drawingml/2006/main" sz="2400" i="1">
                          <a:solidFill>
                            <a:srgbClr val="000000"/>
                          </a:solidFill>
                          <a:latin typeface="Cambria Math" panose="02040503050406030204" pitchFamily="18" charset="0"/>
                        </a:rPr>
                        <m:t>r</m:t>
                      </m:r>
                    </m:e>
                    <m:sub>
                      <m:r>
                        <m:rPr>
                          <m:sty m:val="bi"/>
                        </m:rPr>
                        <a:rPr xmlns:a="http://schemas.openxmlformats.org/drawingml/2006/main" sz="2400" i="1">
                          <a:solidFill>
                            <a:srgbClr val="000000"/>
                          </a:solidFill>
                          <a:latin typeface="Cambria Math" panose="02040503050406030204" pitchFamily="18" charset="0"/>
                        </a:rPr>
                        <m:t>n</m:t>
                      </m:r>
                    </m:sub>
                  </m:sSub>
                  <m:r>
                    <a:rPr xmlns:a="http://schemas.openxmlformats.org/drawingml/2006/main" sz="2400" i="1">
                      <a:solidFill>
                        <a:srgbClr val="000000"/>
                      </a:solidFill>
                      <a:latin typeface="Cambria Math" panose="02040503050406030204" pitchFamily="18" charset="0"/>
                    </a:rPr>
                    <m:t>)</m:t>
                  </m:r>
                </m:oMath>
              </m:oMathPara>
            </a14:m>
            <a:endParaRPr sz="2400"/>
          </a:p>
        </p:txBody>
      </p:sp>
      <p:sp>
        <p:nvSpPr>
          <p:cNvPr id="286" name="Line"/>
          <p:cNvSpPr/>
          <p:nvPr/>
        </p:nvSpPr>
        <p:spPr>
          <a:xfrm>
            <a:off x="17801856" y="6298830"/>
            <a:ext cx="1278528" cy="1"/>
          </a:xfrm>
          <a:prstGeom prst="line">
            <a:avLst/>
          </a:prstGeom>
          <a:ln w="38100">
            <a:solidFill>
              <a:srgbClr val="FF0B00"/>
            </a:solidFill>
            <a:miter lim="400000"/>
            <a:tailEnd type="triangle"/>
          </a:ln>
        </p:spPr>
        <p:txBody>
          <a:bodyPr lIns="50800" tIns="50800" rIns="50800" bIns="50800" anchor="ct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287" name="Line"/>
          <p:cNvSpPr/>
          <p:nvPr/>
        </p:nvSpPr>
        <p:spPr>
          <a:xfrm>
            <a:off x="24741926" y="6295535"/>
            <a:ext cx="566015" cy="1"/>
          </a:xfrm>
          <a:prstGeom prst="line">
            <a:avLst/>
          </a:prstGeom>
          <a:ln w="38100">
            <a:solidFill>
              <a:srgbClr val="FF0B00"/>
            </a:solidFill>
            <a:miter lim="400000"/>
            <a:tailEnd type="triangle"/>
          </a:ln>
        </p:spPr>
        <p:txBody>
          <a:bodyPr lIns="50800" tIns="50800" rIns="50800" bIns="50800" anchor="ct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288" name="Local Structural  “Finger-printing”"/>
          <p:cNvSpPr txBox="1"/>
          <p:nvPr/>
        </p:nvSpPr>
        <p:spPr>
          <a:xfrm>
            <a:off x="19055937" y="5248226"/>
            <a:ext cx="5849418" cy="523086"/>
          </a:xfrm>
          <a:prstGeom prst="rect">
            <a:avLst/>
          </a:prstGeom>
          <a:ln w="3175">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b="1" sz="2800" u="sng">
                <a:solidFill>
                  <a:srgbClr val="0500FF"/>
                </a:solidFill>
                <a:latin typeface="Helvetica Neue"/>
                <a:ea typeface="Helvetica Neue"/>
                <a:cs typeface="Helvetica Neue"/>
                <a:sym typeface="Helvetica Neue"/>
              </a:defRPr>
            </a:lvl1pPr>
          </a:lstStyle>
          <a:p>
            <a:pPr/>
            <a:r>
              <a:t>Local Structural  “Finger-printing”</a:t>
            </a:r>
          </a:p>
        </p:txBody>
      </p:sp>
      <p:sp>
        <p:nvSpPr>
          <p:cNvPr id="289" name="(neural network input)"/>
          <p:cNvSpPr txBox="1"/>
          <p:nvPr/>
        </p:nvSpPr>
        <p:spPr>
          <a:xfrm>
            <a:off x="25454448" y="5625125"/>
            <a:ext cx="3144381" cy="428408"/>
          </a:xfrm>
          <a:prstGeom prst="rect">
            <a:avLst/>
          </a:prstGeom>
          <a:ln w="3175">
            <a:miter lim="400000"/>
          </a:ln>
          <a:extLst>
            <a:ext uri="{C572A759-6A51-4108-AA02-DFA0A04FC94B}">
              <ma14:wrappingTextBoxFlag xmlns:ma14="http://schemas.microsoft.com/office/mac/drawingml/2011/main" val="1"/>
            </a:ext>
          </a:extLst>
        </p:spPr>
        <p:txBody>
          <a:bodyPr wrap="none" lIns="40639" tIns="40639" rIns="40639" bIns="40639">
            <a:spAutoFit/>
          </a:bodyPr>
          <a:lstStyle>
            <a:lvl1pPr algn="ctr" defTabSz="584200">
              <a:defRPr b="1" sz="2300">
                <a:solidFill>
                  <a:srgbClr val="FF260F"/>
                </a:solidFill>
                <a:latin typeface="Helvetica Neue"/>
                <a:ea typeface="Helvetica Neue"/>
                <a:cs typeface="Helvetica Neue"/>
                <a:sym typeface="Helvetica Neue"/>
              </a:defRPr>
            </a:lvl1pPr>
          </a:lstStyle>
          <a:p>
            <a:pPr/>
            <a:r>
              <a:t>(neural network input)</a:t>
            </a:r>
          </a:p>
        </p:txBody>
      </p:sp>
      <p:grpSp>
        <p:nvGrpSpPr>
          <p:cNvPr id="304" name="Group"/>
          <p:cNvGrpSpPr/>
          <p:nvPr/>
        </p:nvGrpSpPr>
        <p:grpSpPr>
          <a:xfrm>
            <a:off x="15231989" y="5288379"/>
            <a:ext cx="2266824" cy="2266825"/>
            <a:chOff x="0" y="0"/>
            <a:chExt cx="2266823" cy="2266823"/>
          </a:xfrm>
        </p:grpSpPr>
        <p:grpSp>
          <p:nvGrpSpPr>
            <p:cNvPr id="302" name="Group"/>
            <p:cNvGrpSpPr/>
            <p:nvPr/>
          </p:nvGrpSpPr>
          <p:grpSpPr>
            <a:xfrm>
              <a:off x="204365" y="170465"/>
              <a:ext cx="1797074" cy="1703131"/>
              <a:chOff x="120748" y="33871"/>
              <a:chExt cx="1797072" cy="1703129"/>
            </a:xfrm>
          </p:grpSpPr>
          <p:sp>
            <p:nvSpPr>
              <p:cNvPr id="290" name="Oval"/>
              <p:cNvSpPr/>
              <p:nvPr/>
            </p:nvSpPr>
            <p:spPr>
              <a:xfrm>
                <a:off x="224653" y="1187954"/>
                <a:ext cx="524837" cy="549048"/>
              </a:xfrm>
              <a:prstGeom prst="ellipse">
                <a:avLst/>
              </a:prstGeom>
              <a:solidFill>
                <a:srgbClr val="EE220C"/>
              </a:solidFill>
              <a:ln w="25400" cap="flat">
                <a:solidFill>
                  <a:srgbClr val="000000"/>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291" name="Oval"/>
              <p:cNvSpPr/>
              <p:nvPr/>
            </p:nvSpPr>
            <p:spPr>
              <a:xfrm>
                <a:off x="523860" y="33871"/>
                <a:ext cx="524837" cy="549047"/>
              </a:xfrm>
              <a:prstGeom prst="ellipse">
                <a:avLst/>
              </a:prstGeom>
              <a:solidFill>
                <a:srgbClr val="0076BA"/>
              </a:solidFill>
              <a:ln w="25400" cap="flat">
                <a:solidFill>
                  <a:srgbClr val="000000"/>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292" name="Oval"/>
              <p:cNvSpPr/>
              <p:nvPr/>
            </p:nvSpPr>
            <p:spPr>
              <a:xfrm>
                <a:off x="1392984" y="1187954"/>
                <a:ext cx="524838" cy="549048"/>
              </a:xfrm>
              <a:prstGeom prst="ellipse">
                <a:avLst/>
              </a:prstGeom>
              <a:solidFill>
                <a:srgbClr val="0076BA"/>
              </a:solidFill>
              <a:ln w="25400" cap="flat">
                <a:solidFill>
                  <a:srgbClr val="000000"/>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293" name="i"/>
              <p:cNvSpPr txBox="1"/>
              <p:nvPr/>
            </p:nvSpPr>
            <p:spPr>
              <a:xfrm>
                <a:off x="120748" y="933767"/>
                <a:ext cx="194400" cy="43424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b="1" sz="1800">
                    <a:latin typeface="Helvetica Neue"/>
                    <a:ea typeface="Helvetica Neue"/>
                    <a:cs typeface="Helvetica Neue"/>
                    <a:sym typeface="Helvetica Neue"/>
                  </a:defRPr>
                </a:lvl1pPr>
              </a:lstStyle>
              <a:p>
                <a:pPr/>
                <a:r>
                  <a:t>i</a:t>
                </a:r>
              </a:p>
            </p:txBody>
          </p:sp>
          <p:sp>
            <p:nvSpPr>
              <p:cNvPr id="294" name="j"/>
              <p:cNvSpPr txBox="1"/>
              <p:nvPr/>
            </p:nvSpPr>
            <p:spPr>
              <a:xfrm>
                <a:off x="1088908" y="35514"/>
                <a:ext cx="199529" cy="43424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b="1" sz="1800">
                    <a:latin typeface="Helvetica Neue"/>
                    <a:ea typeface="Helvetica Neue"/>
                    <a:cs typeface="Helvetica Neue"/>
                    <a:sym typeface="Helvetica Neue"/>
                  </a:defRPr>
                </a:lvl1pPr>
              </a:lstStyle>
              <a:p>
                <a:pPr/>
                <a:r>
                  <a:t>j</a:t>
                </a:r>
              </a:p>
            </p:txBody>
          </p:sp>
          <p:sp>
            <p:nvSpPr>
              <p:cNvPr id="295" name="k"/>
              <p:cNvSpPr txBox="1"/>
              <p:nvPr/>
            </p:nvSpPr>
            <p:spPr>
              <a:xfrm>
                <a:off x="1404627" y="858628"/>
                <a:ext cx="275442" cy="43424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b="1" sz="1800">
                    <a:latin typeface="Helvetica Neue"/>
                    <a:ea typeface="Helvetica Neue"/>
                    <a:cs typeface="Helvetica Neue"/>
                    <a:sym typeface="Helvetica Neue"/>
                  </a:defRPr>
                </a:lvl1pPr>
              </a:lstStyle>
              <a:p>
                <a:pPr/>
                <a:r>
                  <a:t>k</a:t>
                </a:r>
              </a:p>
            </p:txBody>
          </p:sp>
          <p:sp>
            <p:nvSpPr>
              <p:cNvPr id="296" name="Line"/>
              <p:cNvSpPr/>
              <p:nvPr/>
            </p:nvSpPr>
            <p:spPr>
              <a:xfrm flipV="1">
                <a:off x="483183" y="325453"/>
                <a:ext cx="303096" cy="1152499"/>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297" name="Line"/>
              <p:cNvSpPr/>
              <p:nvPr/>
            </p:nvSpPr>
            <p:spPr>
              <a:xfrm>
                <a:off x="489998" y="1476725"/>
                <a:ext cx="1169324"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pic>
            <p:nvPicPr>
              <p:cNvPr id="298" name="Image" descr="Image"/>
              <p:cNvPicPr>
                <a:picLocks noChangeAspect="1"/>
              </p:cNvPicPr>
              <p:nvPr/>
            </p:nvPicPr>
            <p:blipFill>
              <a:blip r:embed="rId14">
                <a:extLst/>
              </a:blip>
              <a:stretch>
                <a:fillRect/>
              </a:stretch>
            </p:blipFill>
            <p:spPr>
              <a:xfrm>
                <a:off x="939304" y="1554337"/>
                <a:ext cx="299208" cy="156728"/>
              </a:xfrm>
              <a:prstGeom prst="rect">
                <a:avLst/>
              </a:prstGeom>
              <a:ln w="12700" cap="flat">
                <a:noFill/>
                <a:miter lim="400000"/>
              </a:ln>
              <a:effectLst/>
            </p:spPr>
          </p:pic>
          <p:pic>
            <p:nvPicPr>
              <p:cNvPr id="299" name="Image" descr="Image"/>
              <p:cNvPicPr>
                <a:picLocks noChangeAspect="1"/>
              </p:cNvPicPr>
              <p:nvPr/>
            </p:nvPicPr>
            <p:blipFill>
              <a:blip r:embed="rId15">
                <a:extLst/>
              </a:blip>
              <a:stretch>
                <a:fillRect/>
              </a:stretch>
            </p:blipFill>
            <p:spPr>
              <a:xfrm>
                <a:off x="149583" y="767421"/>
                <a:ext cx="284959" cy="185224"/>
              </a:xfrm>
              <a:prstGeom prst="rect">
                <a:avLst/>
              </a:prstGeom>
              <a:ln w="12700" cap="flat">
                <a:noFill/>
                <a:miter lim="400000"/>
              </a:ln>
              <a:effectLst/>
            </p:spPr>
          </p:pic>
          <p:sp>
            <p:nvSpPr>
              <p:cNvPr id="300" name="Line"/>
              <p:cNvSpPr/>
              <p:nvPr/>
            </p:nvSpPr>
            <p:spPr>
              <a:xfrm>
                <a:off x="598696" y="1096871"/>
                <a:ext cx="333124" cy="397727"/>
              </a:xfrm>
              <a:custGeom>
                <a:avLst/>
                <a:gdLst/>
                <a:ahLst/>
                <a:cxnLst>
                  <a:cxn ang="0">
                    <a:pos x="wd2" y="hd2"/>
                  </a:cxn>
                  <a:cxn ang="5400000">
                    <a:pos x="wd2" y="hd2"/>
                  </a:cxn>
                  <a:cxn ang="10800000">
                    <a:pos x="wd2" y="hd2"/>
                  </a:cxn>
                  <a:cxn ang="16200000">
                    <a:pos x="wd2" y="hd2"/>
                  </a:cxn>
                </a:cxnLst>
                <a:rect l="0" t="0" r="r" b="b"/>
                <a:pathLst>
                  <a:path w="21541" h="21600" fill="norm" stroke="1" extrusionOk="0">
                    <a:moveTo>
                      <a:pt x="0" y="0"/>
                    </a:moveTo>
                    <a:cubicBezTo>
                      <a:pt x="3260" y="578"/>
                      <a:pt x="6410" y="1651"/>
                      <a:pt x="9337" y="3182"/>
                    </a:cubicBezTo>
                    <a:cubicBezTo>
                      <a:pt x="11946" y="4547"/>
                      <a:pt x="14359" y="6267"/>
                      <a:pt x="16360" y="8413"/>
                    </a:cubicBezTo>
                    <a:cubicBezTo>
                      <a:pt x="17863" y="10026"/>
                      <a:pt x="19110" y="11857"/>
                      <a:pt x="19998" y="13867"/>
                    </a:cubicBezTo>
                    <a:cubicBezTo>
                      <a:pt x="21075" y="16303"/>
                      <a:pt x="21600" y="18942"/>
                      <a:pt x="21536" y="21600"/>
                    </a:cubicBezTo>
                  </a:path>
                </a:pathLst>
              </a:custGeom>
              <a:noFill/>
              <a:ln w="25400" cap="flat">
                <a:solidFill>
                  <a:srgbClr val="000000"/>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pic>
            <p:nvPicPr>
              <p:cNvPr id="301" name="Image" descr="Image"/>
              <p:cNvPicPr>
                <a:picLocks noChangeAspect="1"/>
              </p:cNvPicPr>
              <p:nvPr/>
            </p:nvPicPr>
            <p:blipFill>
              <a:blip r:embed="rId16">
                <a:extLst/>
              </a:blip>
              <a:stretch>
                <a:fillRect/>
              </a:stretch>
            </p:blipFill>
            <p:spPr>
              <a:xfrm>
                <a:off x="779744" y="961768"/>
                <a:ext cx="356200" cy="227968"/>
              </a:xfrm>
              <a:prstGeom prst="rect">
                <a:avLst/>
              </a:prstGeom>
              <a:ln w="12700" cap="flat">
                <a:noFill/>
                <a:miter lim="400000"/>
              </a:ln>
              <a:effectLst/>
            </p:spPr>
          </p:pic>
        </p:grpSp>
        <p:sp>
          <p:nvSpPr>
            <p:cNvPr id="303" name="Circle"/>
            <p:cNvSpPr/>
            <p:nvPr/>
          </p:nvSpPr>
          <p:spPr>
            <a:xfrm>
              <a:off x="0" y="0"/>
              <a:ext cx="2266824" cy="2266824"/>
            </a:xfrm>
            <a:prstGeom prst="ellipse">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grpSp>
      <p:sp>
        <p:nvSpPr>
          <p:cNvPr id="305" name="form neighbor…"/>
          <p:cNvSpPr txBox="1"/>
          <p:nvPr/>
        </p:nvSpPr>
        <p:spPr>
          <a:xfrm>
            <a:off x="17453040" y="6417979"/>
            <a:ext cx="1823761" cy="679170"/>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defTabSz="584200">
              <a:defRPr b="1" sz="1800">
                <a:solidFill>
                  <a:srgbClr val="FF0030"/>
                </a:solidFill>
                <a:latin typeface="Helvetica Neue"/>
                <a:ea typeface="Helvetica Neue"/>
                <a:cs typeface="Helvetica Neue"/>
                <a:sym typeface="Helvetica Neue"/>
              </a:defRPr>
            </a:pPr>
            <a:r>
              <a:t>form neighbor</a:t>
            </a:r>
          </a:p>
          <a:p>
            <a:pPr algn="ctr" defTabSz="584200">
              <a:defRPr b="1" sz="1800">
                <a:solidFill>
                  <a:srgbClr val="FF0030"/>
                </a:solidFill>
                <a:latin typeface="Helvetica Neue"/>
                <a:ea typeface="Helvetica Neue"/>
                <a:cs typeface="Helvetica Neue"/>
                <a:sym typeface="Helvetica Neue"/>
              </a:defRPr>
            </a:pPr>
            <a:r>
              <a:t> list</a:t>
            </a:r>
          </a:p>
        </p:txBody>
      </p:sp>
      <p:sp>
        <p:nvSpPr>
          <p:cNvPr id="306" name="Equation"/>
          <p:cNvSpPr txBox="1"/>
          <p:nvPr/>
        </p:nvSpPr>
        <p:spPr>
          <a:xfrm>
            <a:off x="19367777" y="5993113"/>
            <a:ext cx="5215643" cy="984333"/>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sSubSup>
                    <m:e>
                      <m:r>
                        <a:rPr xmlns:a="http://schemas.openxmlformats.org/drawingml/2006/main" sz="3300" i="1">
                          <a:solidFill>
                            <a:srgbClr val="000000"/>
                          </a:solidFill>
                          <a:latin typeface="Cambria Math" panose="02040503050406030204" pitchFamily="18" charset="0"/>
                        </a:rPr>
                        <m:t>G</m:t>
                      </m:r>
                    </m:e>
                    <m:sub>
                      <m:r>
                        <a:rPr xmlns:a="http://schemas.openxmlformats.org/drawingml/2006/main" sz="3300" i="1">
                          <a:solidFill>
                            <a:srgbClr val="000000"/>
                          </a:solidFill>
                          <a:latin typeface="Cambria Math" panose="02040503050406030204" pitchFamily="18" charset="0"/>
                        </a:rPr>
                        <m:t>i</m:t>
                      </m:r>
                    </m:sub>
                    <m:sup>
                      <m:r>
                        <a:rPr xmlns:a="http://schemas.openxmlformats.org/drawingml/2006/main" sz="3300" i="1">
                          <a:solidFill>
                            <a:srgbClr val="000000"/>
                          </a:solidFill>
                          <a:latin typeface="Cambria Math" panose="02040503050406030204" pitchFamily="18" charset="0"/>
                        </a:rPr>
                        <m:t>m</m:t>
                      </m:r>
                    </m:sup>
                  </m:sSubSup>
                  <m:r>
                    <a:rPr xmlns:a="http://schemas.openxmlformats.org/drawingml/2006/main" sz="3300" i="1">
                      <a:solidFill>
                        <a:srgbClr val="000000"/>
                      </a:solidFill>
                      <a:latin typeface="Cambria Math" panose="02040503050406030204" pitchFamily="18" charset="0"/>
                    </a:rPr>
                    <m:t>=</m:t>
                  </m:r>
                  <m:limLow>
                    <m:e>
                      <m:r>
                        <a:rPr xmlns:a="http://schemas.openxmlformats.org/drawingml/2006/main" sz="3300" i="1">
                          <a:solidFill>
                            <a:srgbClr val="000000"/>
                          </a:solidFill>
                          <a:latin typeface="Cambria Math" panose="02040503050406030204" pitchFamily="18" charset="0"/>
                        </a:rPr>
                        <m:t>∑</m:t>
                      </m:r>
                    </m:e>
                    <m:lim>
                      <m:r>
                        <a:rPr xmlns:a="http://schemas.openxmlformats.org/drawingml/2006/main" sz="3300" i="1">
                          <a:solidFill>
                            <a:srgbClr val="000000"/>
                          </a:solidFill>
                          <a:latin typeface="Cambria Math" panose="02040503050406030204" pitchFamily="18" charset="0"/>
                        </a:rPr>
                        <m:t>j</m:t>
                      </m:r>
                      <m:r>
                        <a:rPr xmlns:a="http://schemas.openxmlformats.org/drawingml/2006/main" sz="3300" i="1">
                          <a:solidFill>
                            <a:srgbClr val="000000"/>
                          </a:solidFill>
                          <a:latin typeface="Cambria Math" panose="02040503050406030204" pitchFamily="18" charset="0"/>
                        </a:rPr>
                        <m:t>,</m:t>
                      </m:r>
                      <m:r>
                        <a:rPr xmlns:a="http://schemas.openxmlformats.org/drawingml/2006/main" sz="3300" i="1">
                          <a:solidFill>
                            <a:srgbClr val="000000"/>
                          </a:solidFill>
                          <a:latin typeface="Cambria Math" panose="02040503050406030204" pitchFamily="18" charset="0"/>
                        </a:rPr>
                        <m:t>k</m:t>
                      </m:r>
                    </m:lim>
                  </m:limLow>
                  <m:sSub>
                    <m:e>
                      <m:r>
                        <a:rPr xmlns:a="http://schemas.openxmlformats.org/drawingml/2006/main" sz="3300" i="1">
                          <a:solidFill>
                            <a:srgbClr val="000000"/>
                          </a:solidFill>
                          <a:latin typeface="Cambria Math" panose="02040503050406030204" pitchFamily="18" charset="0"/>
                        </a:rPr>
                        <m:t>P</m:t>
                      </m:r>
                    </m:e>
                    <m:sub>
                      <m:r>
                        <a:rPr xmlns:a="http://schemas.openxmlformats.org/drawingml/2006/main" sz="3300" i="1">
                          <a:solidFill>
                            <a:srgbClr val="000000"/>
                          </a:solidFill>
                          <a:latin typeface="Cambria Math" panose="02040503050406030204" pitchFamily="18" charset="0"/>
                        </a:rPr>
                        <m:t>m</m:t>
                      </m:r>
                    </m:sub>
                  </m:sSub>
                  <m:r>
                    <a:rPr xmlns:a="http://schemas.openxmlformats.org/drawingml/2006/main" sz="3300" i="1">
                      <a:solidFill>
                        <a:srgbClr val="000000"/>
                      </a:solidFill>
                      <a:latin typeface="Cambria Math" panose="02040503050406030204" pitchFamily="18" charset="0"/>
                    </a:rPr>
                    <m:t>(</m:t>
                  </m:r>
                  <m:r>
                    <a:rPr xmlns:a="http://schemas.openxmlformats.org/drawingml/2006/main" sz="3300" i="1">
                      <a:solidFill>
                        <a:srgbClr val="000000"/>
                      </a:solidFill>
                      <a:latin typeface="Cambria Math" panose="02040503050406030204" pitchFamily="18" charset="0"/>
                    </a:rPr>
                    <m:t>c</m:t>
                  </m:r>
                  <m:r>
                    <a:rPr xmlns:a="http://schemas.openxmlformats.org/drawingml/2006/main" sz="3300" i="1">
                      <a:solidFill>
                        <a:srgbClr val="000000"/>
                      </a:solidFill>
                      <a:latin typeface="Cambria Math" panose="02040503050406030204" pitchFamily="18" charset="0"/>
                    </a:rPr>
                    <m:t>o</m:t>
                  </m:r>
                  <m:r>
                    <a:rPr xmlns:a="http://schemas.openxmlformats.org/drawingml/2006/main" sz="3300" i="1">
                      <a:solidFill>
                        <a:srgbClr val="000000"/>
                      </a:solidFill>
                      <a:latin typeface="Cambria Math" panose="02040503050406030204" pitchFamily="18" charset="0"/>
                    </a:rPr>
                    <m:t>s</m:t>
                  </m:r>
                  <m:r>
                    <a:rPr xmlns:a="http://schemas.openxmlformats.org/drawingml/2006/main" sz="3300" i="1">
                      <a:solidFill>
                        <a:srgbClr val="000000"/>
                      </a:solidFill>
                      <a:latin typeface="Cambria Math" panose="02040503050406030204" pitchFamily="18" charset="0"/>
                    </a:rPr>
                    <m:t>(</m:t>
                  </m:r>
                  <m:sSub>
                    <m:e>
                      <m:r>
                        <a:rPr xmlns:a="http://schemas.openxmlformats.org/drawingml/2006/main" sz="3300" i="1">
                          <a:solidFill>
                            <a:srgbClr val="000000"/>
                          </a:solidFill>
                          <a:latin typeface="Cambria Math" panose="02040503050406030204" pitchFamily="18" charset="0"/>
                        </a:rPr>
                        <m:t>θ</m:t>
                      </m:r>
                    </m:e>
                    <m:sub>
                      <m:r>
                        <a:rPr xmlns:a="http://schemas.openxmlformats.org/drawingml/2006/main" sz="3300" i="1">
                          <a:solidFill>
                            <a:srgbClr val="000000"/>
                          </a:solidFill>
                          <a:latin typeface="Cambria Math" panose="02040503050406030204" pitchFamily="18" charset="0"/>
                        </a:rPr>
                        <m:t>i</m:t>
                      </m:r>
                      <m:r>
                        <a:rPr xmlns:a="http://schemas.openxmlformats.org/drawingml/2006/main" sz="3300" i="1">
                          <a:solidFill>
                            <a:srgbClr val="000000"/>
                          </a:solidFill>
                          <a:latin typeface="Cambria Math" panose="02040503050406030204" pitchFamily="18" charset="0"/>
                        </a:rPr>
                        <m:t>j</m:t>
                      </m:r>
                      <m:r>
                        <a:rPr xmlns:a="http://schemas.openxmlformats.org/drawingml/2006/main" sz="3300" i="1">
                          <a:solidFill>
                            <a:srgbClr val="000000"/>
                          </a:solidFill>
                          <a:latin typeface="Cambria Math" panose="02040503050406030204" pitchFamily="18" charset="0"/>
                        </a:rPr>
                        <m:t>k</m:t>
                      </m:r>
                    </m:sub>
                  </m:sSub>
                  <m:r>
                    <a:rPr xmlns:a="http://schemas.openxmlformats.org/drawingml/2006/main" sz="3300" i="1">
                      <a:solidFill>
                        <a:srgbClr val="000000"/>
                      </a:solidFill>
                      <a:latin typeface="Cambria Math" panose="02040503050406030204" pitchFamily="18" charset="0"/>
                    </a:rPr>
                    <m:t>)</m:t>
                  </m:r>
                  <m:r>
                    <a:rPr xmlns:a="http://schemas.openxmlformats.org/drawingml/2006/main" sz="3300" i="1">
                      <a:solidFill>
                        <a:srgbClr val="000000"/>
                      </a:solidFill>
                      <a:latin typeface="Cambria Math" panose="02040503050406030204" pitchFamily="18" charset="0"/>
                    </a:rPr>
                    <m:t>)</m:t>
                  </m:r>
                  <m:r>
                    <a:rPr xmlns:a="http://schemas.openxmlformats.org/drawingml/2006/main" sz="3300" i="1">
                      <a:solidFill>
                        <a:srgbClr val="000000"/>
                      </a:solidFill>
                      <a:latin typeface="Cambria Math" panose="02040503050406030204" pitchFamily="18" charset="0"/>
                    </a:rPr>
                    <m:t>f</m:t>
                  </m:r>
                  <m:r>
                    <a:rPr xmlns:a="http://schemas.openxmlformats.org/drawingml/2006/main" sz="3300" i="1">
                      <a:solidFill>
                        <a:srgbClr val="000000"/>
                      </a:solidFill>
                      <a:latin typeface="Cambria Math" panose="02040503050406030204" pitchFamily="18" charset="0"/>
                    </a:rPr>
                    <m:t>(</m:t>
                  </m:r>
                  <m:sSub>
                    <m:e>
                      <m:r>
                        <a:rPr xmlns:a="http://schemas.openxmlformats.org/drawingml/2006/main" sz="3300" i="1">
                          <a:solidFill>
                            <a:srgbClr val="000000"/>
                          </a:solidFill>
                          <a:latin typeface="Cambria Math" panose="02040503050406030204" pitchFamily="18" charset="0"/>
                        </a:rPr>
                        <m:t>r</m:t>
                      </m:r>
                    </m:e>
                    <m:sub>
                      <m:r>
                        <a:rPr xmlns:a="http://schemas.openxmlformats.org/drawingml/2006/main" sz="3300" i="1">
                          <a:solidFill>
                            <a:srgbClr val="000000"/>
                          </a:solidFill>
                          <a:latin typeface="Cambria Math" panose="02040503050406030204" pitchFamily="18" charset="0"/>
                        </a:rPr>
                        <m:t>i</m:t>
                      </m:r>
                      <m:r>
                        <a:rPr xmlns:a="http://schemas.openxmlformats.org/drawingml/2006/main" sz="3300" i="1">
                          <a:solidFill>
                            <a:srgbClr val="000000"/>
                          </a:solidFill>
                          <a:latin typeface="Cambria Math" panose="02040503050406030204" pitchFamily="18" charset="0"/>
                        </a:rPr>
                        <m:t>j</m:t>
                      </m:r>
                    </m:sub>
                  </m:sSub>
                  <m:r>
                    <a:rPr xmlns:a="http://schemas.openxmlformats.org/drawingml/2006/main" sz="3300" i="1">
                      <a:solidFill>
                        <a:srgbClr val="000000"/>
                      </a:solidFill>
                      <a:latin typeface="Cambria Math" panose="02040503050406030204" pitchFamily="18" charset="0"/>
                    </a:rPr>
                    <m:t>)</m:t>
                  </m:r>
                  <m:r>
                    <a:rPr xmlns:a="http://schemas.openxmlformats.org/drawingml/2006/main" sz="3300" i="1">
                      <a:solidFill>
                        <a:srgbClr val="000000"/>
                      </a:solidFill>
                      <a:latin typeface="Cambria Math" panose="02040503050406030204" pitchFamily="18" charset="0"/>
                    </a:rPr>
                    <m:t>f</m:t>
                  </m:r>
                  <m:r>
                    <a:rPr xmlns:a="http://schemas.openxmlformats.org/drawingml/2006/main" sz="3300" i="1">
                      <a:solidFill>
                        <a:srgbClr val="000000"/>
                      </a:solidFill>
                      <a:latin typeface="Cambria Math" panose="02040503050406030204" pitchFamily="18" charset="0"/>
                    </a:rPr>
                    <m:t>(</m:t>
                  </m:r>
                  <m:sSub>
                    <m:e>
                      <m:r>
                        <a:rPr xmlns:a="http://schemas.openxmlformats.org/drawingml/2006/main" sz="3300" i="1">
                          <a:solidFill>
                            <a:srgbClr val="000000"/>
                          </a:solidFill>
                          <a:latin typeface="Cambria Math" panose="02040503050406030204" pitchFamily="18" charset="0"/>
                        </a:rPr>
                        <m:t>r</m:t>
                      </m:r>
                    </m:e>
                    <m:sub>
                      <m:r>
                        <a:rPr xmlns:a="http://schemas.openxmlformats.org/drawingml/2006/main" sz="3300" i="1">
                          <a:solidFill>
                            <a:srgbClr val="000000"/>
                          </a:solidFill>
                          <a:latin typeface="Cambria Math" panose="02040503050406030204" pitchFamily="18" charset="0"/>
                        </a:rPr>
                        <m:t>i</m:t>
                      </m:r>
                      <m:r>
                        <a:rPr xmlns:a="http://schemas.openxmlformats.org/drawingml/2006/main" sz="3300" i="1">
                          <a:solidFill>
                            <a:srgbClr val="000000"/>
                          </a:solidFill>
                          <a:latin typeface="Cambria Math" panose="02040503050406030204" pitchFamily="18" charset="0"/>
                        </a:rPr>
                        <m:t>k</m:t>
                      </m:r>
                    </m:sub>
                  </m:sSub>
                  <m:r>
                    <a:rPr xmlns:a="http://schemas.openxmlformats.org/drawingml/2006/main" sz="3300" i="1">
                      <a:solidFill>
                        <a:srgbClr val="000000"/>
                      </a:solidFill>
                      <a:latin typeface="Cambria Math" panose="02040503050406030204" pitchFamily="18" charset="0"/>
                    </a:rPr>
                    <m:t>)</m:t>
                  </m:r>
                </m:oMath>
              </m:oMathPara>
            </a14:m>
            <a:endParaRPr sz="3300"/>
          </a:p>
        </p:txBody>
      </p:sp>
      <p:sp>
        <p:nvSpPr>
          <p:cNvPr id="307" name="Equation"/>
          <p:cNvSpPr txBox="1"/>
          <p:nvPr/>
        </p:nvSpPr>
        <p:spPr>
          <a:xfrm>
            <a:off x="24725794" y="7275613"/>
            <a:ext cx="3648854" cy="310752"/>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2600" i="1">
                          <a:solidFill>
                            <a:srgbClr val="000000"/>
                          </a:solidFill>
                          <a:latin typeface="Cambria Math" panose="02040503050406030204" pitchFamily="18" charset="0"/>
                        </a:rPr>
                        <m:t>P</m:t>
                      </m:r>
                    </m:e>
                    <m:sub>
                      <m:r>
                        <a:rPr xmlns:a="http://schemas.openxmlformats.org/drawingml/2006/main" sz="2600" i="1">
                          <a:solidFill>
                            <a:srgbClr val="000000"/>
                          </a:solidFill>
                          <a:latin typeface="Cambria Math" panose="02040503050406030204" pitchFamily="18" charset="0"/>
                        </a:rPr>
                        <m:t>m</m:t>
                      </m:r>
                    </m:sub>
                  </m:sSub>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c</m:t>
                  </m:r>
                  <m:r>
                    <a:rPr xmlns:a="http://schemas.openxmlformats.org/drawingml/2006/main" sz="2600" i="1">
                      <a:solidFill>
                        <a:srgbClr val="000000"/>
                      </a:solidFill>
                      <a:latin typeface="Cambria Math" panose="02040503050406030204" pitchFamily="18" charset="0"/>
                    </a:rPr>
                    <m:t>o</m:t>
                  </m:r>
                  <m:r>
                    <a:rPr xmlns:a="http://schemas.openxmlformats.org/drawingml/2006/main" sz="2600" i="1">
                      <a:solidFill>
                        <a:srgbClr val="000000"/>
                      </a:solidFill>
                      <a:latin typeface="Cambria Math" panose="02040503050406030204" pitchFamily="18" charset="0"/>
                    </a:rPr>
                    <m:t>s</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θ</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m</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0,1,2,4,6</m:t>
                  </m:r>
                </m:oMath>
              </m:oMathPara>
            </a14:m>
            <a:endParaRPr sz="2600"/>
          </a:p>
        </p:txBody>
      </p:sp>
      <p:sp>
        <p:nvSpPr>
          <p:cNvPr id="308" name="Equation"/>
          <p:cNvSpPr txBox="1"/>
          <p:nvPr/>
        </p:nvSpPr>
        <p:spPr>
          <a:xfrm>
            <a:off x="20803337" y="7310115"/>
            <a:ext cx="3137355" cy="793488"/>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a:rPr xmlns:a="http://schemas.openxmlformats.org/drawingml/2006/main" sz="2900" i="1">
                      <a:solidFill>
                        <a:srgbClr val="000000"/>
                      </a:solidFill>
                      <a:latin typeface="Cambria Math" panose="02040503050406030204" pitchFamily="18" charset="0"/>
                    </a:rPr>
                    <m:t>f</m:t>
                  </m:r>
                  <m:r>
                    <a:rPr xmlns:a="http://schemas.openxmlformats.org/drawingml/2006/main" sz="2900" i="1">
                      <a:solidFill>
                        <a:srgbClr val="000000"/>
                      </a:solidFill>
                      <a:latin typeface="Cambria Math" panose="02040503050406030204" pitchFamily="18" charset="0"/>
                    </a:rPr>
                    <m:t>(</m:t>
                  </m:r>
                  <m:r>
                    <a:rPr xmlns:a="http://schemas.openxmlformats.org/drawingml/2006/main" sz="2900" i="1">
                      <a:solidFill>
                        <a:srgbClr val="000000"/>
                      </a:solidFill>
                      <a:latin typeface="Cambria Math" panose="02040503050406030204" pitchFamily="18" charset="0"/>
                    </a:rPr>
                    <m:t>r</m:t>
                  </m:r>
                  <m:r>
                    <a:rPr xmlns:a="http://schemas.openxmlformats.org/drawingml/2006/main" sz="2900" i="1">
                      <a:solidFill>
                        <a:srgbClr val="000000"/>
                      </a:solidFill>
                      <a:latin typeface="Cambria Math" panose="02040503050406030204" pitchFamily="18" charset="0"/>
                    </a:rPr>
                    <m:t>)</m:t>
                  </m:r>
                  <m:r>
                    <a:rPr xmlns:a="http://schemas.openxmlformats.org/drawingml/2006/main" sz="2900" i="1">
                      <a:solidFill>
                        <a:srgbClr val="000000"/>
                      </a:solidFill>
                      <a:latin typeface="Cambria Math" panose="02040503050406030204" pitchFamily="18" charset="0"/>
                    </a:rPr>
                    <m:t>=</m:t>
                  </m:r>
                  <m:f>
                    <m:fPr>
                      <m:ctrlPr>
                        <a:rPr xmlns:a="http://schemas.openxmlformats.org/drawingml/2006/main" sz="2900" i="1">
                          <a:solidFill>
                            <a:srgbClr val="000000"/>
                          </a:solidFill>
                          <a:latin typeface="Cambria Math" panose="02040503050406030204" pitchFamily="18" charset="0"/>
                        </a:rPr>
                      </m:ctrlPr>
                      <m:type m:val="bar"/>
                    </m:fPr>
                    <m:num>
                      <m:r>
                        <a:rPr xmlns:a="http://schemas.openxmlformats.org/drawingml/2006/main" sz="2900" i="1">
                          <a:solidFill>
                            <a:srgbClr val="000000"/>
                          </a:solidFill>
                          <a:latin typeface="Cambria Math" panose="02040503050406030204" pitchFamily="18" charset="0"/>
                        </a:rPr>
                        <m:t>1</m:t>
                      </m:r>
                    </m:num>
                    <m:den>
                      <m:sSup>
                        <m:e>
                          <m:r>
                            <a:rPr xmlns:a="http://schemas.openxmlformats.org/drawingml/2006/main" sz="2900" i="1">
                              <a:solidFill>
                                <a:srgbClr val="000000"/>
                              </a:solidFill>
                              <a:latin typeface="Cambria Math" panose="02040503050406030204" pitchFamily="18" charset="0"/>
                            </a:rPr>
                            <m:t>σ</m:t>
                          </m:r>
                        </m:e>
                        <m:sup>
                          <m:r>
                            <a:rPr xmlns:a="http://schemas.openxmlformats.org/drawingml/2006/main" sz="2900" i="1">
                              <a:solidFill>
                                <a:srgbClr val="000000"/>
                              </a:solidFill>
                              <a:latin typeface="Cambria Math" panose="02040503050406030204" pitchFamily="18" charset="0"/>
                            </a:rPr>
                            <m:t>3</m:t>
                          </m:r>
                        </m:sup>
                      </m:sSup>
                    </m:den>
                  </m:f>
                  <m:sSup>
                    <m:e>
                      <m:r>
                        <a:rPr xmlns:a="http://schemas.openxmlformats.org/drawingml/2006/main" sz="2900" i="1">
                          <a:solidFill>
                            <a:srgbClr val="000000"/>
                          </a:solidFill>
                          <a:latin typeface="Cambria Math" panose="02040503050406030204" pitchFamily="18" charset="0"/>
                        </a:rPr>
                        <m:t>e</m:t>
                      </m:r>
                    </m:e>
                    <m:sup>
                      <m:r>
                        <a:rPr xmlns:a="http://schemas.openxmlformats.org/drawingml/2006/main" sz="2900" i="1">
                          <a:solidFill>
                            <a:srgbClr val="000000"/>
                          </a:solidFill>
                          <a:latin typeface="Cambria Math" panose="02040503050406030204" pitchFamily="18" charset="0"/>
                        </a:rPr>
                        <m:t>-</m:t>
                      </m:r>
                      <m:f>
                        <m:fPr>
                          <m:ctrlPr>
                            <a:rPr xmlns:a="http://schemas.openxmlformats.org/drawingml/2006/main" sz="2900" i="1">
                              <a:solidFill>
                                <a:srgbClr val="000000"/>
                              </a:solidFill>
                              <a:latin typeface="Cambria Math" panose="02040503050406030204" pitchFamily="18" charset="0"/>
                            </a:rPr>
                          </m:ctrlPr>
                          <m:type m:val="bar"/>
                        </m:fPr>
                        <m:num>
                          <m:r>
                            <a:rPr xmlns:a="http://schemas.openxmlformats.org/drawingml/2006/main" sz="2900" i="1">
                              <a:solidFill>
                                <a:srgbClr val="000000"/>
                              </a:solidFill>
                              <a:latin typeface="Cambria Math" panose="02040503050406030204" pitchFamily="18" charset="0"/>
                            </a:rPr>
                            <m:t>(</m:t>
                          </m:r>
                          <m:r>
                            <a:rPr xmlns:a="http://schemas.openxmlformats.org/drawingml/2006/main" sz="2900" i="1">
                              <a:solidFill>
                                <a:srgbClr val="000000"/>
                              </a:solidFill>
                              <a:latin typeface="Cambria Math" panose="02040503050406030204" pitchFamily="18" charset="0"/>
                            </a:rPr>
                            <m:t>r</m:t>
                          </m:r>
                          <m:r>
                            <a:rPr xmlns:a="http://schemas.openxmlformats.org/drawingml/2006/main" sz="2900" i="1">
                              <a:solidFill>
                                <a:srgbClr val="000000"/>
                              </a:solidFill>
                              <a:latin typeface="Cambria Math" panose="02040503050406030204" pitchFamily="18" charset="0"/>
                            </a:rPr>
                            <m:t>-</m:t>
                          </m:r>
                          <m:sSub>
                            <m:e>
                              <m:r>
                                <a:rPr xmlns:a="http://schemas.openxmlformats.org/drawingml/2006/main" sz="2900" i="1">
                                  <a:solidFill>
                                    <a:srgbClr val="000000"/>
                                  </a:solidFill>
                                  <a:latin typeface="Cambria Math" panose="02040503050406030204" pitchFamily="18" charset="0"/>
                                </a:rPr>
                                <m:t>r</m:t>
                              </m:r>
                            </m:e>
                            <m:sub>
                              <m:r>
                                <a:rPr xmlns:a="http://schemas.openxmlformats.org/drawingml/2006/main" sz="2900" i="1">
                                  <a:solidFill>
                                    <a:srgbClr val="000000"/>
                                  </a:solidFill>
                                  <a:latin typeface="Cambria Math" panose="02040503050406030204" pitchFamily="18" charset="0"/>
                                </a:rPr>
                                <m:t>o</m:t>
                              </m:r>
                            </m:sub>
                          </m:sSub>
                          <m:sSup>
                            <m:e>
                              <m:r>
                                <a:rPr xmlns:a="http://schemas.openxmlformats.org/drawingml/2006/main" sz="2900" i="1">
                                  <a:solidFill>
                                    <a:srgbClr val="000000"/>
                                  </a:solidFill>
                                  <a:latin typeface="Cambria Math" panose="02040503050406030204" pitchFamily="18" charset="0"/>
                                </a:rPr>
                                <m:t>)</m:t>
                              </m:r>
                            </m:e>
                            <m:sup>
                              <m:r>
                                <a:rPr xmlns:a="http://schemas.openxmlformats.org/drawingml/2006/main" sz="2900" i="1">
                                  <a:solidFill>
                                    <a:srgbClr val="000000"/>
                                  </a:solidFill>
                                  <a:latin typeface="Cambria Math" panose="02040503050406030204" pitchFamily="18" charset="0"/>
                                </a:rPr>
                                <m:t>2</m:t>
                              </m:r>
                            </m:sup>
                          </m:sSup>
                        </m:num>
                        <m:den>
                          <m:sSup>
                            <m:e>
                              <m:r>
                                <a:rPr xmlns:a="http://schemas.openxmlformats.org/drawingml/2006/main" sz="2900" i="1">
                                  <a:solidFill>
                                    <a:srgbClr val="000000"/>
                                  </a:solidFill>
                                  <a:latin typeface="Cambria Math" panose="02040503050406030204" pitchFamily="18" charset="0"/>
                                </a:rPr>
                                <m:t>σ</m:t>
                              </m:r>
                            </m:e>
                            <m:sup>
                              <m:r>
                                <a:rPr xmlns:a="http://schemas.openxmlformats.org/drawingml/2006/main" sz="2900" i="1">
                                  <a:solidFill>
                                    <a:srgbClr val="000000"/>
                                  </a:solidFill>
                                  <a:latin typeface="Cambria Math" panose="02040503050406030204" pitchFamily="18" charset="0"/>
                                </a:rPr>
                                <m:t>2</m:t>
                              </m:r>
                            </m:sup>
                          </m:sSup>
                        </m:den>
                      </m:f>
                    </m:sup>
                  </m:sSup>
                  <m:sSub>
                    <m:e>
                      <m:r>
                        <a:rPr xmlns:a="http://schemas.openxmlformats.org/drawingml/2006/main" sz="2900" i="1">
                          <a:solidFill>
                            <a:srgbClr val="000000"/>
                          </a:solidFill>
                          <a:latin typeface="Cambria Math" panose="02040503050406030204" pitchFamily="18" charset="0"/>
                        </a:rPr>
                        <m:t>f</m:t>
                      </m:r>
                    </m:e>
                    <m:sub>
                      <m:r>
                        <a:rPr xmlns:a="http://schemas.openxmlformats.org/drawingml/2006/main" sz="2900" i="1">
                          <a:solidFill>
                            <a:srgbClr val="000000"/>
                          </a:solidFill>
                          <a:latin typeface="Cambria Math" panose="02040503050406030204" pitchFamily="18" charset="0"/>
                        </a:rPr>
                        <m:t>c</m:t>
                      </m:r>
                    </m:sub>
                  </m:sSub>
                  <m:r>
                    <a:rPr xmlns:a="http://schemas.openxmlformats.org/drawingml/2006/main" sz="2900" i="1">
                      <a:solidFill>
                        <a:srgbClr val="000000"/>
                      </a:solidFill>
                      <a:latin typeface="Cambria Math" panose="02040503050406030204" pitchFamily="18" charset="0"/>
                    </a:rPr>
                    <m:t>(</m:t>
                  </m:r>
                  <m:r>
                    <a:rPr xmlns:a="http://schemas.openxmlformats.org/drawingml/2006/main" sz="2900" i="1">
                      <a:solidFill>
                        <a:srgbClr val="000000"/>
                      </a:solidFill>
                      <a:latin typeface="Cambria Math" panose="02040503050406030204" pitchFamily="18" charset="0"/>
                    </a:rPr>
                    <m:t>r</m:t>
                  </m:r>
                  <m:r>
                    <a:rPr xmlns:a="http://schemas.openxmlformats.org/drawingml/2006/main" sz="2900" i="1">
                      <a:solidFill>
                        <a:srgbClr val="000000"/>
                      </a:solidFill>
                      <a:latin typeface="Cambria Math" panose="02040503050406030204" pitchFamily="18" charset="0"/>
                    </a:rPr>
                    <m:t>)</m:t>
                  </m:r>
                </m:oMath>
              </m:oMathPara>
            </a14:m>
            <a:endParaRPr sz="2900"/>
          </a:p>
        </p:txBody>
      </p:sp>
      <p:sp>
        <p:nvSpPr>
          <p:cNvPr id="309" name="Angular term"/>
          <p:cNvSpPr txBox="1"/>
          <p:nvPr/>
        </p:nvSpPr>
        <p:spPr>
          <a:xfrm>
            <a:off x="24486593" y="6725267"/>
            <a:ext cx="2162328" cy="461060"/>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defRPr b="1" sz="2400" u="sng">
                <a:latin typeface="Helvetica Neue"/>
                <a:ea typeface="Helvetica Neue"/>
                <a:cs typeface="Helvetica Neue"/>
                <a:sym typeface="Helvetica Neue"/>
              </a:defRPr>
            </a:lvl1pPr>
          </a:lstStyle>
          <a:p>
            <a:pPr/>
            <a:r>
              <a:t>Angular term</a:t>
            </a:r>
          </a:p>
        </p:txBody>
      </p:sp>
      <p:grpSp>
        <p:nvGrpSpPr>
          <p:cNvPr id="312" name="Group"/>
          <p:cNvGrpSpPr/>
          <p:nvPr/>
        </p:nvGrpSpPr>
        <p:grpSpPr>
          <a:xfrm>
            <a:off x="25443901" y="6157388"/>
            <a:ext cx="3145264" cy="294231"/>
            <a:chOff x="0" y="0"/>
            <a:chExt cx="3145263" cy="294230"/>
          </a:xfrm>
        </p:grpSpPr>
        <p:sp>
          <p:nvSpPr>
            <p:cNvPr id="310" name="Equation"/>
            <p:cNvSpPr txBox="1"/>
            <p:nvPr/>
          </p:nvSpPr>
          <p:spPr>
            <a:xfrm>
              <a:off x="0" y="0"/>
              <a:ext cx="1843328" cy="294231"/>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r>
                      <a:rPr xmlns:a="http://schemas.openxmlformats.org/drawingml/2006/main" sz="2500" i="1">
                        <a:solidFill>
                          <a:srgbClr val="000000"/>
                        </a:solidFill>
                        <a:latin typeface="Cambria Math" panose="02040503050406030204" pitchFamily="18" charset="0"/>
                      </a:rPr>
                      <m:t>(</m:t>
                    </m:r>
                    <m:sSub>
                      <m:e>
                        <m:r>
                          <a:rPr xmlns:a="http://schemas.openxmlformats.org/drawingml/2006/main" sz="2500" i="1">
                            <a:solidFill>
                              <a:srgbClr val="000000"/>
                            </a:solidFill>
                            <a:latin typeface="Cambria Math" panose="02040503050406030204" pitchFamily="18" charset="0"/>
                          </a:rPr>
                          <m:t>G</m:t>
                        </m:r>
                      </m:e>
                      <m:sub>
                        <m:r>
                          <a:rPr xmlns:a="http://schemas.openxmlformats.org/drawingml/2006/main" sz="2500" i="1">
                            <a:solidFill>
                              <a:srgbClr val="000000"/>
                            </a:solidFill>
                            <a:latin typeface="Cambria Math" panose="02040503050406030204" pitchFamily="18" charset="0"/>
                          </a:rPr>
                          <m:t>1</m:t>
                        </m:r>
                      </m:sub>
                    </m:sSub>
                    <m:r>
                      <a:rPr xmlns:a="http://schemas.openxmlformats.org/drawingml/2006/main" sz="2500" i="1">
                        <a:solidFill>
                          <a:srgbClr val="000000"/>
                        </a:solidFill>
                        <a:latin typeface="Cambria Math" panose="02040503050406030204" pitchFamily="18" charset="0"/>
                      </a:rPr>
                      <m:t>,</m:t>
                    </m:r>
                    <m:sSub>
                      <m:e>
                        <m:r>
                          <a:rPr xmlns:a="http://schemas.openxmlformats.org/drawingml/2006/main" sz="2500" i="1">
                            <a:solidFill>
                              <a:srgbClr val="000000"/>
                            </a:solidFill>
                            <a:latin typeface="Cambria Math" panose="02040503050406030204" pitchFamily="18" charset="0"/>
                          </a:rPr>
                          <m:t>G</m:t>
                        </m:r>
                      </m:e>
                      <m:sub>
                        <m:r>
                          <a:rPr xmlns:a="http://schemas.openxmlformats.org/drawingml/2006/main" sz="2500" i="1">
                            <a:solidFill>
                              <a:srgbClr val="000000"/>
                            </a:solidFill>
                            <a:latin typeface="Cambria Math" panose="02040503050406030204" pitchFamily="18" charset="0"/>
                          </a:rPr>
                          <m:t>2</m:t>
                        </m:r>
                      </m:sub>
                    </m:sSub>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m:t>
                    </m:r>
                    <m:sSub>
                      <m:e>
                        <m:r>
                          <a:rPr xmlns:a="http://schemas.openxmlformats.org/drawingml/2006/main" sz="2500" i="1">
                            <a:solidFill>
                              <a:srgbClr val="000000"/>
                            </a:solidFill>
                            <a:latin typeface="Cambria Math" panose="02040503050406030204" pitchFamily="18" charset="0"/>
                          </a:rPr>
                          <m:t>G</m:t>
                        </m:r>
                      </m:e>
                      <m:sub>
                        <m:r>
                          <a:rPr xmlns:a="http://schemas.openxmlformats.org/drawingml/2006/main" sz="2500" i="1">
                            <a:solidFill>
                              <a:srgbClr val="000000"/>
                            </a:solidFill>
                            <a:latin typeface="Cambria Math" panose="02040503050406030204" pitchFamily="18" charset="0"/>
                          </a:rPr>
                          <m:t>M</m:t>
                        </m:r>
                      </m:sub>
                    </m:sSub>
                    <m:r>
                      <a:rPr xmlns:a="http://schemas.openxmlformats.org/drawingml/2006/main" sz="2500" i="1">
                        <a:solidFill>
                          <a:srgbClr val="000000"/>
                        </a:solidFill>
                        <a:latin typeface="Cambria Math" panose="02040503050406030204" pitchFamily="18" charset="0"/>
                      </a:rPr>
                      <m:t>)</m:t>
                    </m:r>
                  </m:oMath>
                </m:oMathPara>
              </a14:m>
              <a:endParaRPr sz="2500"/>
            </a:p>
          </p:txBody>
        </p:sp>
        <p:sp>
          <p:nvSpPr>
            <p:cNvPr id="311" name="Equation"/>
            <p:cNvSpPr txBox="1"/>
            <p:nvPr/>
          </p:nvSpPr>
          <p:spPr>
            <a:xfrm>
              <a:off x="2170996" y="13356"/>
              <a:ext cx="974268" cy="221933"/>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r>
                      <a:rPr xmlns:a="http://schemas.openxmlformats.org/drawingml/2006/main" sz="2500" i="1">
                        <a:solidFill>
                          <a:srgbClr val="000000"/>
                        </a:solidFill>
                        <a:latin typeface="Cambria Math" panose="02040503050406030204" pitchFamily="18" charset="0"/>
                      </a:rPr>
                      <m:t>M</m:t>
                    </m:r>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60</m:t>
                    </m:r>
                  </m:oMath>
                </m:oMathPara>
              </a14:m>
              <a:endParaRPr sz="2500"/>
            </a:p>
          </p:txBody>
        </p:sp>
      </p:grpSp>
      <p:sp>
        <p:nvSpPr>
          <p:cNvPr id="313" name="Radial term"/>
          <p:cNvSpPr txBox="1"/>
          <p:nvPr/>
        </p:nvSpPr>
        <p:spPr>
          <a:xfrm>
            <a:off x="21245881" y="6759547"/>
            <a:ext cx="2252267" cy="461060"/>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defRPr b="1" sz="2400" u="sng">
                <a:latin typeface="Helvetica Neue"/>
                <a:ea typeface="Helvetica Neue"/>
                <a:cs typeface="Helvetica Neue"/>
                <a:sym typeface="Helvetica Neue"/>
              </a:defRPr>
            </a:lvl1pPr>
          </a:lstStyle>
          <a:p>
            <a:pPr/>
            <a:r>
              <a:t>Radial term</a:t>
            </a:r>
          </a:p>
        </p:txBody>
      </p:sp>
      <p:sp>
        <p:nvSpPr>
          <p:cNvPr id="314" name="Rectangle"/>
          <p:cNvSpPr/>
          <p:nvPr/>
        </p:nvSpPr>
        <p:spPr>
          <a:xfrm>
            <a:off x="14874106" y="25393361"/>
            <a:ext cx="14213082" cy="6449334"/>
          </a:xfrm>
          <a:prstGeom prst="rect">
            <a:avLst/>
          </a:prstGeom>
          <a:ln w="76200">
            <a:solidFill>
              <a:srgbClr val="0015FF"/>
            </a:solidFill>
          </a:ln>
          <a:effectLst>
            <a:outerShdw sx="100000" sy="100000" kx="0" ky="0" algn="b" rotWithShape="0" blurRad="25400" dist="12700" dir="5400000">
              <a:srgbClr val="000000">
                <a:alpha val="35000"/>
              </a:srgbClr>
            </a:outerShdw>
          </a:effectLst>
        </p:spPr>
        <p:txBody>
          <a:bodyPr lIns="40639" tIns="40639" rIns="40639" bIns="40639" anchor="ctr"/>
          <a:lstStyle/>
          <a:p>
            <a:pPr/>
          </a:p>
        </p:txBody>
      </p:sp>
      <p:sp>
        <p:nvSpPr>
          <p:cNvPr id="315" name="Results"/>
          <p:cNvSpPr txBox="1"/>
          <p:nvPr/>
        </p:nvSpPr>
        <p:spPr>
          <a:xfrm>
            <a:off x="20809477" y="24614402"/>
            <a:ext cx="2625624" cy="839894"/>
          </a:xfrm>
          <a:prstGeom prst="rect">
            <a:avLst/>
          </a:prstGeom>
          <a:ln w="3175">
            <a:miter lim="400000"/>
          </a:ln>
          <a:extLst>
            <a:ext uri="{C572A759-6A51-4108-AA02-DFA0A04FC94B}">
              <ma14:wrappingTextBoxFlag xmlns:ma14="http://schemas.microsoft.com/office/mac/drawingml/2011/main" val="1"/>
            </a:ext>
          </a:extLst>
        </p:spPr>
        <p:txBody>
          <a:bodyPr lIns="72248" tIns="72248" rIns="72248" bIns="72248" anchor="ctr"/>
          <a:lstStyle>
            <a:lvl1pPr algn="ctr" defTabSz="1300480">
              <a:defRPr b="1" sz="4600">
                <a:solidFill>
                  <a:srgbClr val="1700FF"/>
                </a:solidFill>
                <a:latin typeface="Arial"/>
                <a:ea typeface="Arial"/>
                <a:cs typeface="Arial"/>
                <a:sym typeface="Arial"/>
              </a:defRPr>
            </a:lvl1pPr>
          </a:lstStyle>
          <a:p>
            <a:pPr/>
            <a:r>
              <a:t>Results</a:t>
            </a:r>
          </a:p>
        </p:txBody>
      </p:sp>
      <p:sp>
        <p:nvSpPr>
          <p:cNvPr id="316" name="Rectangle"/>
          <p:cNvSpPr/>
          <p:nvPr/>
        </p:nvSpPr>
        <p:spPr>
          <a:xfrm>
            <a:off x="29507960" y="4088010"/>
            <a:ext cx="14213082" cy="19130077"/>
          </a:xfrm>
          <a:prstGeom prst="rect">
            <a:avLst/>
          </a:prstGeom>
          <a:ln w="76200">
            <a:solidFill>
              <a:srgbClr val="0015FF"/>
            </a:solidFill>
          </a:ln>
          <a:effectLst>
            <a:outerShdw sx="100000" sy="100000" kx="0" ky="0" algn="b" rotWithShape="0" blurRad="25400" dist="12700" dir="5400000">
              <a:srgbClr val="000000">
                <a:alpha val="35000"/>
              </a:srgbClr>
            </a:outerShdw>
          </a:effectLst>
        </p:spPr>
        <p:txBody>
          <a:bodyPr lIns="40639" tIns="40639" rIns="40639" bIns="40639" anchor="ctr"/>
          <a:lstStyle/>
          <a:p>
            <a:pPr/>
          </a:p>
        </p:txBody>
      </p:sp>
      <p:sp>
        <p:nvSpPr>
          <p:cNvPr id="317" name="Results"/>
          <p:cNvSpPr txBox="1"/>
          <p:nvPr/>
        </p:nvSpPr>
        <p:spPr>
          <a:xfrm>
            <a:off x="29461615" y="3336177"/>
            <a:ext cx="14229573" cy="839893"/>
          </a:xfrm>
          <a:prstGeom prst="rect">
            <a:avLst/>
          </a:prstGeom>
          <a:ln w="3175">
            <a:miter lim="400000"/>
          </a:ln>
          <a:extLst>
            <a:ext uri="{C572A759-6A51-4108-AA02-DFA0A04FC94B}">
              <ma14:wrappingTextBoxFlag xmlns:ma14="http://schemas.microsoft.com/office/mac/drawingml/2011/main" val="1"/>
            </a:ext>
          </a:extLst>
        </p:spPr>
        <p:txBody>
          <a:bodyPr lIns="72248" tIns="72248" rIns="72248" bIns="72248" anchor="ctr"/>
          <a:lstStyle>
            <a:lvl1pPr algn="ctr" defTabSz="1300480">
              <a:defRPr b="1" sz="4600">
                <a:solidFill>
                  <a:srgbClr val="1700FF"/>
                </a:solidFill>
                <a:latin typeface="Arial"/>
                <a:ea typeface="Arial"/>
                <a:cs typeface="Arial"/>
                <a:sym typeface="Arial"/>
              </a:defRPr>
            </a:lvl1pPr>
          </a:lstStyle>
          <a:p>
            <a:pPr/>
            <a:r>
              <a:t>Results</a:t>
            </a:r>
          </a:p>
        </p:txBody>
      </p:sp>
      <p:sp>
        <p:nvSpPr>
          <p:cNvPr id="318" name="Property comparison:"/>
          <p:cNvSpPr txBox="1"/>
          <p:nvPr/>
        </p:nvSpPr>
        <p:spPr>
          <a:xfrm>
            <a:off x="22947044" y="25394074"/>
            <a:ext cx="4221692" cy="598917"/>
          </a:xfrm>
          <a:prstGeom prst="rect">
            <a:avLst/>
          </a:prstGeom>
          <a:ln w="3175">
            <a:miter lim="400000"/>
          </a:ln>
          <a:extLst>
            <a:ext uri="{C572A759-6A51-4108-AA02-DFA0A04FC94B}">
              <ma14:wrappingTextBoxFlag xmlns:ma14="http://schemas.microsoft.com/office/mac/drawingml/2011/main" val="1"/>
            </a:ext>
          </a:extLst>
        </p:spPr>
        <p:txBody>
          <a:bodyPr lIns="72248" tIns="72248" rIns="72248" bIns="72248" anchor="ctr"/>
          <a:lstStyle>
            <a:lvl1pPr algn="ctr" defTabSz="1300480">
              <a:defRPr b="1" sz="2200" u="sng">
                <a:solidFill>
                  <a:srgbClr val="FF0F00"/>
                </a:solidFill>
                <a:latin typeface="Arial"/>
                <a:ea typeface="Arial"/>
                <a:cs typeface="Arial"/>
                <a:sym typeface="Arial"/>
              </a:defRPr>
            </a:lvl1pPr>
          </a:lstStyle>
          <a:p>
            <a:pPr/>
            <a:r>
              <a:t>Property comparison:</a:t>
            </a:r>
          </a:p>
        </p:txBody>
      </p:sp>
      <p:sp>
        <p:nvSpPr>
          <p:cNvPr id="319" name="Comparison with Traditional potentials"/>
          <p:cNvSpPr txBox="1"/>
          <p:nvPr/>
        </p:nvSpPr>
        <p:spPr>
          <a:xfrm>
            <a:off x="37542613" y="14206228"/>
            <a:ext cx="6096136" cy="540322"/>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b="1" sz="2400">
                <a:solidFill>
                  <a:srgbClr val="0030FF"/>
                </a:solidFill>
                <a:latin typeface="Arial"/>
                <a:ea typeface="Arial"/>
                <a:cs typeface="Arial"/>
                <a:sym typeface="Arial"/>
              </a:defRPr>
            </a:lvl1pPr>
          </a:lstStyle>
          <a:p>
            <a:pPr/>
            <a:r>
              <a:t>Comparison with Traditional potentials</a:t>
            </a:r>
          </a:p>
        </p:txBody>
      </p:sp>
      <p:sp>
        <p:nvSpPr>
          <p:cNvPr id="320" name="Comparison with NN potentials"/>
          <p:cNvSpPr txBox="1"/>
          <p:nvPr/>
        </p:nvSpPr>
        <p:spPr>
          <a:xfrm>
            <a:off x="30517644" y="14242809"/>
            <a:ext cx="6096136" cy="540322"/>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b="1" sz="2400">
                <a:solidFill>
                  <a:srgbClr val="0030FF"/>
                </a:solidFill>
                <a:latin typeface="Arial"/>
                <a:ea typeface="Arial"/>
                <a:cs typeface="Arial"/>
                <a:sym typeface="Arial"/>
              </a:defRPr>
            </a:lvl1pPr>
          </a:lstStyle>
          <a:p>
            <a:pPr/>
            <a:r>
              <a:t>Comparison with NN potentials</a:t>
            </a:r>
          </a:p>
        </p:txBody>
      </p:sp>
      <p:sp>
        <p:nvSpPr>
          <p:cNvPr id="321" name="Phonon density of states"/>
          <p:cNvSpPr txBox="1"/>
          <p:nvPr/>
        </p:nvSpPr>
        <p:spPr>
          <a:xfrm>
            <a:off x="35100297" y="19397921"/>
            <a:ext cx="3738415" cy="447229"/>
          </a:xfrm>
          <a:prstGeom prst="rect">
            <a:avLst/>
          </a:prstGeom>
          <a:ln w="3175">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b="1" sz="2400">
                <a:solidFill>
                  <a:srgbClr val="0030FF"/>
                </a:solidFill>
                <a:latin typeface="Arial"/>
                <a:ea typeface="Arial"/>
                <a:cs typeface="Arial"/>
                <a:sym typeface="Arial"/>
              </a:defRPr>
            </a:lvl1pPr>
          </a:lstStyle>
          <a:p>
            <a:pPr/>
            <a:r>
              <a:t>Phonon density of states</a:t>
            </a:r>
          </a:p>
        </p:txBody>
      </p:sp>
      <p:sp>
        <p:nvSpPr>
          <p:cNvPr id="322" name="Note: From Previous PINN version"/>
          <p:cNvSpPr txBox="1"/>
          <p:nvPr/>
        </p:nvSpPr>
        <p:spPr>
          <a:xfrm>
            <a:off x="41155308" y="22217485"/>
            <a:ext cx="2475433" cy="249431"/>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457200">
              <a:lnSpc>
                <a:spcPts val="2800"/>
              </a:lnSpc>
              <a:defRPr b="1" sz="1100">
                <a:latin typeface="Arial"/>
                <a:ea typeface="Arial"/>
                <a:cs typeface="Arial"/>
                <a:sym typeface="Arial"/>
              </a:defRPr>
            </a:lvl1pPr>
          </a:lstStyle>
          <a:p>
            <a:pPr/>
            <a:r>
              <a:t>Note: From Previous PINN version</a:t>
            </a:r>
          </a:p>
        </p:txBody>
      </p:sp>
      <p:sp>
        <p:nvSpPr>
          <p:cNvPr id="323" name="Liquid RDF"/>
          <p:cNvSpPr txBox="1"/>
          <p:nvPr/>
        </p:nvSpPr>
        <p:spPr>
          <a:xfrm>
            <a:off x="40915732" y="19446284"/>
            <a:ext cx="1864614" cy="422660"/>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defRPr b="1" sz="2200">
                <a:solidFill>
                  <a:srgbClr val="0030FF"/>
                </a:solidFill>
                <a:latin typeface="Arial"/>
                <a:ea typeface="Arial"/>
                <a:cs typeface="Arial"/>
                <a:sym typeface="Arial"/>
              </a:defRPr>
            </a:lvl1pPr>
          </a:lstStyle>
          <a:p>
            <a:pPr/>
            <a:r>
              <a:t>Liquid RDF</a:t>
            </a:r>
          </a:p>
        </p:txBody>
      </p:sp>
      <p:pic>
        <p:nvPicPr>
          <p:cNvPr id="324" name="27.pdf" descr="27.pdf"/>
          <p:cNvPicPr>
            <a:picLocks noChangeAspect="1"/>
          </p:cNvPicPr>
          <p:nvPr/>
        </p:nvPicPr>
        <p:blipFill>
          <a:blip r:embed="rId17">
            <a:extLst/>
          </a:blip>
          <a:srcRect l="0" t="483" r="0" b="0"/>
          <a:stretch>
            <a:fillRect/>
          </a:stretch>
        </p:blipFill>
        <p:spPr>
          <a:xfrm>
            <a:off x="38843570" y="19592207"/>
            <a:ext cx="5166704" cy="3599215"/>
          </a:xfrm>
          <a:prstGeom prst="rect">
            <a:avLst/>
          </a:prstGeom>
          <a:ln w="12700">
            <a:miter lim="400000"/>
          </a:ln>
        </p:spPr>
      </p:pic>
      <p:pic>
        <p:nvPicPr>
          <p:cNvPr id="325" name="17.pdf" descr="17.pdf"/>
          <p:cNvPicPr>
            <a:picLocks noChangeAspect="1"/>
          </p:cNvPicPr>
          <p:nvPr/>
        </p:nvPicPr>
        <p:blipFill>
          <a:blip r:embed="rId18">
            <a:extLst/>
          </a:blip>
          <a:stretch>
            <a:fillRect/>
          </a:stretch>
        </p:blipFill>
        <p:spPr>
          <a:xfrm>
            <a:off x="34006969" y="19545375"/>
            <a:ext cx="5247479" cy="3673237"/>
          </a:xfrm>
          <a:prstGeom prst="rect">
            <a:avLst/>
          </a:prstGeom>
          <a:ln w="12700">
            <a:miter lim="400000"/>
          </a:ln>
        </p:spPr>
      </p:pic>
      <p:pic>
        <p:nvPicPr>
          <p:cNvPr id="326" name="12.pdf" descr="12.pdf"/>
          <p:cNvPicPr>
            <a:picLocks noChangeAspect="1"/>
          </p:cNvPicPr>
          <p:nvPr/>
        </p:nvPicPr>
        <p:blipFill>
          <a:blip r:embed="rId19">
            <a:extLst/>
          </a:blip>
          <a:stretch>
            <a:fillRect/>
          </a:stretch>
        </p:blipFill>
        <p:spPr>
          <a:xfrm>
            <a:off x="29482029" y="19625966"/>
            <a:ext cx="4828355" cy="3379848"/>
          </a:xfrm>
          <a:prstGeom prst="rect">
            <a:avLst/>
          </a:prstGeom>
          <a:ln w="12700">
            <a:miter lim="400000"/>
          </a:ln>
        </p:spPr>
      </p:pic>
      <p:sp>
        <p:nvSpPr>
          <p:cNvPr id="327" name="Thermal expansion"/>
          <p:cNvSpPr txBox="1"/>
          <p:nvPr/>
        </p:nvSpPr>
        <p:spPr>
          <a:xfrm>
            <a:off x="30689581" y="19388514"/>
            <a:ext cx="2892177" cy="447229"/>
          </a:xfrm>
          <a:prstGeom prst="rect">
            <a:avLst/>
          </a:prstGeom>
          <a:ln w="3175">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b="1" sz="2400">
                <a:solidFill>
                  <a:srgbClr val="0030FF"/>
                </a:solidFill>
                <a:latin typeface="Arial"/>
                <a:ea typeface="Arial"/>
                <a:cs typeface="Arial"/>
                <a:sym typeface="Arial"/>
              </a:defRPr>
            </a:lvl1pPr>
          </a:lstStyle>
          <a:p>
            <a:pPr/>
            <a:r>
              <a:t>Thermal expansion</a:t>
            </a:r>
          </a:p>
        </p:txBody>
      </p:sp>
      <p:sp>
        <p:nvSpPr>
          <p:cNvPr id="328" name="(https://jarvis.nist.gov/)"/>
          <p:cNvSpPr txBox="1"/>
          <p:nvPr/>
        </p:nvSpPr>
        <p:spPr>
          <a:xfrm>
            <a:off x="36386634" y="19976616"/>
            <a:ext cx="2071330" cy="27441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lnSpc>
                <a:spcPts val="2900"/>
              </a:lnSpc>
              <a:defRPr sz="1200">
                <a:latin typeface="Arial"/>
                <a:ea typeface="Arial"/>
                <a:cs typeface="Arial"/>
                <a:sym typeface="Arial"/>
              </a:defRPr>
            </a:pPr>
            <a:r>
              <a:t>(</a:t>
            </a:r>
            <a:r>
              <a:t>https://jarvis.nist.gov/</a:t>
            </a:r>
            <a:r>
              <a:t>)</a:t>
            </a:r>
          </a:p>
        </p:txBody>
      </p:sp>
      <p:sp>
        <p:nvSpPr>
          <p:cNvPr id="329" name="[7]"/>
          <p:cNvSpPr txBox="1"/>
          <p:nvPr/>
        </p:nvSpPr>
        <p:spPr>
          <a:xfrm>
            <a:off x="36390023" y="20149760"/>
            <a:ext cx="372757" cy="274416"/>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457200">
              <a:lnSpc>
                <a:spcPts val="2900"/>
              </a:lnSpc>
              <a:defRPr sz="1200">
                <a:latin typeface="Arial"/>
                <a:ea typeface="Arial"/>
                <a:cs typeface="Arial"/>
                <a:sym typeface="Arial"/>
              </a:defRPr>
            </a:lvl1pPr>
          </a:lstStyle>
          <a:p>
            <a:pPr/>
            <a:r>
              <a:t>[7]</a:t>
            </a:r>
          </a:p>
        </p:txBody>
      </p:sp>
      <p:sp>
        <p:nvSpPr>
          <p:cNvPr id="330" name="[7]"/>
          <p:cNvSpPr txBox="1"/>
          <p:nvPr/>
        </p:nvSpPr>
        <p:spPr>
          <a:xfrm>
            <a:off x="31487864" y="19986071"/>
            <a:ext cx="372757" cy="27441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457200">
              <a:lnSpc>
                <a:spcPts val="2900"/>
              </a:lnSpc>
              <a:defRPr sz="1200">
                <a:latin typeface="Arial"/>
                <a:ea typeface="Arial"/>
                <a:cs typeface="Arial"/>
                <a:sym typeface="Arial"/>
              </a:defRPr>
            </a:lvl1pPr>
          </a:lstStyle>
          <a:p>
            <a:pPr/>
            <a:r>
              <a:t>[7]</a:t>
            </a:r>
          </a:p>
        </p:txBody>
      </p:sp>
      <p:sp>
        <p:nvSpPr>
          <p:cNvPr id="331" name="[7]"/>
          <p:cNvSpPr txBox="1"/>
          <p:nvPr/>
        </p:nvSpPr>
        <p:spPr>
          <a:xfrm>
            <a:off x="43245918" y="20006687"/>
            <a:ext cx="372757" cy="27441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457200">
              <a:lnSpc>
                <a:spcPts val="2900"/>
              </a:lnSpc>
              <a:defRPr sz="1200">
                <a:latin typeface="Arial"/>
                <a:ea typeface="Arial"/>
                <a:cs typeface="Arial"/>
                <a:sym typeface="Arial"/>
              </a:defRPr>
            </a:lvl1pPr>
          </a:lstStyle>
          <a:p>
            <a:pPr/>
            <a:r>
              <a:t>[7]</a:t>
            </a:r>
          </a:p>
        </p:txBody>
      </p:sp>
      <p:grpSp>
        <p:nvGrpSpPr>
          <p:cNvPr id="334" name="Group"/>
          <p:cNvGrpSpPr/>
          <p:nvPr/>
        </p:nvGrpSpPr>
        <p:grpSpPr>
          <a:xfrm>
            <a:off x="20581114" y="25787294"/>
            <a:ext cx="8524936" cy="5967874"/>
            <a:chOff x="0" y="0"/>
            <a:chExt cx="8524935" cy="5967872"/>
          </a:xfrm>
        </p:grpSpPr>
        <p:pic>
          <p:nvPicPr>
            <p:cNvPr id="332" name="26.pdf" descr="26.pdf"/>
            <p:cNvPicPr>
              <a:picLocks noChangeAspect="1"/>
            </p:cNvPicPr>
            <p:nvPr/>
          </p:nvPicPr>
          <p:blipFill>
            <a:blip r:embed="rId20">
              <a:extLst/>
            </a:blip>
            <a:stretch>
              <a:fillRect/>
            </a:stretch>
          </p:blipFill>
          <p:spPr>
            <a:xfrm>
              <a:off x="0" y="0"/>
              <a:ext cx="8524936" cy="5967456"/>
            </a:xfrm>
            <a:prstGeom prst="rect">
              <a:avLst/>
            </a:prstGeom>
            <a:ln w="12700" cap="flat">
              <a:noFill/>
              <a:miter lim="400000"/>
            </a:ln>
            <a:effectLst/>
          </p:spPr>
        </p:pic>
        <p:sp>
          <p:nvSpPr>
            <p:cNvPr id="333" name="Line"/>
            <p:cNvSpPr/>
            <p:nvPr/>
          </p:nvSpPr>
          <p:spPr>
            <a:xfrm>
              <a:off x="1477162" y="5967872"/>
              <a:ext cx="98821" cy="1"/>
            </a:xfrm>
            <a:prstGeom prst="line">
              <a:avLst/>
            </a:prstGeom>
            <a:noFill/>
            <a:ln w="12700" cap="flat">
              <a:solidFill>
                <a:srgbClr val="000000"/>
              </a:solidFill>
              <a:prstDash val="solid"/>
              <a:round/>
            </a:ln>
            <a:effectLst>
              <a:outerShdw sx="100000" sy="100000" kx="0" ky="0" algn="b" rotWithShape="0" blurRad="25400" dist="12700" dir="5400000">
                <a:srgbClr val="000000">
                  <a:alpha val="38000"/>
                </a:srgbClr>
              </a:outerShdw>
            </a:effectLst>
          </p:spPr>
          <p:txBody>
            <a:bodyPr wrap="square" lIns="40639" tIns="40639" rIns="40639" bIns="40639" numCol="1" anchor="t">
              <a:noAutofit/>
            </a:bodyPr>
            <a:lstStyle/>
            <a:p>
              <a:pPr/>
            </a:p>
          </p:txBody>
        </p:sp>
      </p:grpSp>
      <p:grpSp>
        <p:nvGrpSpPr>
          <p:cNvPr id="349" name="Group"/>
          <p:cNvGrpSpPr/>
          <p:nvPr/>
        </p:nvGrpSpPr>
        <p:grpSpPr>
          <a:xfrm>
            <a:off x="36994269" y="14461210"/>
            <a:ext cx="6975173" cy="4882622"/>
            <a:chOff x="0" y="0"/>
            <a:chExt cx="6975172" cy="4882620"/>
          </a:xfrm>
        </p:grpSpPr>
        <p:grpSp>
          <p:nvGrpSpPr>
            <p:cNvPr id="347" name="Group"/>
            <p:cNvGrpSpPr/>
            <p:nvPr/>
          </p:nvGrpSpPr>
          <p:grpSpPr>
            <a:xfrm>
              <a:off x="0" y="0"/>
              <a:ext cx="6975173" cy="4882621"/>
              <a:chOff x="0" y="0"/>
              <a:chExt cx="6975172" cy="4882620"/>
            </a:xfrm>
          </p:grpSpPr>
          <p:sp>
            <p:nvSpPr>
              <p:cNvPr id="335" name="Circle"/>
              <p:cNvSpPr/>
              <p:nvPr/>
            </p:nvSpPr>
            <p:spPr>
              <a:xfrm>
                <a:off x="1566332" y="1358887"/>
                <a:ext cx="148834" cy="148834"/>
              </a:xfrm>
              <a:prstGeom prst="ellipse">
                <a:avLst/>
              </a:prstGeom>
              <a:solidFill>
                <a:srgbClr val="0313FF"/>
              </a:solidFill>
              <a:ln w="12700" cap="flat">
                <a:noFill/>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336" name="Square"/>
              <p:cNvSpPr/>
              <p:nvPr/>
            </p:nvSpPr>
            <p:spPr>
              <a:xfrm>
                <a:off x="1566332" y="719813"/>
                <a:ext cx="148834" cy="148834"/>
              </a:xfrm>
              <a:prstGeom prst="rect">
                <a:avLst/>
              </a:prstGeom>
              <a:noFill/>
              <a:ln w="38100" cap="flat">
                <a:solidFill>
                  <a:srgbClr val="EE220C"/>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337" name="2591"/>
              <p:cNvSpPr txBox="1"/>
              <p:nvPr/>
            </p:nvSpPr>
            <p:spPr>
              <a:xfrm>
                <a:off x="3379827" y="876878"/>
                <a:ext cx="729759" cy="453612"/>
              </a:xfrm>
              <a:prstGeom prst="rect">
                <a:avLst/>
              </a:prstGeom>
              <a:solidFill>
                <a:srgbClr val="FFFFFF"/>
              </a:solidFill>
              <a:ln w="3175"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b="1" sz="1400">
                    <a:latin typeface="Helvetica Neue"/>
                    <a:ea typeface="Helvetica Neue"/>
                    <a:cs typeface="Helvetica Neue"/>
                    <a:sym typeface="Helvetica Neue"/>
                  </a:defRPr>
                </a:lvl1pPr>
              </a:lstStyle>
              <a:p>
                <a:pPr/>
                <a:r>
                  <a:t>2591</a:t>
                </a:r>
              </a:p>
            </p:txBody>
          </p:sp>
          <p:pic>
            <p:nvPicPr>
              <p:cNvPr id="338" name="plot-01.pdf" descr="plot-01.pdf"/>
              <p:cNvPicPr>
                <a:picLocks noChangeAspect="1"/>
              </p:cNvPicPr>
              <p:nvPr/>
            </p:nvPicPr>
            <p:blipFill>
              <a:blip r:embed="rId21">
                <a:extLst/>
              </a:blip>
              <a:stretch>
                <a:fillRect/>
              </a:stretch>
            </p:blipFill>
            <p:spPr>
              <a:xfrm>
                <a:off x="0" y="0"/>
                <a:ext cx="6975173" cy="4882621"/>
              </a:xfrm>
              <a:prstGeom prst="rect">
                <a:avLst/>
              </a:prstGeom>
              <a:ln w="12700" cap="flat">
                <a:noFill/>
                <a:miter lim="400000"/>
              </a:ln>
              <a:effectLst/>
            </p:spPr>
          </p:pic>
          <p:sp>
            <p:nvSpPr>
              <p:cNvPr id="339" name="Modified Tersoff"/>
              <p:cNvSpPr txBox="1"/>
              <p:nvPr/>
            </p:nvSpPr>
            <p:spPr>
              <a:xfrm>
                <a:off x="1793239" y="663488"/>
                <a:ext cx="1527566" cy="298984"/>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defTabSz="457200">
                  <a:lnSpc>
                    <a:spcPts val="3100"/>
                  </a:lnSpc>
                  <a:defRPr b="1" sz="1400">
                    <a:latin typeface="Arial"/>
                    <a:ea typeface="Arial"/>
                    <a:cs typeface="Arial"/>
                    <a:sym typeface="Arial"/>
                  </a:defRPr>
                </a:lvl1pPr>
              </a:lstStyle>
              <a:p>
                <a:pPr/>
                <a:r>
                  <a:t>Modified Tersoff</a:t>
                </a:r>
              </a:p>
            </p:txBody>
          </p:sp>
          <p:sp>
            <p:nvSpPr>
              <p:cNvPr id="340" name="Circle"/>
              <p:cNvSpPr/>
              <p:nvPr/>
            </p:nvSpPr>
            <p:spPr>
              <a:xfrm>
                <a:off x="1566332" y="1029267"/>
                <a:ext cx="148834" cy="148834"/>
              </a:xfrm>
              <a:prstGeom prst="ellipse">
                <a:avLst/>
              </a:prstGeom>
              <a:noFill/>
              <a:ln w="38100" cap="flat">
                <a:solidFill>
                  <a:srgbClr val="008A0A"/>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341" name="PINN"/>
              <p:cNvSpPr txBox="1"/>
              <p:nvPr/>
            </p:nvSpPr>
            <p:spPr>
              <a:xfrm>
                <a:off x="1804271" y="1283813"/>
                <a:ext cx="566014" cy="298984"/>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defTabSz="457200">
                  <a:lnSpc>
                    <a:spcPts val="3100"/>
                  </a:lnSpc>
                  <a:defRPr b="1" sz="1400">
                    <a:latin typeface="Arial"/>
                    <a:ea typeface="Arial"/>
                    <a:cs typeface="Arial"/>
                    <a:sym typeface="Arial"/>
                  </a:defRPr>
                </a:lvl1pPr>
              </a:lstStyle>
              <a:p>
                <a:pPr/>
                <a:r>
                  <a:t>PINN</a:t>
                </a:r>
              </a:p>
            </p:txBody>
          </p:sp>
          <p:sp>
            <p:nvSpPr>
              <p:cNvPr id="342" name="Stillinger-Weber"/>
              <p:cNvSpPr txBox="1"/>
              <p:nvPr/>
            </p:nvSpPr>
            <p:spPr>
              <a:xfrm>
                <a:off x="1793239" y="954192"/>
                <a:ext cx="1493075" cy="298985"/>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defTabSz="457200">
                  <a:lnSpc>
                    <a:spcPts val="3100"/>
                  </a:lnSpc>
                  <a:defRPr b="1" sz="1400">
                    <a:latin typeface="Arial"/>
                    <a:ea typeface="Arial"/>
                    <a:cs typeface="Arial"/>
                    <a:sym typeface="Arial"/>
                  </a:defRPr>
                </a:lvl1pPr>
              </a:lstStyle>
              <a:p>
                <a:pPr/>
                <a:r>
                  <a:t>Stillinger-Weber</a:t>
                </a:r>
              </a:p>
            </p:txBody>
          </p:sp>
          <p:sp>
            <p:nvSpPr>
              <p:cNvPr id="343" name="RMSE (meV/atom)"/>
              <p:cNvSpPr txBox="1"/>
              <p:nvPr/>
            </p:nvSpPr>
            <p:spPr>
              <a:xfrm>
                <a:off x="2905955" y="398833"/>
                <a:ext cx="1677506" cy="315204"/>
              </a:xfrm>
              <a:prstGeom prst="rect">
                <a:avLst/>
              </a:prstGeom>
              <a:solidFill>
                <a:srgbClr val="FFFFFF"/>
              </a:solidFill>
              <a:ln w="3175"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b="1" sz="1300" u="sng">
                    <a:latin typeface="Helvetica Neue"/>
                    <a:ea typeface="Helvetica Neue"/>
                    <a:cs typeface="Helvetica Neue"/>
                    <a:sym typeface="Helvetica Neue"/>
                  </a:defRPr>
                </a:lvl1pPr>
              </a:lstStyle>
              <a:p>
                <a:pPr/>
                <a:r>
                  <a:t>RMSE (meV/atom)</a:t>
                </a:r>
              </a:p>
            </p:txBody>
          </p:sp>
          <p:pic>
            <p:nvPicPr>
              <p:cNvPr id="344" name="Image" descr="Image"/>
              <p:cNvPicPr>
                <a:picLocks noChangeAspect="1"/>
              </p:cNvPicPr>
              <p:nvPr/>
            </p:nvPicPr>
            <p:blipFill>
              <a:blip r:embed="rId22">
                <a:extLst/>
              </a:blip>
              <a:stretch>
                <a:fillRect/>
              </a:stretch>
            </p:blipFill>
            <p:spPr>
              <a:xfrm>
                <a:off x="3360176" y="1189082"/>
                <a:ext cx="254820" cy="321878"/>
              </a:xfrm>
              <a:prstGeom prst="rect">
                <a:avLst/>
              </a:prstGeom>
              <a:ln w="12700" cap="flat">
                <a:noFill/>
                <a:miter lim="400000"/>
              </a:ln>
              <a:effectLst/>
            </p:spPr>
          </p:pic>
          <p:sp>
            <p:nvSpPr>
              <p:cNvPr id="345" name="1281"/>
              <p:cNvSpPr txBox="1"/>
              <p:nvPr/>
            </p:nvSpPr>
            <p:spPr>
              <a:xfrm>
                <a:off x="3452806" y="662257"/>
                <a:ext cx="566014" cy="284410"/>
              </a:xfrm>
              <a:prstGeom prst="rect">
                <a:avLst/>
              </a:prstGeom>
              <a:solidFill>
                <a:srgbClr val="FFFFFF"/>
              </a:solidFill>
              <a:ln w="3175"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b="1" sz="1400">
                    <a:latin typeface="Helvetica Neue"/>
                    <a:ea typeface="Helvetica Neue"/>
                    <a:cs typeface="Helvetica Neue"/>
                    <a:sym typeface="Helvetica Neue"/>
                  </a:defRPr>
                </a:lvl1pPr>
              </a:lstStyle>
              <a:p>
                <a:pPr/>
                <a:r>
                  <a:t>1281</a:t>
                </a:r>
              </a:p>
            </p:txBody>
          </p:sp>
          <p:sp>
            <p:nvSpPr>
              <p:cNvPr id="346" name="5"/>
              <p:cNvSpPr txBox="1"/>
              <p:nvPr/>
            </p:nvSpPr>
            <p:spPr>
              <a:xfrm>
                <a:off x="3370935" y="1192458"/>
                <a:ext cx="729758" cy="453613"/>
              </a:xfrm>
              <a:prstGeom prst="rect">
                <a:avLst/>
              </a:prstGeom>
              <a:solidFill>
                <a:srgbClr val="FFFFFF"/>
              </a:solidFill>
              <a:ln w="3175"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b="1" sz="1400">
                    <a:latin typeface="Helvetica Neue"/>
                    <a:ea typeface="Helvetica Neue"/>
                    <a:cs typeface="Helvetica Neue"/>
                    <a:sym typeface="Helvetica Neue"/>
                  </a:defRPr>
                </a:lvl1pPr>
              </a:lstStyle>
              <a:p>
                <a:pPr/>
                <a:r>
                  <a:t>5</a:t>
                </a:r>
              </a:p>
            </p:txBody>
          </p:sp>
        </p:grpSp>
        <p:sp>
          <p:nvSpPr>
            <p:cNvPr id="348" name="[7]"/>
            <p:cNvSpPr txBox="1"/>
            <p:nvPr/>
          </p:nvSpPr>
          <p:spPr>
            <a:xfrm>
              <a:off x="4055420" y="598045"/>
              <a:ext cx="372757" cy="274415"/>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defTabSz="457200">
                <a:lnSpc>
                  <a:spcPts val="2900"/>
                </a:lnSpc>
                <a:defRPr b="1" sz="1200">
                  <a:latin typeface="Arial"/>
                  <a:ea typeface="Arial"/>
                  <a:cs typeface="Arial"/>
                  <a:sym typeface="Arial"/>
                </a:defRPr>
              </a:lvl1pPr>
            </a:lstStyle>
            <a:p>
              <a:pPr/>
              <a:r>
                <a:t>[7]</a:t>
              </a:r>
            </a:p>
          </p:txBody>
        </p:sp>
      </p:grpSp>
      <p:pic>
        <p:nvPicPr>
          <p:cNvPr id="350" name="4.pdf" descr="4.pdf"/>
          <p:cNvPicPr>
            <a:picLocks noChangeAspect="1"/>
          </p:cNvPicPr>
          <p:nvPr/>
        </p:nvPicPr>
        <p:blipFill>
          <a:blip r:embed="rId23">
            <a:extLst/>
          </a:blip>
          <a:stretch>
            <a:fillRect/>
          </a:stretch>
        </p:blipFill>
        <p:spPr>
          <a:xfrm>
            <a:off x="14741227" y="25603190"/>
            <a:ext cx="5785738" cy="4050018"/>
          </a:xfrm>
          <a:prstGeom prst="rect">
            <a:avLst/>
          </a:prstGeom>
          <a:ln w="12700">
            <a:miter lim="400000"/>
          </a:ln>
        </p:spPr>
      </p:pic>
      <p:grpSp>
        <p:nvGrpSpPr>
          <p:cNvPr id="353" name="Group"/>
          <p:cNvGrpSpPr/>
          <p:nvPr/>
        </p:nvGrpSpPr>
        <p:grpSpPr>
          <a:xfrm>
            <a:off x="14849082" y="29502019"/>
            <a:ext cx="6041870" cy="2250963"/>
            <a:chOff x="0" y="0"/>
            <a:chExt cx="6041868" cy="2250961"/>
          </a:xfrm>
        </p:grpSpPr>
        <p:pic>
          <p:nvPicPr>
            <p:cNvPr id="351" name="7.pdf" descr="7.pdf"/>
            <p:cNvPicPr>
              <a:picLocks noChangeAspect="1"/>
            </p:cNvPicPr>
            <p:nvPr/>
          </p:nvPicPr>
          <p:blipFill>
            <a:blip r:embed="rId24">
              <a:extLst/>
            </a:blip>
            <a:stretch>
              <a:fillRect/>
            </a:stretch>
          </p:blipFill>
          <p:spPr>
            <a:xfrm>
              <a:off x="0" y="0"/>
              <a:ext cx="3211407" cy="2247985"/>
            </a:xfrm>
            <a:prstGeom prst="rect">
              <a:avLst/>
            </a:prstGeom>
            <a:ln w="12700" cap="flat">
              <a:noFill/>
              <a:miter lim="400000"/>
            </a:ln>
            <a:effectLst/>
          </p:spPr>
        </p:pic>
        <p:pic>
          <p:nvPicPr>
            <p:cNvPr id="352" name="8.pdf" descr="8.pdf"/>
            <p:cNvPicPr>
              <a:picLocks noChangeAspect="1"/>
            </p:cNvPicPr>
            <p:nvPr/>
          </p:nvPicPr>
          <p:blipFill>
            <a:blip r:embed="rId25">
              <a:extLst/>
            </a:blip>
            <a:srcRect l="0" t="0" r="0" b="0"/>
            <a:stretch>
              <a:fillRect/>
            </a:stretch>
          </p:blipFill>
          <p:spPr>
            <a:xfrm>
              <a:off x="2907590" y="56966"/>
              <a:ext cx="3134279" cy="2193996"/>
            </a:xfrm>
            <a:prstGeom prst="rect">
              <a:avLst/>
            </a:prstGeom>
            <a:ln w="12700" cap="flat">
              <a:noFill/>
              <a:miter lim="400000"/>
            </a:ln>
            <a:effectLst/>
          </p:spPr>
        </p:pic>
      </p:grpSp>
      <p:sp>
        <p:nvSpPr>
          <p:cNvPr id="354" name="Select equations of state"/>
          <p:cNvSpPr txBox="1"/>
          <p:nvPr/>
        </p:nvSpPr>
        <p:spPr>
          <a:xfrm>
            <a:off x="15759169" y="25362495"/>
            <a:ext cx="4221693" cy="598916"/>
          </a:xfrm>
          <a:prstGeom prst="rect">
            <a:avLst/>
          </a:prstGeom>
          <a:ln w="3175">
            <a:miter lim="400000"/>
          </a:ln>
          <a:extLst>
            <a:ext uri="{C572A759-6A51-4108-AA02-DFA0A04FC94B}">
              <ma14:wrappingTextBoxFlag xmlns:ma14="http://schemas.microsoft.com/office/mac/drawingml/2011/main" val="1"/>
            </a:ext>
          </a:extLst>
        </p:spPr>
        <p:txBody>
          <a:bodyPr lIns="72248" tIns="72248" rIns="72248" bIns="72248" anchor="ctr"/>
          <a:lstStyle>
            <a:lvl1pPr algn="ctr" defTabSz="1300480">
              <a:defRPr b="1" sz="2200" u="sng">
                <a:solidFill>
                  <a:srgbClr val="FF0F00"/>
                </a:solidFill>
                <a:latin typeface="Arial"/>
                <a:ea typeface="Arial"/>
                <a:cs typeface="Arial"/>
                <a:sym typeface="Arial"/>
              </a:defRPr>
            </a:lvl1pPr>
          </a:lstStyle>
          <a:p>
            <a:pPr/>
            <a:r>
              <a:t>Select equations of state</a:t>
            </a:r>
          </a:p>
        </p:txBody>
      </p:sp>
      <p:pic>
        <p:nvPicPr>
          <p:cNvPr id="355" name="Image" descr="Image"/>
          <p:cNvPicPr>
            <a:picLocks noChangeAspect="1"/>
          </p:cNvPicPr>
          <p:nvPr/>
        </p:nvPicPr>
        <p:blipFill>
          <a:blip r:embed="rId13">
            <a:extLst/>
          </a:blip>
          <a:stretch>
            <a:fillRect/>
          </a:stretch>
        </p:blipFill>
        <p:spPr>
          <a:xfrm>
            <a:off x="19754197" y="30073547"/>
            <a:ext cx="801186" cy="728351"/>
          </a:xfrm>
          <a:prstGeom prst="rect">
            <a:avLst/>
          </a:prstGeom>
          <a:ln w="12700">
            <a:solidFill>
              <a:srgbClr val="FF2B00"/>
            </a:solidFill>
            <a:miter lim="400000"/>
          </a:ln>
        </p:spPr>
      </p:pic>
      <p:sp>
        <p:nvSpPr>
          <p:cNvPr id="356" name="Tetrameter"/>
          <p:cNvSpPr txBox="1"/>
          <p:nvPr/>
        </p:nvSpPr>
        <p:spPr>
          <a:xfrm>
            <a:off x="18562404" y="29386729"/>
            <a:ext cx="1976934" cy="312343"/>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defRPr b="1" sz="1400" u="sng">
                <a:solidFill>
                  <a:srgbClr val="0004FF"/>
                </a:solidFill>
                <a:latin typeface="Helvetica Neue"/>
                <a:ea typeface="Helvetica Neue"/>
                <a:cs typeface="Helvetica Neue"/>
                <a:sym typeface="Helvetica Neue"/>
              </a:defRPr>
            </a:lvl1pPr>
          </a:lstStyle>
          <a:p>
            <a:pPr/>
            <a:r>
              <a:t>Tetrameter </a:t>
            </a:r>
          </a:p>
        </p:txBody>
      </p:sp>
      <p:sp>
        <p:nvSpPr>
          <p:cNvPr id="357" name="Silicene"/>
          <p:cNvSpPr txBox="1"/>
          <p:nvPr/>
        </p:nvSpPr>
        <p:spPr>
          <a:xfrm>
            <a:off x="15718432" y="29395897"/>
            <a:ext cx="1976934" cy="312344"/>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defRPr b="1" sz="1400" u="sng">
                <a:solidFill>
                  <a:srgbClr val="0002FF"/>
                </a:solidFill>
                <a:latin typeface="Helvetica Neue"/>
                <a:ea typeface="Helvetica Neue"/>
                <a:cs typeface="Helvetica Neue"/>
                <a:sym typeface="Helvetica Neue"/>
              </a:defRPr>
            </a:lvl1pPr>
          </a:lstStyle>
          <a:p>
            <a:pPr/>
            <a:r>
              <a:t>Silicene </a:t>
            </a:r>
          </a:p>
        </p:txBody>
      </p:sp>
      <p:pic>
        <p:nvPicPr>
          <p:cNvPr id="358" name="Image" descr="Image"/>
          <p:cNvPicPr>
            <a:picLocks noChangeAspect="1"/>
          </p:cNvPicPr>
          <p:nvPr/>
        </p:nvPicPr>
        <p:blipFill>
          <a:blip r:embed="rId12">
            <a:extLst/>
          </a:blip>
          <a:stretch>
            <a:fillRect/>
          </a:stretch>
        </p:blipFill>
        <p:spPr>
          <a:xfrm>
            <a:off x="16035641" y="29724470"/>
            <a:ext cx="865504" cy="644749"/>
          </a:xfrm>
          <a:prstGeom prst="rect">
            <a:avLst/>
          </a:prstGeom>
          <a:ln w="12700">
            <a:solidFill>
              <a:srgbClr val="FF2B00"/>
            </a:solidFill>
            <a:miter lim="400000"/>
          </a:ln>
        </p:spPr>
      </p:pic>
      <p:sp>
        <p:nvSpPr>
          <p:cNvPr id="359" name="Bulk phases:"/>
          <p:cNvSpPr txBox="1"/>
          <p:nvPr/>
        </p:nvSpPr>
        <p:spPr>
          <a:xfrm>
            <a:off x="15908964" y="28187346"/>
            <a:ext cx="1278446" cy="324675"/>
          </a:xfrm>
          <a:prstGeom prst="rect">
            <a:avLst/>
          </a:prstGeom>
          <a:ln w="3175">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b="1" sz="1500" u="sng">
                <a:solidFill>
                  <a:srgbClr val="000FFF"/>
                </a:solidFill>
                <a:latin typeface="Helvetica Neue"/>
                <a:ea typeface="Helvetica Neue"/>
                <a:cs typeface="Helvetica Neue"/>
                <a:sym typeface="Helvetica Neue"/>
              </a:defRPr>
            </a:lvl1pPr>
          </a:lstStyle>
          <a:p>
            <a:pPr/>
            <a:r>
              <a:t>Bulk phases:</a:t>
            </a:r>
          </a:p>
        </p:txBody>
      </p:sp>
      <p:sp>
        <p:nvSpPr>
          <p:cNvPr id="360" name="diamond"/>
          <p:cNvSpPr txBox="1"/>
          <p:nvPr/>
        </p:nvSpPr>
        <p:spPr>
          <a:xfrm>
            <a:off x="17745573" y="27443439"/>
            <a:ext cx="696012" cy="262649"/>
          </a:xfrm>
          <a:prstGeom prst="rect">
            <a:avLst/>
          </a:prstGeom>
          <a:ln w="3175">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b="1" sz="1100">
                <a:solidFill>
                  <a:srgbClr val="000FFF"/>
                </a:solidFill>
                <a:latin typeface="Helvetica Neue"/>
                <a:ea typeface="Helvetica Neue"/>
                <a:cs typeface="Helvetica Neue"/>
                <a:sym typeface="Helvetica Neue"/>
              </a:defRPr>
            </a:lvl1pPr>
          </a:lstStyle>
          <a:p>
            <a:pPr/>
            <a:r>
              <a:t>diamond</a:t>
            </a:r>
          </a:p>
        </p:txBody>
      </p:sp>
      <p:sp>
        <p:nvSpPr>
          <p:cNvPr id="361" name="FCC"/>
          <p:cNvSpPr txBox="1"/>
          <p:nvPr/>
        </p:nvSpPr>
        <p:spPr>
          <a:xfrm>
            <a:off x="16783232" y="26285907"/>
            <a:ext cx="404179" cy="262648"/>
          </a:xfrm>
          <a:prstGeom prst="rect">
            <a:avLst/>
          </a:prstGeom>
          <a:ln w="3175">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b="1" sz="1100">
                <a:solidFill>
                  <a:srgbClr val="000FFF"/>
                </a:solidFill>
                <a:latin typeface="Helvetica Neue"/>
                <a:ea typeface="Helvetica Neue"/>
                <a:cs typeface="Helvetica Neue"/>
                <a:sym typeface="Helvetica Neue"/>
              </a:defRPr>
            </a:lvl1pPr>
          </a:lstStyle>
          <a:p>
            <a:pPr/>
            <a:r>
              <a:t>FCC</a:t>
            </a:r>
          </a:p>
        </p:txBody>
      </p:sp>
      <p:sp>
        <p:nvSpPr>
          <p:cNvPr id="362" name="SC"/>
          <p:cNvSpPr txBox="1"/>
          <p:nvPr/>
        </p:nvSpPr>
        <p:spPr>
          <a:xfrm>
            <a:off x="17317834" y="26782434"/>
            <a:ext cx="308484" cy="262649"/>
          </a:xfrm>
          <a:prstGeom prst="rect">
            <a:avLst/>
          </a:prstGeom>
          <a:ln w="3175">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b="1" sz="1100">
                <a:solidFill>
                  <a:srgbClr val="000FFF"/>
                </a:solidFill>
                <a:latin typeface="Helvetica Neue"/>
                <a:ea typeface="Helvetica Neue"/>
                <a:cs typeface="Helvetica Neue"/>
                <a:sym typeface="Helvetica Neue"/>
              </a:defRPr>
            </a:lvl1pPr>
          </a:lstStyle>
          <a:p>
            <a:pPr/>
            <a:r>
              <a:t>SC</a:t>
            </a:r>
          </a:p>
        </p:txBody>
      </p:sp>
      <p:sp>
        <p:nvSpPr>
          <p:cNvPr id="363" name="BC8"/>
          <p:cNvSpPr txBox="1"/>
          <p:nvPr/>
        </p:nvSpPr>
        <p:spPr>
          <a:xfrm>
            <a:off x="18359679" y="26151068"/>
            <a:ext cx="393840" cy="262649"/>
          </a:xfrm>
          <a:prstGeom prst="rect">
            <a:avLst/>
          </a:prstGeom>
          <a:ln w="3175">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b="1" sz="1100">
                <a:solidFill>
                  <a:srgbClr val="000FFF"/>
                </a:solidFill>
                <a:latin typeface="Helvetica Neue"/>
                <a:ea typeface="Helvetica Neue"/>
                <a:cs typeface="Helvetica Neue"/>
                <a:sym typeface="Helvetica Neue"/>
              </a:defRPr>
            </a:lvl1pPr>
          </a:lstStyle>
          <a:p>
            <a:pPr/>
            <a:r>
              <a:t>BC8</a:t>
            </a:r>
          </a:p>
        </p:txBody>
      </p:sp>
      <p:sp>
        <p:nvSpPr>
          <p:cNvPr id="364" name="Deviation from DFT(%)"/>
          <p:cNvSpPr txBox="1"/>
          <p:nvPr/>
        </p:nvSpPr>
        <p:spPr>
          <a:xfrm rot="16200000">
            <a:off x="19325460" y="27847124"/>
            <a:ext cx="2597082" cy="362039"/>
          </a:xfrm>
          <a:prstGeom prst="rect">
            <a:avLst/>
          </a:prstGeom>
          <a:solidFill>
            <a:srgbClr val="FFFFFF"/>
          </a:solidFill>
          <a:ln w="3175">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defRPr b="1" sz="1700">
                <a:latin typeface="Helvetica Neue"/>
                <a:ea typeface="Helvetica Neue"/>
                <a:cs typeface="Helvetica Neue"/>
                <a:sym typeface="Helvetica Neue"/>
              </a:defRPr>
            </a:lvl1pPr>
          </a:lstStyle>
          <a:p>
            <a:pPr/>
            <a:r>
              <a:t>Deviation from DFT(%)</a:t>
            </a:r>
          </a:p>
        </p:txBody>
      </p:sp>
      <p:pic>
        <p:nvPicPr>
          <p:cNvPr id="365" name="Image" descr="Image"/>
          <p:cNvPicPr>
            <a:picLocks noChangeAspect="1"/>
          </p:cNvPicPr>
          <p:nvPr/>
        </p:nvPicPr>
        <p:blipFill>
          <a:blip r:embed="rId8">
            <a:extLst/>
          </a:blip>
          <a:stretch>
            <a:fillRect/>
          </a:stretch>
        </p:blipFill>
        <p:spPr>
          <a:xfrm>
            <a:off x="18605634" y="26697037"/>
            <a:ext cx="1244601" cy="1092076"/>
          </a:xfrm>
          <a:prstGeom prst="rect">
            <a:avLst/>
          </a:prstGeom>
          <a:ln w="25400">
            <a:solidFill>
              <a:srgbClr val="FF2B00"/>
            </a:solidFill>
            <a:miter lim="400000"/>
          </a:ln>
        </p:spPr>
      </p:pic>
      <p:pic>
        <p:nvPicPr>
          <p:cNvPr id="366" name="2.pdf" descr="2.pdf"/>
          <p:cNvPicPr>
            <a:picLocks noChangeAspect="1"/>
          </p:cNvPicPr>
          <p:nvPr/>
        </p:nvPicPr>
        <p:blipFill>
          <a:blip r:embed="rId26">
            <a:extLst/>
          </a:blip>
          <a:stretch>
            <a:fillRect/>
          </a:stretch>
        </p:blipFill>
        <p:spPr>
          <a:xfrm>
            <a:off x="29844587" y="4175054"/>
            <a:ext cx="7215644" cy="5050951"/>
          </a:xfrm>
          <a:prstGeom prst="rect">
            <a:avLst/>
          </a:prstGeom>
          <a:ln w="12700">
            <a:miter lim="400000"/>
          </a:ln>
        </p:spPr>
      </p:pic>
      <p:pic>
        <p:nvPicPr>
          <p:cNvPr id="367" name="3.pdf" descr="3.pdf"/>
          <p:cNvPicPr>
            <a:picLocks noChangeAspect="1"/>
          </p:cNvPicPr>
          <p:nvPr/>
        </p:nvPicPr>
        <p:blipFill>
          <a:blip r:embed="rId27">
            <a:extLst/>
          </a:blip>
          <a:stretch>
            <a:fillRect/>
          </a:stretch>
        </p:blipFill>
        <p:spPr>
          <a:xfrm>
            <a:off x="36813145" y="4157872"/>
            <a:ext cx="7215644" cy="5050951"/>
          </a:xfrm>
          <a:prstGeom prst="rect">
            <a:avLst/>
          </a:prstGeom>
          <a:ln w="12700">
            <a:miter lim="400000"/>
          </a:ln>
        </p:spPr>
      </p:pic>
      <p:pic>
        <p:nvPicPr>
          <p:cNvPr id="368" name="1.pdf" descr="1.pdf"/>
          <p:cNvPicPr>
            <a:picLocks noChangeAspect="1"/>
          </p:cNvPicPr>
          <p:nvPr/>
        </p:nvPicPr>
        <p:blipFill>
          <a:blip r:embed="rId28">
            <a:extLst/>
          </a:blip>
          <a:stretch>
            <a:fillRect/>
          </a:stretch>
        </p:blipFill>
        <p:spPr>
          <a:xfrm>
            <a:off x="36541701" y="9160925"/>
            <a:ext cx="7554489" cy="5288142"/>
          </a:xfrm>
          <a:prstGeom prst="rect">
            <a:avLst/>
          </a:prstGeom>
          <a:ln w="12700">
            <a:miter lim="400000"/>
          </a:ln>
        </p:spPr>
      </p:pic>
      <p:pic>
        <p:nvPicPr>
          <p:cNvPr id="369" name="11.pdf" descr="11.pdf"/>
          <p:cNvPicPr>
            <a:picLocks noChangeAspect="1"/>
          </p:cNvPicPr>
          <p:nvPr/>
        </p:nvPicPr>
        <p:blipFill>
          <a:blip r:embed="rId29">
            <a:extLst/>
          </a:blip>
          <a:stretch>
            <a:fillRect/>
          </a:stretch>
        </p:blipFill>
        <p:spPr>
          <a:xfrm>
            <a:off x="29368523" y="9129297"/>
            <a:ext cx="7892756" cy="5524928"/>
          </a:xfrm>
          <a:prstGeom prst="rect">
            <a:avLst/>
          </a:prstGeom>
          <a:ln w="12700">
            <a:miter lim="400000"/>
          </a:ln>
        </p:spPr>
      </p:pic>
      <p:pic>
        <p:nvPicPr>
          <p:cNvPr id="370" name="19.pdf" descr="19.pdf"/>
          <p:cNvPicPr>
            <a:picLocks noChangeAspect="1"/>
          </p:cNvPicPr>
          <p:nvPr/>
        </p:nvPicPr>
        <p:blipFill>
          <a:blip r:embed="rId30">
            <a:extLst/>
          </a:blip>
          <a:stretch>
            <a:fillRect/>
          </a:stretch>
        </p:blipFill>
        <p:spPr>
          <a:xfrm>
            <a:off x="29357997" y="14367319"/>
            <a:ext cx="7774201" cy="5441942"/>
          </a:xfrm>
          <a:prstGeom prst="rect">
            <a:avLst/>
          </a:prstGeom>
          <a:ln w="12700">
            <a:miter lim="400000"/>
          </a:ln>
        </p:spPr>
      </p:pic>
      <p:grpSp>
        <p:nvGrpSpPr>
          <p:cNvPr id="374" name="Group"/>
          <p:cNvGrpSpPr/>
          <p:nvPr/>
        </p:nvGrpSpPr>
        <p:grpSpPr>
          <a:xfrm>
            <a:off x="31299205" y="14799853"/>
            <a:ext cx="2983801" cy="2072475"/>
            <a:chOff x="0" y="0"/>
            <a:chExt cx="2983799" cy="2072473"/>
          </a:xfrm>
        </p:grpSpPr>
        <p:pic>
          <p:nvPicPr>
            <p:cNvPr id="371" name="21.pdf" descr="21.pdf"/>
            <p:cNvPicPr>
              <a:picLocks noChangeAspect="1"/>
            </p:cNvPicPr>
            <p:nvPr/>
          </p:nvPicPr>
          <p:blipFill>
            <a:blip r:embed="rId31">
              <a:extLst/>
            </a:blip>
            <a:stretch>
              <a:fillRect/>
            </a:stretch>
          </p:blipFill>
          <p:spPr>
            <a:xfrm>
              <a:off x="23122" y="0"/>
              <a:ext cx="2960678" cy="2072474"/>
            </a:xfrm>
            <a:prstGeom prst="rect">
              <a:avLst/>
            </a:prstGeom>
            <a:ln w="12700" cap="flat">
              <a:noFill/>
              <a:miter lim="400000"/>
            </a:ln>
            <a:effectLst/>
          </p:spPr>
        </p:pic>
        <p:pic>
          <p:nvPicPr>
            <p:cNvPr id="372" name="Image" descr="Image"/>
            <p:cNvPicPr>
              <a:picLocks noChangeAspect="0"/>
            </p:cNvPicPr>
            <p:nvPr/>
          </p:nvPicPr>
          <p:blipFill>
            <a:blip r:embed="rId32">
              <a:extLst/>
            </a:blip>
            <a:stretch>
              <a:fillRect/>
            </a:stretch>
          </p:blipFill>
          <p:spPr>
            <a:xfrm>
              <a:off x="0" y="178681"/>
              <a:ext cx="435937" cy="1522428"/>
            </a:xfrm>
            <a:prstGeom prst="rect">
              <a:avLst/>
            </a:prstGeom>
            <a:ln w="12700" cap="flat">
              <a:noFill/>
              <a:miter lim="400000"/>
            </a:ln>
            <a:effectLst/>
          </p:spPr>
        </p:pic>
        <p:pic>
          <p:nvPicPr>
            <p:cNvPr id="373" name="Image" descr="Image"/>
            <p:cNvPicPr>
              <a:picLocks noChangeAspect="0"/>
            </p:cNvPicPr>
            <p:nvPr/>
          </p:nvPicPr>
          <p:blipFill>
            <a:blip r:embed="rId32">
              <a:extLst/>
            </a:blip>
            <a:stretch>
              <a:fillRect/>
            </a:stretch>
          </p:blipFill>
          <p:spPr>
            <a:xfrm rot="16200000">
              <a:off x="1432146" y="976767"/>
              <a:ext cx="435937" cy="1522427"/>
            </a:xfrm>
            <a:prstGeom prst="rect">
              <a:avLst/>
            </a:prstGeom>
            <a:ln w="12700" cap="flat">
              <a:noFill/>
              <a:miter lim="400000"/>
            </a:ln>
            <a:effectLst/>
          </p:spPr>
        </p:pic>
      </p:grpSp>
      <p:sp>
        <p:nvSpPr>
          <p:cNvPr id="375" name="Oval"/>
          <p:cNvSpPr/>
          <p:nvPr/>
        </p:nvSpPr>
        <p:spPr>
          <a:xfrm>
            <a:off x="30739869" y="15043670"/>
            <a:ext cx="900824" cy="1847058"/>
          </a:xfrm>
          <a:prstGeom prst="ellipse">
            <a:avLst/>
          </a:prstGeom>
          <a:ln w="38100">
            <a:solidFill>
              <a:srgbClr val="000000"/>
            </a:solidFill>
            <a:custDash>
              <a:ds d="200000" sp="200000"/>
            </a:custDash>
            <a:miter lim="400000"/>
          </a:ln>
        </p:spPr>
        <p:txBody>
          <a:bodyPr lIns="50800" tIns="50800" rIns="50800" bIns="50800" anchor="ct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376" name="physical extrapolation"/>
          <p:cNvSpPr txBox="1"/>
          <p:nvPr/>
        </p:nvSpPr>
        <p:spPr>
          <a:xfrm>
            <a:off x="34106773" y="16277086"/>
            <a:ext cx="2278839" cy="287681"/>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defRPr b="1" sz="1200">
                <a:solidFill>
                  <a:srgbClr val="1000FF"/>
                </a:solidFill>
                <a:latin typeface="Helvetica Neue"/>
                <a:ea typeface="Helvetica Neue"/>
                <a:cs typeface="Helvetica Neue"/>
                <a:sym typeface="Helvetica Neue"/>
              </a:defRPr>
            </a:lvl1pPr>
          </a:lstStyle>
          <a:p>
            <a:pPr/>
            <a:r>
              <a:t>physical extrapolation</a:t>
            </a:r>
          </a:p>
        </p:txBody>
      </p:sp>
      <p:sp>
        <p:nvSpPr>
          <p:cNvPr id="377" name="catastrophic…"/>
          <p:cNvSpPr txBox="1"/>
          <p:nvPr/>
        </p:nvSpPr>
        <p:spPr>
          <a:xfrm>
            <a:off x="32011320" y="15500122"/>
            <a:ext cx="1084900" cy="427748"/>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defTabSz="584200">
              <a:defRPr b="1" sz="1100">
                <a:solidFill>
                  <a:srgbClr val="FF1800"/>
                </a:solidFill>
                <a:latin typeface="Helvetica Neue"/>
                <a:ea typeface="Helvetica Neue"/>
                <a:cs typeface="Helvetica Neue"/>
                <a:sym typeface="Helvetica Neue"/>
              </a:defRPr>
            </a:pPr>
            <a:r>
              <a:t>catastrophic</a:t>
            </a:r>
          </a:p>
          <a:p>
            <a:pPr algn="ctr" defTabSz="584200">
              <a:defRPr b="1" sz="1100">
                <a:solidFill>
                  <a:srgbClr val="FF1800"/>
                </a:solidFill>
                <a:latin typeface="Helvetica Neue"/>
                <a:ea typeface="Helvetica Neue"/>
                <a:cs typeface="Helvetica Neue"/>
                <a:sym typeface="Helvetica Neue"/>
              </a:defRPr>
            </a:pPr>
            <a:r>
              <a:t>extrapolation!! </a:t>
            </a:r>
          </a:p>
        </p:txBody>
      </p:sp>
      <p:sp>
        <p:nvSpPr>
          <p:cNvPr id="378" name="physical extrapolation"/>
          <p:cNvSpPr txBox="1"/>
          <p:nvPr/>
        </p:nvSpPr>
        <p:spPr>
          <a:xfrm>
            <a:off x="32331561" y="14930475"/>
            <a:ext cx="1084900" cy="478181"/>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defRPr b="1" sz="1200">
                <a:solidFill>
                  <a:srgbClr val="1000FF"/>
                </a:solidFill>
                <a:latin typeface="Helvetica Neue"/>
                <a:ea typeface="Helvetica Neue"/>
                <a:cs typeface="Helvetica Neue"/>
                <a:sym typeface="Helvetica Neue"/>
              </a:defRPr>
            </a:lvl1pPr>
          </a:lstStyle>
          <a:p>
            <a:pPr/>
            <a:r>
              <a:t>physical extrapolation</a:t>
            </a:r>
          </a:p>
        </p:txBody>
      </p:sp>
      <p:sp>
        <p:nvSpPr>
          <p:cNvPr id="379" name="catastrophic…"/>
          <p:cNvSpPr txBox="1"/>
          <p:nvPr/>
        </p:nvSpPr>
        <p:spPr>
          <a:xfrm>
            <a:off x="35094710" y="16972613"/>
            <a:ext cx="1210358" cy="478180"/>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defTabSz="584200">
              <a:defRPr b="1" sz="1200">
                <a:solidFill>
                  <a:srgbClr val="FF1800"/>
                </a:solidFill>
                <a:latin typeface="Helvetica Neue"/>
                <a:ea typeface="Helvetica Neue"/>
                <a:cs typeface="Helvetica Neue"/>
                <a:sym typeface="Helvetica Neue"/>
              </a:defRPr>
            </a:pPr>
            <a:r>
              <a:t>catastrophic</a:t>
            </a:r>
          </a:p>
          <a:p>
            <a:pPr algn="ctr" defTabSz="584200">
              <a:defRPr b="1" sz="1200">
                <a:solidFill>
                  <a:srgbClr val="FF1800"/>
                </a:solidFill>
                <a:latin typeface="Helvetica Neue"/>
                <a:ea typeface="Helvetica Neue"/>
                <a:cs typeface="Helvetica Neue"/>
                <a:sym typeface="Helvetica Neue"/>
              </a:defRPr>
            </a:pPr>
            <a:r>
              <a:t>extrapolation!! </a:t>
            </a:r>
          </a:p>
        </p:txBody>
      </p:sp>
      <p:sp>
        <p:nvSpPr>
          <p:cNvPr id="380" name="Training region"/>
          <p:cNvSpPr txBox="1"/>
          <p:nvPr/>
        </p:nvSpPr>
        <p:spPr>
          <a:xfrm>
            <a:off x="30894895" y="18313602"/>
            <a:ext cx="1368548" cy="287681"/>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defRPr b="1" sz="1200">
                <a:solidFill>
                  <a:srgbClr val="098115"/>
                </a:solidFill>
                <a:latin typeface="Helvetica Neue"/>
                <a:ea typeface="Helvetica Neue"/>
                <a:cs typeface="Helvetica Neue"/>
                <a:sym typeface="Helvetica Neue"/>
              </a:defRPr>
            </a:lvl1pPr>
          </a:lstStyle>
          <a:p>
            <a:pPr/>
            <a:r>
              <a:t>Training region</a:t>
            </a:r>
          </a:p>
        </p:txBody>
      </p:sp>
      <p:sp>
        <p:nvSpPr>
          <p:cNvPr id="381" name="Line"/>
          <p:cNvSpPr/>
          <p:nvPr/>
        </p:nvSpPr>
        <p:spPr>
          <a:xfrm>
            <a:off x="31122407" y="18287248"/>
            <a:ext cx="938924" cy="1"/>
          </a:xfrm>
          <a:prstGeom prst="line">
            <a:avLst/>
          </a:prstGeom>
          <a:ln w="38100">
            <a:solidFill>
              <a:srgbClr val="008B0E"/>
            </a:solidFill>
            <a:headEnd type="triangle"/>
            <a:tailEnd type="triangle"/>
          </a:ln>
          <a:effectLst>
            <a:outerShdw sx="100000" sy="100000" kx="0" ky="0" algn="b" rotWithShape="0" blurRad="25400" dist="12700" dir="5400000">
              <a:srgbClr val="000000">
                <a:alpha val="38000"/>
              </a:srgbClr>
            </a:outerShdw>
          </a:effectLst>
        </p:spPr>
        <p:txBody>
          <a:bodyPr lIns="40639" tIns="40639" rIns="40639" bIns="40639"/>
          <a:lstStyle/>
          <a:p>
            <a:pPr/>
          </a:p>
        </p:txBody>
      </p:sp>
      <p:sp>
        <p:nvSpPr>
          <p:cNvPr id="382" name="Line"/>
          <p:cNvSpPr/>
          <p:nvPr/>
        </p:nvSpPr>
        <p:spPr>
          <a:xfrm flipV="1">
            <a:off x="31523397" y="15062581"/>
            <a:ext cx="252128" cy="252128"/>
          </a:xfrm>
          <a:prstGeom prst="line">
            <a:avLst/>
          </a:prstGeom>
          <a:ln w="12700">
            <a:solidFill>
              <a:srgbClr val="000000"/>
            </a:solidFill>
          </a:ln>
          <a:effectLst>
            <a:outerShdw sx="100000" sy="100000" kx="0" ky="0" algn="b" rotWithShape="0" blurRad="25400" dist="12700" dir="5400000">
              <a:srgbClr val="000000">
                <a:alpha val="38000"/>
              </a:srgbClr>
            </a:outerShdw>
          </a:effectLst>
        </p:spPr>
        <p:txBody>
          <a:bodyPr lIns="40639" tIns="40639" rIns="40639" bIns="40639"/>
          <a:lstStyle/>
          <a:p>
            <a:pPr/>
          </a:p>
        </p:txBody>
      </p:sp>
      <p:sp>
        <p:nvSpPr>
          <p:cNvPr id="383" name="Line"/>
          <p:cNvSpPr/>
          <p:nvPr/>
        </p:nvSpPr>
        <p:spPr>
          <a:xfrm>
            <a:off x="31646239" y="16114750"/>
            <a:ext cx="128218" cy="128218"/>
          </a:xfrm>
          <a:prstGeom prst="line">
            <a:avLst/>
          </a:prstGeom>
          <a:ln w="12700">
            <a:solidFill>
              <a:srgbClr val="000000"/>
            </a:solidFill>
          </a:ln>
          <a:effectLst>
            <a:outerShdw sx="100000" sy="100000" kx="0" ky="0" algn="b" rotWithShape="0" blurRad="25400" dist="12700" dir="5400000">
              <a:srgbClr val="000000">
                <a:alpha val="38000"/>
              </a:srgbClr>
            </a:outerShdw>
          </a:effectLst>
        </p:spPr>
        <p:txBody>
          <a:bodyPr lIns="40639" tIns="40639" rIns="40639" bIns="40639"/>
          <a:lstStyle/>
          <a:p>
            <a:pPr/>
          </a:p>
        </p:txBody>
      </p:sp>
      <p:sp>
        <p:nvSpPr>
          <p:cNvPr id="384" name="zoom"/>
          <p:cNvSpPr txBox="1"/>
          <p:nvPr/>
        </p:nvSpPr>
        <p:spPr>
          <a:xfrm>
            <a:off x="31614600" y="16354085"/>
            <a:ext cx="497384" cy="267360"/>
          </a:xfrm>
          <a:prstGeom prst="rect">
            <a:avLst/>
          </a:prstGeom>
          <a:ln w="3175">
            <a:miter lim="400000"/>
          </a:ln>
          <a:extLst>
            <a:ext uri="{C572A759-6A51-4108-AA02-DFA0A04FC94B}">
              <ma14:wrappingTextBoxFlag xmlns:ma14="http://schemas.microsoft.com/office/mac/drawingml/2011/main" val="1"/>
            </a:ext>
          </a:extLst>
        </p:spPr>
        <p:txBody>
          <a:bodyPr wrap="none" lIns="40639" tIns="40639" rIns="40639" bIns="40639">
            <a:spAutoFit/>
          </a:bodyPr>
          <a:lstStyle>
            <a:lvl1pPr algn="ctr" defTabSz="584200">
              <a:defRPr b="1" sz="1200">
                <a:latin typeface="Helvetica Neue"/>
                <a:ea typeface="Helvetica Neue"/>
                <a:cs typeface="Helvetica Neue"/>
                <a:sym typeface="Helvetica Neue"/>
              </a:defRPr>
            </a:lvl1pPr>
          </a:lstStyle>
          <a:p>
            <a:pPr/>
            <a:r>
              <a:t>zoom</a:t>
            </a:r>
          </a:p>
        </p:txBody>
      </p:sp>
      <p:sp>
        <p:nvSpPr>
          <p:cNvPr id="385" name="Distribution of training error"/>
          <p:cNvSpPr txBox="1"/>
          <p:nvPr/>
        </p:nvSpPr>
        <p:spPr>
          <a:xfrm>
            <a:off x="30695419" y="9097622"/>
            <a:ext cx="6096136" cy="540322"/>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b="1" sz="2400">
                <a:solidFill>
                  <a:srgbClr val="0030FF"/>
                </a:solidFill>
                <a:latin typeface="Arial"/>
                <a:ea typeface="Arial"/>
                <a:cs typeface="Arial"/>
                <a:sym typeface="Arial"/>
              </a:defRPr>
            </a:lvl1pPr>
          </a:lstStyle>
          <a:p>
            <a:pPr/>
            <a:r>
              <a:t>Distribution of training error</a:t>
            </a:r>
          </a:p>
        </p:txBody>
      </p:sp>
      <p:sp>
        <p:nvSpPr>
          <p:cNvPr id="386" name="Training data"/>
          <p:cNvSpPr txBox="1"/>
          <p:nvPr/>
        </p:nvSpPr>
        <p:spPr>
          <a:xfrm>
            <a:off x="32553268" y="4086045"/>
            <a:ext cx="2278839" cy="540322"/>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b="1" sz="2400">
                <a:solidFill>
                  <a:srgbClr val="0030FF"/>
                </a:solidFill>
                <a:latin typeface="Arial"/>
                <a:ea typeface="Arial"/>
                <a:cs typeface="Arial"/>
                <a:sym typeface="Arial"/>
              </a:defRPr>
            </a:lvl1pPr>
          </a:lstStyle>
          <a:p>
            <a:pPr/>
            <a:r>
              <a:t> Training data</a:t>
            </a:r>
          </a:p>
        </p:txBody>
      </p:sp>
      <p:sp>
        <p:nvSpPr>
          <p:cNvPr id="387" name="RMSE= 4.95 meV"/>
          <p:cNvSpPr txBox="1"/>
          <p:nvPr/>
        </p:nvSpPr>
        <p:spPr>
          <a:xfrm>
            <a:off x="31255503" y="4787428"/>
            <a:ext cx="2594763" cy="461060"/>
          </a:xfrm>
          <a:prstGeom prst="rect">
            <a:avLst/>
          </a:prstGeom>
          <a:ln w="3175">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b="1" sz="2400">
                <a:solidFill>
                  <a:srgbClr val="FF0000"/>
                </a:solidFill>
                <a:latin typeface="Helvetica Neue"/>
                <a:ea typeface="Helvetica Neue"/>
                <a:cs typeface="Helvetica Neue"/>
                <a:sym typeface="Helvetica Neue"/>
              </a:defRPr>
            </a:lvl1pPr>
          </a:lstStyle>
          <a:p>
            <a:pPr/>
            <a:r>
              <a:t>RMSE= 4.95 meV</a:t>
            </a:r>
          </a:p>
        </p:txBody>
      </p:sp>
      <p:sp>
        <p:nvSpPr>
          <p:cNvPr id="388" name="Distribution of validation error"/>
          <p:cNvSpPr txBox="1"/>
          <p:nvPr/>
        </p:nvSpPr>
        <p:spPr>
          <a:xfrm>
            <a:off x="38562362" y="9132833"/>
            <a:ext cx="4514896" cy="540321"/>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b="1" sz="2400">
                <a:solidFill>
                  <a:srgbClr val="0030FF"/>
                </a:solidFill>
                <a:latin typeface="Arial"/>
                <a:ea typeface="Arial"/>
                <a:cs typeface="Arial"/>
                <a:sym typeface="Arial"/>
              </a:defRPr>
            </a:lvl1pPr>
          </a:lstStyle>
          <a:p>
            <a:pPr/>
            <a:r>
              <a:t>Distribution of validation error</a:t>
            </a:r>
          </a:p>
        </p:txBody>
      </p:sp>
      <p:sp>
        <p:nvSpPr>
          <p:cNvPr id="389" name="Validation data (untrained)"/>
          <p:cNvSpPr txBox="1"/>
          <p:nvPr/>
        </p:nvSpPr>
        <p:spPr>
          <a:xfrm>
            <a:off x="38521093" y="4075746"/>
            <a:ext cx="4202223" cy="540321"/>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b="1" sz="2400">
                <a:solidFill>
                  <a:srgbClr val="0030FF"/>
                </a:solidFill>
                <a:latin typeface="Arial"/>
                <a:ea typeface="Arial"/>
                <a:cs typeface="Arial"/>
                <a:sym typeface="Arial"/>
              </a:defRPr>
            </a:lvl1pPr>
          </a:lstStyle>
          <a:p>
            <a:pPr/>
            <a:r>
              <a:t>Validation data (untrained)</a:t>
            </a:r>
          </a:p>
        </p:txBody>
      </p:sp>
      <p:sp>
        <p:nvSpPr>
          <p:cNvPr id="390" name="RMSE= 5.58 meV"/>
          <p:cNvSpPr txBox="1"/>
          <p:nvPr/>
        </p:nvSpPr>
        <p:spPr>
          <a:xfrm>
            <a:off x="40466649" y="7498844"/>
            <a:ext cx="2594763" cy="461060"/>
          </a:xfrm>
          <a:prstGeom prst="rect">
            <a:avLst/>
          </a:prstGeom>
          <a:ln w="3175">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b="1" sz="2400">
                <a:solidFill>
                  <a:srgbClr val="FF0000"/>
                </a:solidFill>
                <a:latin typeface="Helvetica Neue"/>
                <a:ea typeface="Helvetica Neue"/>
                <a:cs typeface="Helvetica Neue"/>
                <a:sym typeface="Helvetica Neue"/>
              </a:defRPr>
            </a:lvl1pPr>
          </a:lstStyle>
          <a:p>
            <a:pPr/>
            <a:r>
              <a:t>RMSE= 5.58 meV</a:t>
            </a:r>
          </a:p>
        </p:txBody>
      </p:sp>
      <p:sp>
        <p:nvSpPr>
          <p:cNvPr id="391" name="y=x       equality with DFT"/>
          <p:cNvSpPr txBox="1"/>
          <p:nvPr/>
        </p:nvSpPr>
        <p:spPr>
          <a:xfrm>
            <a:off x="32250884" y="7436757"/>
            <a:ext cx="4030142" cy="498423"/>
          </a:xfrm>
          <a:prstGeom prst="rect">
            <a:avLst/>
          </a:prstGeom>
          <a:ln w="3175">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b="1" sz="2600">
                <a:solidFill>
                  <a:srgbClr val="0013FF"/>
                </a:solidFill>
                <a:latin typeface="Helvetica Neue"/>
                <a:ea typeface="Helvetica Neue"/>
                <a:cs typeface="Helvetica Neue"/>
                <a:sym typeface="Helvetica Neue"/>
              </a:defRPr>
            </a:lvl1pPr>
          </a:lstStyle>
          <a:p>
            <a:pPr/>
            <a:r>
              <a:t>y=x       equality with DFT</a:t>
            </a:r>
          </a:p>
        </p:txBody>
      </p:sp>
      <p:sp>
        <p:nvSpPr>
          <p:cNvPr id="392" name="Line"/>
          <p:cNvSpPr/>
          <p:nvPr/>
        </p:nvSpPr>
        <p:spPr>
          <a:xfrm>
            <a:off x="34291356" y="6205962"/>
            <a:ext cx="1" cy="1249868"/>
          </a:xfrm>
          <a:prstGeom prst="line">
            <a:avLst/>
          </a:prstGeom>
          <a:ln w="38100">
            <a:solidFill>
              <a:srgbClr val="0004FF"/>
            </a:solidFill>
            <a:tailEnd type="triangle"/>
          </a:ln>
          <a:effectLst>
            <a:outerShdw sx="100000" sy="100000" kx="0" ky="0" algn="b" rotWithShape="0" blurRad="25400" dist="12700" dir="5400000">
              <a:srgbClr val="000000">
                <a:alpha val="38000"/>
              </a:srgbClr>
            </a:outerShdw>
          </a:effectLst>
        </p:spPr>
        <p:txBody>
          <a:bodyPr lIns="40639" tIns="40639" rIns="40639" bIns="40639"/>
          <a:lstStyle/>
          <a:p>
            <a:pPr/>
          </a:p>
        </p:txBody>
      </p:sp>
      <p:sp>
        <p:nvSpPr>
          <p:cNvPr id="393" name="Line"/>
          <p:cNvSpPr/>
          <p:nvPr/>
        </p:nvSpPr>
        <p:spPr>
          <a:xfrm>
            <a:off x="33049312" y="7729373"/>
            <a:ext cx="301842" cy="1"/>
          </a:xfrm>
          <a:prstGeom prst="line">
            <a:avLst/>
          </a:prstGeom>
          <a:ln w="38100">
            <a:solidFill>
              <a:srgbClr val="0004FF"/>
            </a:solidFill>
            <a:tailEnd type="triangle"/>
          </a:ln>
          <a:effectLst>
            <a:outerShdw sx="100000" sy="100000" kx="0" ky="0" algn="b" rotWithShape="0" blurRad="25400" dist="12700" dir="5400000">
              <a:srgbClr val="000000">
                <a:alpha val="38000"/>
              </a:srgbClr>
            </a:outerShdw>
          </a:effectLst>
        </p:spPr>
        <p:txBody>
          <a:bodyPr lIns="40639" tIns="40639" rIns="40639" bIns="40639"/>
          <a:lstStyle/>
          <a:p>
            <a:pPr/>
          </a:p>
        </p:txBody>
      </p:sp>
      <p:grpSp>
        <p:nvGrpSpPr>
          <p:cNvPr id="469" name="Group"/>
          <p:cNvGrpSpPr/>
          <p:nvPr/>
        </p:nvGrpSpPr>
        <p:grpSpPr>
          <a:xfrm>
            <a:off x="21574078" y="9040170"/>
            <a:ext cx="7394405" cy="3941464"/>
            <a:chOff x="1145674" y="-219757"/>
            <a:chExt cx="7394404" cy="3941463"/>
          </a:xfrm>
        </p:grpSpPr>
        <p:sp>
          <p:nvSpPr>
            <p:cNvPr id="394" name="Equation"/>
            <p:cNvSpPr txBox="1"/>
            <p:nvPr/>
          </p:nvSpPr>
          <p:spPr>
            <a:xfrm>
              <a:off x="8034559" y="1240740"/>
              <a:ext cx="268564" cy="210834"/>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2400" i="1">
                            <a:solidFill>
                              <a:srgbClr val="000000"/>
                            </a:solidFill>
                            <a:latin typeface="Cambria Math" panose="02040503050406030204" pitchFamily="18" charset="0"/>
                          </a:rPr>
                          <m:t>p</m:t>
                        </m:r>
                      </m:e>
                      <m:sub>
                        <m:r>
                          <a:rPr xmlns:a="http://schemas.openxmlformats.org/drawingml/2006/main" sz="2400" i="1">
                            <a:solidFill>
                              <a:srgbClr val="000000"/>
                            </a:solidFill>
                            <a:latin typeface="Cambria Math" panose="02040503050406030204" pitchFamily="18" charset="0"/>
                          </a:rPr>
                          <m:t>2</m:t>
                        </m:r>
                      </m:sub>
                    </m:sSub>
                  </m:oMath>
                </m:oMathPara>
              </a14:m>
              <a:endParaRPr sz="2400"/>
            </a:p>
          </p:txBody>
        </p:sp>
        <p:sp>
          <p:nvSpPr>
            <p:cNvPr id="395" name="Circle"/>
            <p:cNvSpPr/>
            <p:nvPr/>
          </p:nvSpPr>
          <p:spPr>
            <a:xfrm>
              <a:off x="2554362" y="40305"/>
              <a:ext cx="408569" cy="406401"/>
            </a:xfrm>
            <a:prstGeom prst="ellipse">
              <a:avLst/>
            </a:prstGeom>
            <a:solidFill>
              <a:srgbClr val="EE220C"/>
            </a:solidFill>
            <a:ln w="25400" cap="flat">
              <a:solidFill>
                <a:srgbClr val="000000"/>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396" name="Circle"/>
            <p:cNvSpPr/>
            <p:nvPr/>
          </p:nvSpPr>
          <p:spPr>
            <a:xfrm>
              <a:off x="2554362" y="700843"/>
              <a:ext cx="408569" cy="406401"/>
            </a:xfrm>
            <a:prstGeom prst="ellipse">
              <a:avLst/>
            </a:prstGeom>
            <a:solidFill>
              <a:srgbClr val="EE220C"/>
            </a:solidFill>
            <a:ln w="25400" cap="flat">
              <a:solidFill>
                <a:srgbClr val="000000"/>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397" name="Circle"/>
            <p:cNvSpPr/>
            <p:nvPr/>
          </p:nvSpPr>
          <p:spPr>
            <a:xfrm>
              <a:off x="2554362" y="1886045"/>
              <a:ext cx="408569" cy="406401"/>
            </a:xfrm>
            <a:prstGeom prst="ellipse">
              <a:avLst/>
            </a:prstGeom>
            <a:solidFill>
              <a:srgbClr val="EE220C"/>
            </a:solidFill>
            <a:ln w="25400" cap="flat">
              <a:solidFill>
                <a:srgbClr val="000000"/>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398" name="Circle"/>
            <p:cNvSpPr/>
            <p:nvPr/>
          </p:nvSpPr>
          <p:spPr>
            <a:xfrm>
              <a:off x="2554362" y="2670677"/>
              <a:ext cx="408569" cy="406401"/>
            </a:xfrm>
            <a:prstGeom prst="ellipse">
              <a:avLst/>
            </a:prstGeom>
            <a:solidFill>
              <a:srgbClr val="EE220C"/>
            </a:solidFill>
            <a:ln w="25400" cap="flat">
              <a:solidFill>
                <a:srgbClr val="000000"/>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399" name="Equation"/>
            <p:cNvSpPr txBox="1"/>
            <p:nvPr/>
          </p:nvSpPr>
          <p:spPr>
            <a:xfrm>
              <a:off x="2732498" y="1357178"/>
              <a:ext cx="52273" cy="313444"/>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r>
                      <a:rPr xmlns:a="http://schemas.openxmlformats.org/drawingml/2006/main" sz="3200" i="1">
                        <a:solidFill>
                          <a:srgbClr val="000000"/>
                        </a:solidFill>
                        <a:latin typeface="Cambria Math" panose="02040503050406030204" pitchFamily="18" charset="0"/>
                      </a:rPr>
                      <m:t>⋮</m:t>
                    </m:r>
                  </m:oMath>
                </m:oMathPara>
              </a14:m>
              <a:endParaRPr sz="3200"/>
            </a:p>
          </p:txBody>
        </p:sp>
        <p:sp>
          <p:nvSpPr>
            <p:cNvPr id="400" name="Circle"/>
            <p:cNvSpPr/>
            <p:nvPr/>
          </p:nvSpPr>
          <p:spPr>
            <a:xfrm>
              <a:off x="3847470" y="407096"/>
              <a:ext cx="408570" cy="406401"/>
            </a:xfrm>
            <a:prstGeom prst="ellipse">
              <a:avLst/>
            </a:prstGeom>
            <a:solidFill>
              <a:srgbClr val="0076BA"/>
            </a:solidFill>
            <a:ln w="25400" cap="flat">
              <a:solidFill>
                <a:srgbClr val="000000"/>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401" name="Circle"/>
            <p:cNvSpPr/>
            <p:nvPr/>
          </p:nvSpPr>
          <p:spPr>
            <a:xfrm>
              <a:off x="3847470" y="1136768"/>
              <a:ext cx="408570" cy="406401"/>
            </a:xfrm>
            <a:prstGeom prst="ellipse">
              <a:avLst/>
            </a:prstGeom>
            <a:solidFill>
              <a:srgbClr val="0076BA"/>
            </a:solidFill>
            <a:ln w="25400" cap="flat">
              <a:solidFill>
                <a:srgbClr val="000000"/>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402" name="Circle"/>
            <p:cNvSpPr/>
            <p:nvPr/>
          </p:nvSpPr>
          <p:spPr>
            <a:xfrm>
              <a:off x="3847470" y="2431890"/>
              <a:ext cx="408570" cy="406401"/>
            </a:xfrm>
            <a:prstGeom prst="ellipse">
              <a:avLst/>
            </a:prstGeom>
            <a:solidFill>
              <a:srgbClr val="0076BA"/>
            </a:solidFill>
            <a:ln w="25400" cap="flat">
              <a:solidFill>
                <a:srgbClr val="000000"/>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403" name="Circle"/>
            <p:cNvSpPr/>
            <p:nvPr/>
          </p:nvSpPr>
          <p:spPr>
            <a:xfrm>
              <a:off x="5275851" y="455546"/>
              <a:ext cx="408570" cy="406401"/>
            </a:xfrm>
            <a:prstGeom prst="ellipse">
              <a:avLst/>
            </a:prstGeom>
            <a:solidFill>
              <a:srgbClr val="0076BA"/>
            </a:solidFill>
            <a:ln w="25400" cap="flat">
              <a:solidFill>
                <a:srgbClr val="000000"/>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404" name="Circle"/>
            <p:cNvSpPr/>
            <p:nvPr/>
          </p:nvSpPr>
          <p:spPr>
            <a:xfrm>
              <a:off x="5275851" y="1130523"/>
              <a:ext cx="408570" cy="406401"/>
            </a:xfrm>
            <a:prstGeom prst="ellipse">
              <a:avLst/>
            </a:prstGeom>
            <a:solidFill>
              <a:srgbClr val="0076BA"/>
            </a:solidFill>
            <a:ln w="25400" cap="flat">
              <a:solidFill>
                <a:srgbClr val="000000"/>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405" name="Circle"/>
            <p:cNvSpPr/>
            <p:nvPr/>
          </p:nvSpPr>
          <p:spPr>
            <a:xfrm>
              <a:off x="5279208" y="2300928"/>
              <a:ext cx="408569" cy="406401"/>
            </a:xfrm>
            <a:prstGeom prst="ellipse">
              <a:avLst/>
            </a:prstGeom>
            <a:solidFill>
              <a:srgbClr val="0076BA"/>
            </a:solidFill>
            <a:ln w="25400" cap="flat">
              <a:solidFill>
                <a:srgbClr val="000000"/>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406" name="input layer"/>
            <p:cNvSpPr txBox="1"/>
            <p:nvPr/>
          </p:nvSpPr>
          <p:spPr>
            <a:xfrm>
              <a:off x="1725640" y="2977996"/>
              <a:ext cx="2195647" cy="667169"/>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b="1" sz="2400">
                  <a:solidFill>
                    <a:srgbClr val="EE220C"/>
                  </a:solidFill>
                  <a:latin typeface="Helvetica Neue"/>
                  <a:ea typeface="Helvetica Neue"/>
                  <a:cs typeface="Helvetica Neue"/>
                  <a:sym typeface="Helvetica Neue"/>
                </a:defRPr>
              </a:lvl1pPr>
            </a:lstStyle>
            <a:p>
              <a:pPr/>
              <a:r>
                <a:t>input layer</a:t>
              </a:r>
            </a:p>
          </p:txBody>
        </p:sp>
        <p:sp>
          <p:nvSpPr>
            <p:cNvPr id="407" name="hidden layers"/>
            <p:cNvSpPr txBox="1"/>
            <p:nvPr/>
          </p:nvSpPr>
          <p:spPr>
            <a:xfrm>
              <a:off x="3347113" y="2731078"/>
              <a:ext cx="2755386" cy="667169"/>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b="1" sz="2400">
                  <a:solidFill>
                    <a:srgbClr val="0076BA"/>
                  </a:solidFill>
                  <a:latin typeface="Helvetica Neue"/>
                  <a:ea typeface="Helvetica Neue"/>
                  <a:cs typeface="Helvetica Neue"/>
                  <a:sym typeface="Helvetica Neue"/>
                </a:defRPr>
              </a:lvl1pPr>
            </a:lstStyle>
            <a:p>
              <a:pPr/>
              <a:r>
                <a:t>hidden layers</a:t>
              </a:r>
            </a:p>
          </p:txBody>
        </p:sp>
        <p:sp>
          <p:nvSpPr>
            <p:cNvPr id="408" name="output…"/>
            <p:cNvSpPr txBox="1"/>
            <p:nvPr/>
          </p:nvSpPr>
          <p:spPr>
            <a:xfrm>
              <a:off x="6142569" y="2521593"/>
              <a:ext cx="1538261" cy="1200113"/>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gn="ctr" defTabSz="584200">
                <a:defRPr b="1" sz="2400">
                  <a:solidFill>
                    <a:srgbClr val="017100"/>
                  </a:solidFill>
                  <a:latin typeface="Helvetica Neue"/>
                  <a:ea typeface="Helvetica Neue"/>
                  <a:cs typeface="Helvetica Neue"/>
                  <a:sym typeface="Helvetica Neue"/>
                </a:defRPr>
              </a:pPr>
              <a:r>
                <a:t>output</a:t>
              </a:r>
            </a:p>
            <a:p>
              <a:pPr algn="ctr" defTabSz="584200">
                <a:defRPr b="1" sz="2400">
                  <a:solidFill>
                    <a:srgbClr val="017100"/>
                  </a:solidFill>
                  <a:latin typeface="Helvetica Neue"/>
                  <a:ea typeface="Helvetica Neue"/>
                  <a:cs typeface="Helvetica Neue"/>
                  <a:sym typeface="Helvetica Neue"/>
                </a:defRPr>
              </a:pPr>
              <a:r>
                <a:t>layer</a:t>
              </a:r>
            </a:p>
          </p:txBody>
        </p:sp>
        <p:sp>
          <p:nvSpPr>
            <p:cNvPr id="409" name="Circle"/>
            <p:cNvSpPr/>
            <p:nvPr/>
          </p:nvSpPr>
          <p:spPr>
            <a:xfrm>
              <a:off x="6707413" y="1130257"/>
              <a:ext cx="408570" cy="406401"/>
            </a:xfrm>
            <a:prstGeom prst="ellipse">
              <a:avLst/>
            </a:prstGeom>
            <a:solidFill>
              <a:srgbClr val="017100"/>
            </a:solidFill>
            <a:ln w="25400" cap="flat">
              <a:solidFill>
                <a:srgbClr val="000000"/>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410" name="Circle"/>
            <p:cNvSpPr/>
            <p:nvPr/>
          </p:nvSpPr>
          <p:spPr>
            <a:xfrm>
              <a:off x="6707413" y="2300928"/>
              <a:ext cx="408570" cy="406401"/>
            </a:xfrm>
            <a:prstGeom prst="ellipse">
              <a:avLst/>
            </a:prstGeom>
            <a:solidFill>
              <a:srgbClr val="017100"/>
            </a:solidFill>
            <a:ln w="25400" cap="flat">
              <a:solidFill>
                <a:srgbClr val="000000"/>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411" name="Equation"/>
            <p:cNvSpPr txBox="1"/>
            <p:nvPr/>
          </p:nvSpPr>
          <p:spPr>
            <a:xfrm>
              <a:off x="4025605" y="1848062"/>
              <a:ext cx="52273" cy="313445"/>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r>
                      <a:rPr xmlns:a="http://schemas.openxmlformats.org/drawingml/2006/main" sz="3200" i="1">
                        <a:solidFill>
                          <a:srgbClr val="000000"/>
                        </a:solidFill>
                        <a:latin typeface="Cambria Math" panose="02040503050406030204" pitchFamily="18" charset="0"/>
                      </a:rPr>
                      <m:t>⋮</m:t>
                    </m:r>
                  </m:oMath>
                </m:oMathPara>
              </a14:m>
              <a:endParaRPr sz="3200"/>
            </a:p>
          </p:txBody>
        </p:sp>
        <p:sp>
          <p:nvSpPr>
            <p:cNvPr id="412" name="Equation"/>
            <p:cNvSpPr txBox="1"/>
            <p:nvPr/>
          </p:nvSpPr>
          <p:spPr>
            <a:xfrm>
              <a:off x="5453986" y="1780006"/>
              <a:ext cx="52273" cy="313445"/>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r>
                      <a:rPr xmlns:a="http://schemas.openxmlformats.org/drawingml/2006/main" sz="3200" i="1">
                        <a:solidFill>
                          <a:srgbClr val="000000"/>
                        </a:solidFill>
                        <a:latin typeface="Cambria Math" panose="02040503050406030204" pitchFamily="18" charset="0"/>
                      </a:rPr>
                      <m:t>⋮</m:t>
                    </m:r>
                  </m:oMath>
                </m:oMathPara>
              </a14:m>
              <a:endParaRPr sz="3200"/>
            </a:p>
          </p:txBody>
        </p:sp>
        <p:sp>
          <p:nvSpPr>
            <p:cNvPr id="413" name="Circle"/>
            <p:cNvSpPr/>
            <p:nvPr/>
          </p:nvSpPr>
          <p:spPr>
            <a:xfrm>
              <a:off x="6707413" y="537659"/>
              <a:ext cx="408570" cy="406401"/>
            </a:xfrm>
            <a:prstGeom prst="ellipse">
              <a:avLst/>
            </a:prstGeom>
            <a:solidFill>
              <a:srgbClr val="017100"/>
            </a:solidFill>
            <a:ln w="25400" cap="flat">
              <a:solidFill>
                <a:srgbClr val="000000"/>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414" name="Equation"/>
            <p:cNvSpPr txBox="1"/>
            <p:nvPr/>
          </p:nvSpPr>
          <p:spPr>
            <a:xfrm>
              <a:off x="6885562" y="1710155"/>
              <a:ext cx="52273" cy="313444"/>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r>
                      <a:rPr xmlns:a="http://schemas.openxmlformats.org/drawingml/2006/main" sz="3200" i="1">
                        <a:solidFill>
                          <a:srgbClr val="000000"/>
                        </a:solidFill>
                        <a:latin typeface="Cambria Math" panose="02040503050406030204" pitchFamily="18" charset="0"/>
                      </a:rPr>
                      <m:t>⋮</m:t>
                    </m:r>
                  </m:oMath>
                </m:oMathPara>
              </a14:m>
              <a:endParaRPr sz="3200"/>
            </a:p>
          </p:txBody>
        </p:sp>
        <p:sp>
          <p:nvSpPr>
            <p:cNvPr id="415" name="Line"/>
            <p:cNvSpPr/>
            <p:nvPr/>
          </p:nvSpPr>
          <p:spPr>
            <a:xfrm>
              <a:off x="2944460" y="267345"/>
              <a:ext cx="851043" cy="323013"/>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416" name="Line"/>
            <p:cNvSpPr/>
            <p:nvPr/>
          </p:nvSpPr>
          <p:spPr>
            <a:xfrm>
              <a:off x="2969859" y="302994"/>
              <a:ext cx="828940" cy="894855"/>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417" name="Line"/>
            <p:cNvSpPr/>
            <p:nvPr/>
          </p:nvSpPr>
          <p:spPr>
            <a:xfrm>
              <a:off x="2944460" y="302982"/>
              <a:ext cx="797858" cy="2237686"/>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418" name="Line"/>
            <p:cNvSpPr/>
            <p:nvPr/>
          </p:nvSpPr>
          <p:spPr>
            <a:xfrm flipV="1">
              <a:off x="2998316" y="2622987"/>
              <a:ext cx="788605" cy="286605"/>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419" name="Line"/>
            <p:cNvSpPr/>
            <p:nvPr/>
          </p:nvSpPr>
          <p:spPr>
            <a:xfrm flipV="1">
              <a:off x="3011015" y="1578804"/>
              <a:ext cx="760651" cy="1329776"/>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420" name="Line"/>
            <p:cNvSpPr/>
            <p:nvPr/>
          </p:nvSpPr>
          <p:spPr>
            <a:xfrm flipV="1">
              <a:off x="3010576" y="896763"/>
              <a:ext cx="719630" cy="2017417"/>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grpSp>
          <p:nvGrpSpPr>
            <p:cNvPr id="427" name="Group"/>
            <p:cNvGrpSpPr/>
            <p:nvPr/>
          </p:nvGrpSpPr>
          <p:grpSpPr>
            <a:xfrm>
              <a:off x="4292943" y="581870"/>
              <a:ext cx="863725" cy="2134984"/>
              <a:chOff x="-11176" y="-31"/>
              <a:chExt cx="863724" cy="2134982"/>
            </a:xfrm>
          </p:grpSpPr>
          <p:sp>
            <p:nvSpPr>
              <p:cNvPr id="421" name="Line"/>
              <p:cNvSpPr/>
              <p:nvPr/>
            </p:nvSpPr>
            <p:spPr>
              <a:xfrm>
                <a:off x="-1509" y="-32"/>
                <a:ext cx="854057" cy="260132"/>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422" name="Line"/>
              <p:cNvSpPr/>
              <p:nvPr/>
            </p:nvSpPr>
            <p:spPr>
              <a:xfrm>
                <a:off x="-6747" y="8073"/>
                <a:ext cx="842282" cy="720650"/>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423" name="Line"/>
              <p:cNvSpPr/>
              <p:nvPr/>
            </p:nvSpPr>
            <p:spPr>
              <a:xfrm>
                <a:off x="-11177" y="28526"/>
                <a:ext cx="827849" cy="1594792"/>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424" name="Line"/>
              <p:cNvSpPr/>
              <p:nvPr/>
            </p:nvSpPr>
            <p:spPr>
              <a:xfrm flipV="1">
                <a:off x="52696" y="1897454"/>
                <a:ext cx="791189" cy="230812"/>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425" name="Line"/>
              <p:cNvSpPr/>
              <p:nvPr/>
            </p:nvSpPr>
            <p:spPr>
              <a:xfrm flipV="1">
                <a:off x="51417" y="1060123"/>
                <a:ext cx="778378" cy="1070904"/>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426" name="Line"/>
              <p:cNvSpPr/>
              <p:nvPr/>
            </p:nvSpPr>
            <p:spPr>
              <a:xfrm flipV="1">
                <a:off x="64818" y="510272"/>
                <a:ext cx="739804" cy="1624680"/>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grpSp>
        <p:grpSp>
          <p:nvGrpSpPr>
            <p:cNvPr id="434" name="Group"/>
            <p:cNvGrpSpPr/>
            <p:nvPr/>
          </p:nvGrpSpPr>
          <p:grpSpPr>
            <a:xfrm>
              <a:off x="5723611" y="809779"/>
              <a:ext cx="874920" cy="1683156"/>
              <a:chOff x="-21043" y="-58"/>
              <a:chExt cx="874919" cy="1683154"/>
            </a:xfrm>
          </p:grpSpPr>
          <p:sp>
            <p:nvSpPr>
              <p:cNvPr id="428" name="Line"/>
              <p:cNvSpPr/>
              <p:nvPr/>
            </p:nvSpPr>
            <p:spPr>
              <a:xfrm>
                <a:off x="-2841" y="-59"/>
                <a:ext cx="856717" cy="204624"/>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429" name="Line"/>
              <p:cNvSpPr/>
              <p:nvPr/>
            </p:nvSpPr>
            <p:spPr>
              <a:xfrm>
                <a:off x="-12703" y="6153"/>
                <a:ext cx="854059" cy="566874"/>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430" name="Line"/>
              <p:cNvSpPr/>
              <p:nvPr/>
            </p:nvSpPr>
            <p:spPr>
              <a:xfrm>
                <a:off x="-21044" y="22248"/>
                <a:ext cx="847049" cy="1254488"/>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431" name="Line"/>
              <p:cNvSpPr/>
              <p:nvPr/>
            </p:nvSpPr>
            <p:spPr>
              <a:xfrm flipV="1">
                <a:off x="51672" y="1492998"/>
                <a:ext cx="793470" cy="181560"/>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432" name="Line"/>
              <p:cNvSpPr/>
              <p:nvPr/>
            </p:nvSpPr>
            <p:spPr>
              <a:xfrm flipV="1">
                <a:off x="49265" y="838261"/>
                <a:ext cx="794026" cy="842389"/>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433" name="Line"/>
              <p:cNvSpPr/>
              <p:nvPr/>
            </p:nvSpPr>
            <p:spPr>
              <a:xfrm flipV="1">
                <a:off x="63672" y="405099"/>
                <a:ext cx="757612" cy="1277998"/>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grpSp>
        <p:sp>
          <p:nvSpPr>
            <p:cNvPr id="435" name="Line"/>
            <p:cNvSpPr/>
            <p:nvPr/>
          </p:nvSpPr>
          <p:spPr>
            <a:xfrm>
              <a:off x="7296994" y="770886"/>
              <a:ext cx="442617"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436" name="Line"/>
            <p:cNvSpPr/>
            <p:nvPr/>
          </p:nvSpPr>
          <p:spPr>
            <a:xfrm>
              <a:off x="7302402" y="2534155"/>
              <a:ext cx="442616"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437" name="Line"/>
            <p:cNvSpPr/>
            <p:nvPr/>
          </p:nvSpPr>
          <p:spPr>
            <a:xfrm>
              <a:off x="7296994" y="1346157"/>
              <a:ext cx="442617"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438" name="Equation"/>
            <p:cNvSpPr txBox="1"/>
            <p:nvPr/>
          </p:nvSpPr>
          <p:spPr>
            <a:xfrm>
              <a:off x="1538261" y="1616949"/>
              <a:ext cx="52273" cy="313445"/>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r>
                      <a:rPr xmlns:a="http://schemas.openxmlformats.org/drawingml/2006/main" sz="3200" i="1">
                        <a:solidFill>
                          <a:srgbClr val="000000"/>
                        </a:solidFill>
                        <a:latin typeface="Cambria Math" panose="02040503050406030204" pitchFamily="18" charset="0"/>
                      </a:rPr>
                      <m:t>⋮</m:t>
                    </m:r>
                  </m:oMath>
                </m:oMathPara>
              </a14:m>
              <a:endParaRPr sz="3200"/>
            </a:p>
          </p:txBody>
        </p:sp>
        <p:sp>
          <p:nvSpPr>
            <p:cNvPr id="439" name="Equation"/>
            <p:cNvSpPr txBox="1"/>
            <p:nvPr/>
          </p:nvSpPr>
          <p:spPr>
            <a:xfrm>
              <a:off x="1340292" y="144126"/>
              <a:ext cx="278989" cy="279414"/>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2400" i="1">
                            <a:solidFill>
                              <a:srgbClr val="000000"/>
                            </a:solidFill>
                            <a:latin typeface="Cambria Math" panose="02040503050406030204" pitchFamily="18" charset="0"/>
                          </a:rPr>
                          <m:t>G</m:t>
                        </m:r>
                      </m:e>
                      <m:sub>
                        <m:r>
                          <a:rPr xmlns:a="http://schemas.openxmlformats.org/drawingml/2006/main" sz="2400" i="1">
                            <a:solidFill>
                              <a:srgbClr val="000000"/>
                            </a:solidFill>
                            <a:latin typeface="Cambria Math" panose="02040503050406030204" pitchFamily="18" charset="0"/>
                          </a:rPr>
                          <m:t>1</m:t>
                        </m:r>
                      </m:sub>
                    </m:sSub>
                  </m:oMath>
                </m:oMathPara>
              </a14:m>
              <a:endParaRPr sz="2400"/>
            </a:p>
          </p:txBody>
        </p:sp>
        <p:sp>
          <p:nvSpPr>
            <p:cNvPr id="440" name="Line"/>
            <p:cNvSpPr/>
            <p:nvPr/>
          </p:nvSpPr>
          <p:spPr>
            <a:xfrm>
              <a:off x="2123968" y="905024"/>
              <a:ext cx="312264"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441" name="Equation"/>
            <p:cNvSpPr txBox="1"/>
            <p:nvPr/>
          </p:nvSpPr>
          <p:spPr>
            <a:xfrm>
              <a:off x="1340292" y="804664"/>
              <a:ext cx="296301" cy="279414"/>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2400" i="1">
                            <a:solidFill>
                              <a:srgbClr val="000000"/>
                            </a:solidFill>
                            <a:latin typeface="Cambria Math" panose="02040503050406030204" pitchFamily="18" charset="0"/>
                          </a:rPr>
                          <m:t>G</m:t>
                        </m:r>
                      </m:e>
                      <m:sub>
                        <m:r>
                          <a:rPr xmlns:a="http://schemas.openxmlformats.org/drawingml/2006/main" sz="2400" i="1">
                            <a:solidFill>
                              <a:srgbClr val="000000"/>
                            </a:solidFill>
                            <a:latin typeface="Cambria Math" panose="02040503050406030204" pitchFamily="18" charset="0"/>
                          </a:rPr>
                          <m:t>2</m:t>
                        </m:r>
                      </m:sub>
                    </m:sSub>
                  </m:oMath>
                </m:oMathPara>
              </a14:m>
              <a:endParaRPr sz="2400"/>
            </a:p>
          </p:txBody>
        </p:sp>
        <p:sp>
          <p:nvSpPr>
            <p:cNvPr id="442" name="Line"/>
            <p:cNvSpPr/>
            <p:nvPr/>
          </p:nvSpPr>
          <p:spPr>
            <a:xfrm>
              <a:off x="2167034" y="2874858"/>
              <a:ext cx="312264"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443" name="Equation"/>
            <p:cNvSpPr txBox="1"/>
            <p:nvPr/>
          </p:nvSpPr>
          <p:spPr>
            <a:xfrm>
              <a:off x="1340292" y="2774498"/>
              <a:ext cx="382432" cy="279414"/>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2400" i="1">
                            <a:solidFill>
                              <a:srgbClr val="000000"/>
                            </a:solidFill>
                            <a:latin typeface="Cambria Math" panose="02040503050406030204" pitchFamily="18" charset="0"/>
                          </a:rPr>
                          <m:t>G</m:t>
                        </m:r>
                      </m:e>
                      <m:sub>
                        <m:r>
                          <a:rPr xmlns:a="http://schemas.openxmlformats.org/drawingml/2006/main" sz="2400" i="1">
                            <a:solidFill>
                              <a:srgbClr val="000000"/>
                            </a:solidFill>
                            <a:latin typeface="Cambria Math" panose="02040503050406030204" pitchFamily="18" charset="0"/>
                          </a:rPr>
                          <m:t>M</m:t>
                        </m:r>
                      </m:sub>
                    </m:sSub>
                  </m:oMath>
                </m:oMathPara>
              </a14:m>
              <a:endParaRPr sz="2400"/>
            </a:p>
          </p:txBody>
        </p:sp>
        <p:sp>
          <p:nvSpPr>
            <p:cNvPr id="444" name="Equation"/>
            <p:cNvSpPr txBox="1"/>
            <p:nvPr/>
          </p:nvSpPr>
          <p:spPr>
            <a:xfrm>
              <a:off x="8034559" y="648142"/>
              <a:ext cx="251252" cy="210834"/>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2400" i="1">
                            <a:solidFill>
                              <a:srgbClr val="000000"/>
                            </a:solidFill>
                            <a:latin typeface="Cambria Math" panose="02040503050406030204" pitchFamily="18" charset="0"/>
                          </a:rPr>
                          <m:t>p</m:t>
                        </m:r>
                      </m:e>
                      <m:sub>
                        <m:r>
                          <a:rPr xmlns:a="http://schemas.openxmlformats.org/drawingml/2006/main" sz="2400" i="1">
                            <a:solidFill>
                              <a:srgbClr val="000000"/>
                            </a:solidFill>
                            <a:latin typeface="Cambria Math" panose="02040503050406030204" pitchFamily="18" charset="0"/>
                          </a:rPr>
                          <m:t>1</m:t>
                        </m:r>
                      </m:sub>
                    </m:sSub>
                  </m:oMath>
                </m:oMathPara>
              </a14:m>
              <a:endParaRPr sz="2400"/>
            </a:p>
          </p:txBody>
        </p:sp>
        <p:sp>
          <p:nvSpPr>
            <p:cNvPr id="445" name="Equation"/>
            <p:cNvSpPr txBox="1"/>
            <p:nvPr/>
          </p:nvSpPr>
          <p:spPr>
            <a:xfrm>
              <a:off x="8034559" y="2411411"/>
              <a:ext cx="262289" cy="213864"/>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2400" i="1">
                            <a:solidFill>
                              <a:srgbClr val="000000"/>
                            </a:solidFill>
                            <a:latin typeface="Cambria Math" panose="02040503050406030204" pitchFamily="18" charset="0"/>
                          </a:rPr>
                          <m:t>p</m:t>
                        </m:r>
                      </m:e>
                      <m:sub>
                        <m:r>
                          <a:rPr xmlns:a="http://schemas.openxmlformats.org/drawingml/2006/main" sz="2400" i="1">
                            <a:solidFill>
                              <a:srgbClr val="000000"/>
                            </a:solidFill>
                            <a:latin typeface="Cambria Math" panose="02040503050406030204" pitchFamily="18" charset="0"/>
                          </a:rPr>
                          <m:t>8</m:t>
                        </m:r>
                      </m:sub>
                    </m:sSub>
                  </m:oMath>
                </m:oMathPara>
              </a14:m>
              <a:endParaRPr sz="2400"/>
            </a:p>
          </p:txBody>
        </p:sp>
        <p:sp>
          <p:nvSpPr>
            <p:cNvPr id="446" name="Line"/>
            <p:cNvSpPr/>
            <p:nvPr/>
          </p:nvSpPr>
          <p:spPr>
            <a:xfrm flipV="1">
              <a:off x="1152833" y="91894"/>
              <a:ext cx="1" cy="311585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447" name="Line"/>
            <p:cNvSpPr/>
            <p:nvPr/>
          </p:nvSpPr>
          <p:spPr>
            <a:xfrm flipV="1">
              <a:off x="1910182" y="80591"/>
              <a:ext cx="1" cy="311585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448" name="Line"/>
            <p:cNvSpPr/>
            <p:nvPr/>
          </p:nvSpPr>
          <p:spPr>
            <a:xfrm>
              <a:off x="1145674" y="3198465"/>
              <a:ext cx="20045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449" name="Line"/>
            <p:cNvSpPr/>
            <p:nvPr/>
          </p:nvSpPr>
          <p:spPr>
            <a:xfrm>
              <a:off x="1722431" y="3198465"/>
              <a:ext cx="20045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grpSp>
          <p:nvGrpSpPr>
            <p:cNvPr id="453" name="Group"/>
            <p:cNvGrpSpPr/>
            <p:nvPr/>
          </p:nvGrpSpPr>
          <p:grpSpPr>
            <a:xfrm>
              <a:off x="7907923" y="523674"/>
              <a:ext cx="200452" cy="2255084"/>
              <a:chOff x="0" y="0"/>
              <a:chExt cx="200451" cy="2255083"/>
            </a:xfrm>
          </p:grpSpPr>
          <p:sp>
            <p:nvSpPr>
              <p:cNvPr id="450" name="Line"/>
              <p:cNvSpPr/>
              <p:nvPr/>
            </p:nvSpPr>
            <p:spPr>
              <a:xfrm flipV="1">
                <a:off x="19780" y="0"/>
                <a:ext cx="1" cy="225323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451" name="Line"/>
              <p:cNvSpPr/>
              <p:nvPr/>
            </p:nvSpPr>
            <p:spPr>
              <a:xfrm>
                <a:off x="0" y="2255083"/>
                <a:ext cx="20045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452" name="Line"/>
              <p:cNvSpPr/>
              <p:nvPr/>
            </p:nvSpPr>
            <p:spPr>
              <a:xfrm>
                <a:off x="0" y="3022"/>
                <a:ext cx="20045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grpSp>
        <p:grpSp>
          <p:nvGrpSpPr>
            <p:cNvPr id="457" name="Group"/>
            <p:cNvGrpSpPr/>
            <p:nvPr/>
          </p:nvGrpSpPr>
          <p:grpSpPr>
            <a:xfrm rot="10800000">
              <a:off x="8339627" y="517989"/>
              <a:ext cx="200452" cy="2255084"/>
              <a:chOff x="0" y="0"/>
              <a:chExt cx="200451" cy="2255083"/>
            </a:xfrm>
          </p:grpSpPr>
          <p:sp>
            <p:nvSpPr>
              <p:cNvPr id="454" name="Line"/>
              <p:cNvSpPr/>
              <p:nvPr/>
            </p:nvSpPr>
            <p:spPr>
              <a:xfrm flipV="1">
                <a:off x="19780" y="0"/>
                <a:ext cx="1" cy="225323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455" name="Line"/>
              <p:cNvSpPr/>
              <p:nvPr/>
            </p:nvSpPr>
            <p:spPr>
              <a:xfrm>
                <a:off x="0" y="2255083"/>
                <a:ext cx="20045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456" name="Line"/>
              <p:cNvSpPr/>
              <p:nvPr/>
            </p:nvSpPr>
            <p:spPr>
              <a:xfrm>
                <a:off x="0" y="3022"/>
                <a:ext cx="20045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grpSp>
        <p:sp>
          <p:nvSpPr>
            <p:cNvPr id="458" name="Equation"/>
            <p:cNvSpPr txBox="1"/>
            <p:nvPr/>
          </p:nvSpPr>
          <p:spPr>
            <a:xfrm>
              <a:off x="3199595" y="116162"/>
              <a:ext cx="381707" cy="210834"/>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2400" i="1">
                            <a:solidFill>
                              <a:srgbClr val="000000"/>
                            </a:solidFill>
                            <a:latin typeface="Cambria Math" panose="02040503050406030204" pitchFamily="18" charset="0"/>
                          </a:rPr>
                          <m:t>w</m:t>
                        </m:r>
                      </m:e>
                      <m:sub>
                        <m:r>
                          <a:rPr xmlns:a="http://schemas.openxmlformats.org/drawingml/2006/main" sz="2400" i="1">
                            <a:solidFill>
                              <a:srgbClr val="000000"/>
                            </a:solidFill>
                            <a:latin typeface="Cambria Math" panose="02040503050406030204" pitchFamily="18" charset="0"/>
                          </a:rPr>
                          <m:t>11</m:t>
                        </m:r>
                      </m:sub>
                    </m:sSub>
                  </m:oMath>
                </m:oMathPara>
              </a14:m>
              <a:endParaRPr sz="2400"/>
            </a:p>
          </p:txBody>
        </p:sp>
        <p:sp>
          <p:nvSpPr>
            <p:cNvPr id="459" name="Equation"/>
            <p:cNvSpPr txBox="1"/>
            <p:nvPr/>
          </p:nvSpPr>
          <p:spPr>
            <a:xfrm>
              <a:off x="3443091" y="639834"/>
              <a:ext cx="382393" cy="202049"/>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2300" i="1">
                            <a:solidFill>
                              <a:srgbClr val="000000"/>
                            </a:solidFill>
                            <a:latin typeface="Cambria Math" panose="02040503050406030204" pitchFamily="18" charset="0"/>
                          </a:rPr>
                          <m:t>w</m:t>
                        </m:r>
                      </m:e>
                      <m:sub>
                        <m:r>
                          <a:rPr xmlns:a="http://schemas.openxmlformats.org/drawingml/2006/main" sz="2300" i="1">
                            <a:solidFill>
                              <a:srgbClr val="000000"/>
                            </a:solidFill>
                            <a:latin typeface="Cambria Math" panose="02040503050406030204" pitchFamily="18" charset="0"/>
                          </a:rPr>
                          <m:t>12</m:t>
                        </m:r>
                      </m:sub>
                    </m:sSub>
                  </m:oMath>
                </m:oMathPara>
              </a14:m>
              <a:endParaRPr sz="2300"/>
            </a:p>
          </p:txBody>
        </p:sp>
        <p:sp>
          <p:nvSpPr>
            <p:cNvPr id="460" name="Equation"/>
            <p:cNvSpPr txBox="1"/>
            <p:nvPr/>
          </p:nvSpPr>
          <p:spPr>
            <a:xfrm>
              <a:off x="2913327" y="1324515"/>
              <a:ext cx="389714" cy="213863"/>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2400" i="1">
                            <a:solidFill>
                              <a:srgbClr val="000000"/>
                            </a:solidFill>
                            <a:latin typeface="Cambria Math" panose="02040503050406030204" pitchFamily="18" charset="0"/>
                          </a:rPr>
                          <m:t>w</m:t>
                        </m:r>
                      </m:e>
                      <m:sub>
                        <m:r>
                          <a:rPr xmlns:a="http://schemas.openxmlformats.org/drawingml/2006/main" sz="2400" i="1">
                            <a:solidFill>
                              <a:srgbClr val="000000"/>
                            </a:solidFill>
                            <a:latin typeface="Cambria Math" panose="02040503050406030204" pitchFamily="18" charset="0"/>
                          </a:rPr>
                          <m:t>13</m:t>
                        </m:r>
                      </m:sub>
                    </m:sSub>
                  </m:oMath>
                </m:oMathPara>
              </a14:m>
              <a:endParaRPr sz="2400"/>
            </a:p>
          </p:txBody>
        </p:sp>
        <p:sp>
          <p:nvSpPr>
            <p:cNvPr id="461" name="Equation"/>
            <p:cNvSpPr txBox="1"/>
            <p:nvPr/>
          </p:nvSpPr>
          <p:spPr>
            <a:xfrm>
              <a:off x="3949649" y="466032"/>
              <a:ext cx="220162" cy="284596"/>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2400" i="1">
                            <a:solidFill>
                              <a:srgbClr val="FEFEFE"/>
                            </a:solidFill>
                            <a:latin typeface="Cambria Math" panose="02040503050406030204" pitchFamily="18" charset="0"/>
                          </a:rPr>
                          <m:t>b</m:t>
                        </m:r>
                      </m:e>
                      <m:sub>
                        <m:r>
                          <a:rPr xmlns:a="http://schemas.openxmlformats.org/drawingml/2006/main" sz="2400" i="1">
                            <a:solidFill>
                              <a:srgbClr val="FEFEFE"/>
                            </a:solidFill>
                            <a:latin typeface="Cambria Math" panose="02040503050406030204" pitchFamily="18" charset="0"/>
                          </a:rPr>
                          <m:t>1</m:t>
                        </m:r>
                      </m:sub>
                    </m:sSub>
                  </m:oMath>
                </m:oMathPara>
              </a14:m>
              <a:endParaRPr sz="2400">
                <a:solidFill>
                  <a:srgbClr val="FFFFFF"/>
                </a:solidFill>
              </a:endParaRPr>
            </a:p>
          </p:txBody>
        </p:sp>
        <p:sp>
          <p:nvSpPr>
            <p:cNvPr id="462" name="Equation"/>
            <p:cNvSpPr txBox="1"/>
            <p:nvPr/>
          </p:nvSpPr>
          <p:spPr>
            <a:xfrm>
              <a:off x="3928559" y="1194833"/>
              <a:ext cx="237475" cy="284595"/>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2400" i="1">
                            <a:solidFill>
                              <a:srgbClr val="FEFEFE"/>
                            </a:solidFill>
                            <a:latin typeface="Cambria Math" panose="02040503050406030204" pitchFamily="18" charset="0"/>
                          </a:rPr>
                          <m:t>b</m:t>
                        </m:r>
                      </m:e>
                      <m:sub>
                        <m:r>
                          <a:rPr xmlns:a="http://schemas.openxmlformats.org/drawingml/2006/main" sz="2400" i="1">
                            <a:solidFill>
                              <a:srgbClr val="FEFEFE"/>
                            </a:solidFill>
                            <a:latin typeface="Cambria Math" panose="02040503050406030204" pitchFamily="18" charset="0"/>
                          </a:rPr>
                          <m:t>2</m:t>
                        </m:r>
                      </m:sub>
                    </m:sSub>
                  </m:oMath>
                </m:oMathPara>
              </a14:m>
              <a:endParaRPr sz="2400">
                <a:solidFill>
                  <a:srgbClr val="FFFFFF"/>
                </a:solidFill>
              </a:endParaRPr>
            </a:p>
          </p:txBody>
        </p:sp>
        <p:sp>
          <p:nvSpPr>
            <p:cNvPr id="463" name="Equation"/>
            <p:cNvSpPr txBox="1"/>
            <p:nvPr/>
          </p:nvSpPr>
          <p:spPr>
            <a:xfrm>
              <a:off x="2637023" y="2397088"/>
              <a:ext cx="453771" cy="210834"/>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2400" i="1">
                            <a:solidFill>
                              <a:srgbClr val="000000"/>
                            </a:solidFill>
                            <a:latin typeface="Cambria Math" panose="02040503050406030204" pitchFamily="18" charset="0"/>
                          </a:rPr>
                          <m:t>w</m:t>
                        </m:r>
                      </m:e>
                      <m:sub>
                        <m:r>
                          <a:rPr xmlns:a="http://schemas.openxmlformats.org/drawingml/2006/main" sz="2400" i="1">
                            <a:solidFill>
                              <a:srgbClr val="000000"/>
                            </a:solidFill>
                            <a:latin typeface="Cambria Math" panose="02040503050406030204" pitchFamily="18" charset="0"/>
                          </a:rPr>
                          <m:t>M</m:t>
                        </m:r>
                        <m:r>
                          <a:rPr xmlns:a="http://schemas.openxmlformats.org/drawingml/2006/main" sz="2400" i="1">
                            <a:solidFill>
                              <a:srgbClr val="000000"/>
                            </a:solidFill>
                            <a:latin typeface="Cambria Math" panose="02040503050406030204" pitchFamily="18" charset="0"/>
                          </a:rPr>
                          <m:t>1</m:t>
                        </m:r>
                      </m:sub>
                    </m:sSub>
                  </m:oMath>
                </m:oMathPara>
              </a14:m>
              <a:endParaRPr sz="2400"/>
            </a:p>
          </p:txBody>
        </p:sp>
        <p:sp>
          <p:nvSpPr>
            <p:cNvPr id="464" name="Equation"/>
            <p:cNvSpPr txBox="1"/>
            <p:nvPr/>
          </p:nvSpPr>
          <p:spPr>
            <a:xfrm>
              <a:off x="3934505" y="2494480"/>
              <a:ext cx="234662" cy="286977"/>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2400" i="1">
                            <a:solidFill>
                              <a:srgbClr val="FEFEFE"/>
                            </a:solidFill>
                            <a:latin typeface="Cambria Math" panose="02040503050406030204" pitchFamily="18" charset="0"/>
                          </a:rPr>
                          <m:t>b</m:t>
                        </m:r>
                      </m:e>
                      <m:sub>
                        <m:r>
                          <a:rPr xmlns:a="http://schemas.openxmlformats.org/drawingml/2006/main" sz="2400" i="1">
                            <a:solidFill>
                              <a:srgbClr val="FEFEFE"/>
                            </a:solidFill>
                            <a:latin typeface="Cambria Math" panose="02040503050406030204" pitchFamily="18" charset="0"/>
                          </a:rPr>
                          <m:t>k</m:t>
                        </m:r>
                      </m:sub>
                    </m:sSub>
                  </m:oMath>
                </m:oMathPara>
              </a14:m>
              <a:endParaRPr sz="2400">
                <a:solidFill>
                  <a:srgbClr val="FFFFFF"/>
                </a:solidFill>
              </a:endParaRPr>
            </a:p>
          </p:txBody>
        </p:sp>
        <p:sp>
          <p:nvSpPr>
            <p:cNvPr id="465" name="final layer has no…"/>
            <p:cNvSpPr txBox="1"/>
            <p:nvPr/>
          </p:nvSpPr>
          <p:spPr>
            <a:xfrm>
              <a:off x="5866082" y="-219758"/>
              <a:ext cx="2091234" cy="679170"/>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ctr" defTabSz="584200">
                <a:defRPr b="1" sz="1800">
                  <a:solidFill>
                    <a:srgbClr val="007E09"/>
                  </a:solidFill>
                  <a:latin typeface="Helvetica Neue"/>
                  <a:ea typeface="Helvetica Neue"/>
                  <a:cs typeface="Helvetica Neue"/>
                  <a:sym typeface="Helvetica Neue"/>
                </a:defRPr>
              </a:pPr>
              <a:r>
                <a:t>final layer has no </a:t>
              </a:r>
            </a:p>
            <a:p>
              <a:pPr algn="ctr" defTabSz="584200">
                <a:defRPr b="1" sz="1800">
                  <a:solidFill>
                    <a:srgbClr val="007E09"/>
                  </a:solidFill>
                  <a:latin typeface="Helvetica Neue"/>
                  <a:ea typeface="Helvetica Neue"/>
                  <a:cs typeface="Helvetica Neue"/>
                  <a:sym typeface="Helvetica Neue"/>
                </a:defRPr>
              </a:pPr>
              <a:r>
                <a:t>transfer function</a:t>
              </a:r>
            </a:p>
          </p:txBody>
        </p:sp>
        <p:sp>
          <p:nvSpPr>
            <p:cNvPr id="466" name="Line"/>
            <p:cNvSpPr/>
            <p:nvPr/>
          </p:nvSpPr>
          <p:spPr>
            <a:xfrm>
              <a:off x="1145674" y="90121"/>
              <a:ext cx="20045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467" name="Line"/>
            <p:cNvSpPr/>
            <p:nvPr/>
          </p:nvSpPr>
          <p:spPr>
            <a:xfrm>
              <a:off x="1729843" y="84658"/>
              <a:ext cx="20045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468" name="Line"/>
            <p:cNvSpPr/>
            <p:nvPr/>
          </p:nvSpPr>
          <p:spPr>
            <a:xfrm>
              <a:off x="2076140" y="243505"/>
              <a:ext cx="312264"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grpSp>
      <p:grpSp>
        <p:nvGrpSpPr>
          <p:cNvPr id="482" name="Group"/>
          <p:cNvGrpSpPr/>
          <p:nvPr/>
        </p:nvGrpSpPr>
        <p:grpSpPr>
          <a:xfrm>
            <a:off x="15745682" y="7738182"/>
            <a:ext cx="4516932" cy="1014476"/>
            <a:chOff x="0" y="0"/>
            <a:chExt cx="4516931" cy="1014474"/>
          </a:xfrm>
        </p:grpSpPr>
        <p:grpSp>
          <p:nvGrpSpPr>
            <p:cNvPr id="479" name="Group"/>
            <p:cNvGrpSpPr/>
            <p:nvPr/>
          </p:nvGrpSpPr>
          <p:grpSpPr>
            <a:xfrm>
              <a:off x="-1" y="-1"/>
              <a:ext cx="4516933" cy="947566"/>
              <a:chOff x="-1712839" y="25260"/>
              <a:chExt cx="4516931" cy="947564"/>
            </a:xfrm>
          </p:grpSpPr>
          <p:grpSp>
            <p:nvGrpSpPr>
              <p:cNvPr id="474" name="Group"/>
              <p:cNvGrpSpPr/>
              <p:nvPr/>
            </p:nvGrpSpPr>
            <p:grpSpPr>
              <a:xfrm>
                <a:off x="-1712840" y="25260"/>
                <a:ext cx="4348153" cy="691220"/>
                <a:chOff x="-1738100" y="0"/>
                <a:chExt cx="4348152" cy="691218"/>
              </a:xfrm>
            </p:grpSpPr>
            <p:pic>
              <p:nvPicPr>
                <p:cNvPr id="470" name="Image" descr="Image"/>
                <p:cNvPicPr>
                  <a:picLocks noChangeAspect="0"/>
                </p:cNvPicPr>
                <p:nvPr/>
              </p:nvPicPr>
              <p:blipFill>
                <a:blip r:embed="rId33">
                  <a:extLst/>
                </a:blip>
                <a:stretch>
                  <a:fillRect/>
                </a:stretch>
              </p:blipFill>
              <p:spPr>
                <a:xfrm>
                  <a:off x="-1372070" y="-1"/>
                  <a:ext cx="816002" cy="691220"/>
                </a:xfrm>
                <a:prstGeom prst="rect">
                  <a:avLst/>
                </a:prstGeom>
                <a:ln w="12700" cap="flat">
                  <a:noFill/>
                  <a:miter lim="400000"/>
                </a:ln>
                <a:effectLst/>
              </p:spPr>
            </p:pic>
            <p:pic>
              <p:nvPicPr>
                <p:cNvPr id="471" name="Image" descr="Image"/>
                <p:cNvPicPr>
                  <a:picLocks noChangeAspect="0"/>
                </p:cNvPicPr>
                <p:nvPr/>
              </p:nvPicPr>
              <p:blipFill>
                <a:blip r:embed="rId33">
                  <a:extLst/>
                </a:blip>
                <a:stretch>
                  <a:fillRect/>
                </a:stretch>
              </p:blipFill>
              <p:spPr>
                <a:xfrm>
                  <a:off x="-32800" y="-1"/>
                  <a:ext cx="816002" cy="691220"/>
                </a:xfrm>
                <a:prstGeom prst="rect">
                  <a:avLst/>
                </a:prstGeom>
                <a:ln w="12700" cap="flat">
                  <a:noFill/>
                  <a:miter lim="400000"/>
                </a:ln>
                <a:effectLst/>
              </p:spPr>
            </p:pic>
            <p:pic>
              <p:nvPicPr>
                <p:cNvPr id="472" name="Image" descr="Image"/>
                <p:cNvPicPr>
                  <a:picLocks noChangeAspect="0"/>
                </p:cNvPicPr>
                <p:nvPr/>
              </p:nvPicPr>
              <p:blipFill>
                <a:blip r:embed="rId33">
                  <a:extLst/>
                </a:blip>
                <a:stretch>
                  <a:fillRect/>
                </a:stretch>
              </p:blipFill>
              <p:spPr>
                <a:xfrm>
                  <a:off x="826513" y="-1"/>
                  <a:ext cx="816001" cy="691220"/>
                </a:xfrm>
                <a:prstGeom prst="rect">
                  <a:avLst/>
                </a:prstGeom>
                <a:ln w="12700" cap="flat">
                  <a:noFill/>
                  <a:miter lim="400000"/>
                </a:ln>
                <a:effectLst/>
              </p:spPr>
            </p:pic>
            <p:sp>
              <p:nvSpPr>
                <p:cNvPr id="473" name="Line"/>
                <p:cNvSpPr/>
                <p:nvPr/>
              </p:nvSpPr>
              <p:spPr>
                <a:xfrm>
                  <a:off x="-1738101" y="662082"/>
                  <a:ext cx="4348153"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grpSp>
          <p:sp>
            <p:nvSpPr>
              <p:cNvPr id="475" name="Equation"/>
              <p:cNvSpPr txBox="1"/>
              <p:nvPr/>
            </p:nvSpPr>
            <p:spPr>
              <a:xfrm>
                <a:off x="-1026791" y="750051"/>
                <a:ext cx="299821" cy="222099"/>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2500" i="1">
                              <a:solidFill>
                                <a:srgbClr val="000000"/>
                              </a:solidFill>
                              <a:latin typeface="Cambria Math" panose="02040503050406030204" pitchFamily="18" charset="0"/>
                            </a:rPr>
                            <m:t>r</m:t>
                          </m:r>
                        </m:e>
                        <m:sub>
                          <m:r>
                            <a:rPr xmlns:a="http://schemas.openxmlformats.org/drawingml/2006/main" sz="2500" i="1">
                              <a:solidFill>
                                <a:srgbClr val="000000"/>
                              </a:solidFill>
                              <a:latin typeface="Cambria Math" panose="02040503050406030204" pitchFamily="18" charset="0"/>
                            </a:rPr>
                            <m:t>o</m:t>
                          </m:r>
                          <m:r>
                            <a:rPr xmlns:a="http://schemas.openxmlformats.org/drawingml/2006/main" sz="2500" i="1">
                              <a:solidFill>
                                <a:srgbClr val="000000"/>
                              </a:solidFill>
                              <a:latin typeface="Cambria Math" panose="02040503050406030204" pitchFamily="18" charset="0"/>
                            </a:rPr>
                            <m:t>1</m:t>
                          </m:r>
                        </m:sub>
                      </m:sSub>
                    </m:oMath>
                  </m:oMathPara>
                </a14:m>
                <a:endParaRPr sz="2500"/>
              </a:p>
            </p:txBody>
          </p:sp>
          <p:sp>
            <p:nvSpPr>
              <p:cNvPr id="476" name="Equation"/>
              <p:cNvSpPr txBox="1"/>
              <p:nvPr/>
            </p:nvSpPr>
            <p:spPr>
              <a:xfrm>
                <a:off x="288848" y="750051"/>
                <a:ext cx="317855" cy="222099"/>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2500" i="1">
                              <a:solidFill>
                                <a:srgbClr val="000000"/>
                              </a:solidFill>
                              <a:latin typeface="Cambria Math" panose="02040503050406030204" pitchFamily="18" charset="0"/>
                            </a:rPr>
                            <m:t>r</m:t>
                          </m:r>
                        </m:e>
                        <m:sub>
                          <m:r>
                            <a:rPr xmlns:a="http://schemas.openxmlformats.org/drawingml/2006/main" sz="2500" i="1">
                              <a:solidFill>
                                <a:srgbClr val="000000"/>
                              </a:solidFill>
                              <a:latin typeface="Cambria Math" panose="02040503050406030204" pitchFamily="18" charset="0"/>
                            </a:rPr>
                            <m:t>o</m:t>
                          </m:r>
                          <m:r>
                            <a:rPr xmlns:a="http://schemas.openxmlformats.org/drawingml/2006/main" sz="2500" i="1">
                              <a:solidFill>
                                <a:srgbClr val="000000"/>
                              </a:solidFill>
                              <a:latin typeface="Cambria Math" panose="02040503050406030204" pitchFamily="18" charset="0"/>
                            </a:rPr>
                            <m:t>2</m:t>
                          </m:r>
                        </m:sub>
                      </m:sSub>
                    </m:oMath>
                  </m:oMathPara>
                </a14:m>
                <a:endParaRPr sz="2500"/>
              </a:p>
            </p:txBody>
          </p:sp>
          <p:sp>
            <p:nvSpPr>
              <p:cNvPr id="477" name="Equation"/>
              <p:cNvSpPr txBox="1"/>
              <p:nvPr/>
            </p:nvSpPr>
            <p:spPr>
              <a:xfrm>
                <a:off x="2687251" y="609100"/>
                <a:ext cx="116841" cy="140336"/>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r>
                        <a:rPr xmlns:a="http://schemas.openxmlformats.org/drawingml/2006/main" sz="2500" i="1">
                          <a:solidFill>
                            <a:srgbClr val="000000"/>
                          </a:solidFill>
                          <a:latin typeface="Cambria Math" panose="02040503050406030204" pitchFamily="18" charset="0"/>
                        </a:rPr>
                        <m:t>r</m:t>
                      </m:r>
                    </m:oMath>
                  </m:oMathPara>
                </a14:m>
                <a:endParaRPr sz="2500"/>
              </a:p>
            </p:txBody>
          </p:sp>
          <p:sp>
            <p:nvSpPr>
              <p:cNvPr id="478" name="Equation"/>
              <p:cNvSpPr txBox="1"/>
              <p:nvPr/>
            </p:nvSpPr>
            <p:spPr>
              <a:xfrm>
                <a:off x="1122900" y="750051"/>
                <a:ext cx="308162" cy="222775"/>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2500" i="1">
                              <a:solidFill>
                                <a:srgbClr val="000000"/>
                              </a:solidFill>
                              <a:latin typeface="Cambria Math" panose="02040503050406030204" pitchFamily="18" charset="0"/>
                            </a:rPr>
                            <m:t>r</m:t>
                          </m:r>
                        </m:e>
                        <m:sub>
                          <m:r>
                            <a:rPr xmlns:a="http://schemas.openxmlformats.org/drawingml/2006/main" sz="2500" i="1">
                              <a:solidFill>
                                <a:srgbClr val="000000"/>
                              </a:solidFill>
                              <a:latin typeface="Cambria Math" panose="02040503050406030204" pitchFamily="18" charset="0"/>
                            </a:rPr>
                            <m:t>o</m:t>
                          </m:r>
                          <m:r>
                            <a:rPr xmlns:a="http://schemas.openxmlformats.org/drawingml/2006/main" sz="2500" i="1">
                              <a:solidFill>
                                <a:srgbClr val="000000"/>
                              </a:solidFill>
                              <a:latin typeface="Cambria Math" panose="02040503050406030204" pitchFamily="18" charset="0"/>
                            </a:rPr>
                            <m:t>3</m:t>
                          </m:r>
                        </m:sub>
                      </m:sSub>
                    </m:oMath>
                  </m:oMathPara>
                </a14:m>
                <a:endParaRPr sz="2500"/>
              </a:p>
            </p:txBody>
          </p:sp>
        </p:grpSp>
        <p:sp>
          <p:nvSpPr>
            <p:cNvPr id="480" name="Equation"/>
            <p:cNvSpPr txBox="1"/>
            <p:nvPr/>
          </p:nvSpPr>
          <p:spPr>
            <a:xfrm>
              <a:off x="23356" y="792377"/>
              <a:ext cx="430568" cy="222098"/>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2500" i="1">
                            <a:solidFill>
                              <a:srgbClr val="000000"/>
                            </a:solidFill>
                            <a:latin typeface="Cambria Math" panose="02040503050406030204" pitchFamily="18" charset="0"/>
                          </a:rPr>
                          <m:t>r</m:t>
                        </m:r>
                      </m:e>
                      <m:sub>
                        <m:r>
                          <a:rPr xmlns:a="http://schemas.openxmlformats.org/drawingml/2006/main" sz="2500" i="1">
                            <a:solidFill>
                              <a:srgbClr val="000000"/>
                            </a:solidFill>
                            <a:latin typeface="Cambria Math" panose="02040503050406030204" pitchFamily="18" charset="0"/>
                          </a:rPr>
                          <m:t>m</m:t>
                        </m:r>
                        <m:r>
                          <a:rPr xmlns:a="http://schemas.openxmlformats.org/drawingml/2006/main" sz="2500" i="1">
                            <a:solidFill>
                              <a:srgbClr val="000000"/>
                            </a:solidFill>
                            <a:latin typeface="Cambria Math" panose="02040503050406030204" pitchFamily="18" charset="0"/>
                          </a:rPr>
                          <m:t>i</m:t>
                        </m:r>
                        <m:r>
                          <a:rPr xmlns:a="http://schemas.openxmlformats.org/drawingml/2006/main" sz="2500" i="1">
                            <a:solidFill>
                              <a:srgbClr val="000000"/>
                            </a:solidFill>
                            <a:latin typeface="Cambria Math" panose="02040503050406030204" pitchFamily="18" charset="0"/>
                          </a:rPr>
                          <m:t>n</m:t>
                        </m:r>
                      </m:sub>
                    </m:sSub>
                  </m:oMath>
                </m:oMathPara>
              </a14:m>
              <a:endParaRPr sz="2500"/>
            </a:p>
          </p:txBody>
        </p:sp>
        <p:sp>
          <p:nvSpPr>
            <p:cNvPr id="481" name="Equation"/>
            <p:cNvSpPr txBox="1"/>
            <p:nvPr/>
          </p:nvSpPr>
          <p:spPr>
            <a:xfrm>
              <a:off x="3574938" y="792377"/>
              <a:ext cx="194097" cy="222098"/>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2500" i="1">
                            <a:solidFill>
                              <a:srgbClr val="000000"/>
                            </a:solidFill>
                            <a:latin typeface="Cambria Math" panose="02040503050406030204" pitchFamily="18" charset="0"/>
                          </a:rPr>
                          <m:t>r</m:t>
                        </m:r>
                      </m:e>
                      <m:sub>
                        <m:r>
                          <a:rPr xmlns:a="http://schemas.openxmlformats.org/drawingml/2006/main" sz="2500" i="1">
                            <a:solidFill>
                              <a:srgbClr val="000000"/>
                            </a:solidFill>
                            <a:latin typeface="Cambria Math" panose="02040503050406030204" pitchFamily="18" charset="0"/>
                          </a:rPr>
                          <m:t>c</m:t>
                        </m:r>
                      </m:sub>
                    </m:sSub>
                  </m:oMath>
                </m:oMathPara>
              </a14:m>
              <a:endParaRPr sz="2500"/>
            </a:p>
          </p:txBody>
        </p:sp>
      </p:grpSp>
      <p:sp>
        <p:nvSpPr>
          <p:cNvPr id="483" name="Neural network evaluation"/>
          <p:cNvSpPr txBox="1"/>
          <p:nvPr/>
        </p:nvSpPr>
        <p:spPr>
          <a:xfrm>
            <a:off x="19725981" y="8741575"/>
            <a:ext cx="4558945" cy="523086"/>
          </a:xfrm>
          <a:prstGeom prst="rect">
            <a:avLst/>
          </a:prstGeom>
          <a:ln w="3175">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b="1" sz="2800" u="sng">
                <a:solidFill>
                  <a:srgbClr val="0500FF"/>
                </a:solidFill>
                <a:latin typeface="Helvetica Neue"/>
                <a:ea typeface="Helvetica Neue"/>
                <a:cs typeface="Helvetica Neue"/>
                <a:sym typeface="Helvetica Neue"/>
              </a:defRPr>
            </a:lvl1pPr>
          </a:lstStyle>
          <a:p>
            <a:pPr/>
            <a:r>
              <a:t>Neural network evaluation</a:t>
            </a:r>
          </a:p>
        </p:txBody>
      </p:sp>
      <p:sp>
        <p:nvSpPr>
          <p:cNvPr id="484" name="Physical model evaluation"/>
          <p:cNvSpPr txBox="1"/>
          <p:nvPr/>
        </p:nvSpPr>
        <p:spPr>
          <a:xfrm>
            <a:off x="19982944" y="13590070"/>
            <a:ext cx="4524808" cy="523086"/>
          </a:xfrm>
          <a:prstGeom prst="rect">
            <a:avLst/>
          </a:prstGeom>
          <a:ln w="3175">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b="1" sz="2800" u="sng">
                <a:solidFill>
                  <a:srgbClr val="0500FF"/>
                </a:solidFill>
                <a:latin typeface="Helvetica Neue"/>
                <a:ea typeface="Helvetica Neue"/>
                <a:cs typeface="Helvetica Neue"/>
                <a:sym typeface="Helvetica Neue"/>
              </a:defRPr>
            </a:lvl1pPr>
          </a:lstStyle>
          <a:p>
            <a:pPr/>
            <a:r>
              <a:t>Physical model evaluation</a:t>
            </a:r>
          </a:p>
        </p:txBody>
      </p:sp>
      <p:sp>
        <p:nvSpPr>
          <p:cNvPr id="485" name="The weights and bias are the NN’s fitting parameters"/>
          <p:cNvSpPr txBox="1"/>
          <p:nvPr/>
        </p:nvSpPr>
        <p:spPr>
          <a:xfrm>
            <a:off x="16483955" y="12612461"/>
            <a:ext cx="4828071" cy="754633"/>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defRPr b="1" sz="2000">
                <a:latin typeface="Helvetica Neue"/>
                <a:ea typeface="Helvetica Neue"/>
                <a:cs typeface="Helvetica Neue"/>
                <a:sym typeface="Helvetica Neue"/>
              </a:defRPr>
            </a:lvl1pPr>
          </a:lstStyle>
          <a:p>
            <a:pPr/>
            <a:r>
              <a:t>The weights and bias are the NN’s fitting parameters</a:t>
            </a:r>
          </a:p>
        </p:txBody>
      </p:sp>
      <p:sp>
        <p:nvSpPr>
          <p:cNvPr id="486" name="Equation"/>
          <p:cNvSpPr txBox="1"/>
          <p:nvPr/>
        </p:nvSpPr>
        <p:spPr>
          <a:xfrm>
            <a:off x="24128993" y="13282003"/>
            <a:ext cx="2446005" cy="260554"/>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a:rPr xmlns:a="http://schemas.openxmlformats.org/drawingml/2006/main" sz="2300" i="1">
                      <a:solidFill>
                        <a:srgbClr val="000000"/>
                      </a:solidFill>
                      <a:latin typeface="Cambria Math" panose="02040503050406030204" pitchFamily="18" charset="0"/>
                    </a:rPr>
                    <m:t>2216</m:t>
                  </m:r>
                  <m:r>
                    <a:rPr xmlns:a="http://schemas.openxmlformats.org/drawingml/2006/main" sz="2300" i="1">
                      <a:solidFill>
                        <a:srgbClr val="000000"/>
                      </a:solidFill>
                      <a:latin typeface="Cambria Math" panose="02040503050406030204" pitchFamily="18" charset="0"/>
                    </a:rPr>
                    <m:t>f</m:t>
                  </m:r>
                  <m:r>
                    <a:rPr xmlns:a="http://schemas.openxmlformats.org/drawingml/2006/main" sz="2300" i="1">
                      <a:solidFill>
                        <a:srgbClr val="000000"/>
                      </a:solidFill>
                      <a:latin typeface="Cambria Math" panose="02040503050406030204" pitchFamily="18" charset="0"/>
                    </a:rPr>
                    <m:t>i</m:t>
                  </m:r>
                  <m:r>
                    <a:rPr xmlns:a="http://schemas.openxmlformats.org/drawingml/2006/main" sz="2300" i="1">
                      <a:solidFill>
                        <a:srgbClr val="000000"/>
                      </a:solidFill>
                      <a:latin typeface="Cambria Math" panose="02040503050406030204" pitchFamily="18" charset="0"/>
                    </a:rPr>
                    <m:t>t</m:t>
                  </m:r>
                  <m:r>
                    <a:rPr xmlns:a="http://schemas.openxmlformats.org/drawingml/2006/main" sz="2300" i="1">
                      <a:solidFill>
                        <a:srgbClr val="000000"/>
                      </a:solidFill>
                      <a:latin typeface="Cambria Math" panose="02040503050406030204" pitchFamily="18" charset="0"/>
                    </a:rPr>
                    <m:t>t</m:t>
                  </m:r>
                  <m:r>
                    <a:rPr xmlns:a="http://schemas.openxmlformats.org/drawingml/2006/main" sz="2300" i="1">
                      <a:solidFill>
                        <a:srgbClr val="000000"/>
                      </a:solidFill>
                      <a:latin typeface="Cambria Math" panose="02040503050406030204" pitchFamily="18" charset="0"/>
                    </a:rPr>
                    <m:t>i</m:t>
                  </m:r>
                  <m:r>
                    <a:rPr xmlns:a="http://schemas.openxmlformats.org/drawingml/2006/main" sz="2300" i="1">
                      <a:solidFill>
                        <a:srgbClr val="000000"/>
                      </a:solidFill>
                      <a:latin typeface="Cambria Math" panose="02040503050406030204" pitchFamily="18" charset="0"/>
                    </a:rPr>
                    <m:t>n</m:t>
                  </m:r>
                  <m:r>
                    <a:rPr xmlns:a="http://schemas.openxmlformats.org/drawingml/2006/main" sz="2300" i="1">
                      <a:solidFill>
                        <a:srgbClr val="000000"/>
                      </a:solidFill>
                      <a:latin typeface="Cambria Math" panose="02040503050406030204" pitchFamily="18" charset="0"/>
                    </a:rPr>
                    <m:t>g</m:t>
                  </m:r>
                  <m:r>
                    <a:rPr xmlns:a="http://schemas.openxmlformats.org/drawingml/2006/main" sz="2300" i="1">
                      <a:solidFill>
                        <a:srgbClr val="000000"/>
                      </a:solidFill>
                      <a:latin typeface="Cambria Math" panose="02040503050406030204" pitchFamily="18" charset="0"/>
                    </a:rPr>
                    <m:t>p</m:t>
                  </m:r>
                  <m:r>
                    <a:rPr xmlns:a="http://schemas.openxmlformats.org/drawingml/2006/main" sz="2300" i="1">
                      <a:solidFill>
                        <a:srgbClr val="000000"/>
                      </a:solidFill>
                      <a:latin typeface="Cambria Math" panose="02040503050406030204" pitchFamily="18" charset="0"/>
                    </a:rPr>
                    <m:t>a</m:t>
                  </m:r>
                  <m:r>
                    <a:rPr xmlns:a="http://schemas.openxmlformats.org/drawingml/2006/main" sz="2300" i="1">
                      <a:solidFill>
                        <a:srgbClr val="000000"/>
                      </a:solidFill>
                      <a:latin typeface="Cambria Math" panose="02040503050406030204" pitchFamily="18" charset="0"/>
                    </a:rPr>
                    <m:t>r</m:t>
                  </m:r>
                  <m:r>
                    <a:rPr xmlns:a="http://schemas.openxmlformats.org/drawingml/2006/main" sz="2300" i="1">
                      <a:solidFill>
                        <a:srgbClr val="000000"/>
                      </a:solidFill>
                      <a:latin typeface="Cambria Math" panose="02040503050406030204" pitchFamily="18" charset="0"/>
                    </a:rPr>
                    <m:t>a</m:t>
                  </m:r>
                  <m:r>
                    <a:rPr xmlns:a="http://schemas.openxmlformats.org/drawingml/2006/main" sz="2300" i="1">
                      <a:solidFill>
                        <a:srgbClr val="000000"/>
                      </a:solidFill>
                      <a:latin typeface="Cambria Math" panose="02040503050406030204" pitchFamily="18" charset="0"/>
                    </a:rPr>
                    <m:t>m</m:t>
                  </m:r>
                </m:oMath>
              </m:oMathPara>
            </a14:m>
            <a:endParaRPr sz="2300"/>
          </a:p>
        </p:txBody>
      </p:sp>
      <p:sp>
        <p:nvSpPr>
          <p:cNvPr id="487" name="NN Architecture: 60x32x8"/>
          <p:cNvSpPr txBox="1"/>
          <p:nvPr/>
        </p:nvSpPr>
        <p:spPr>
          <a:xfrm>
            <a:off x="23510596" y="12773871"/>
            <a:ext cx="3784398" cy="461060"/>
          </a:xfrm>
          <a:prstGeom prst="rect">
            <a:avLst/>
          </a:prstGeom>
          <a:ln w="3175">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b="1" sz="2400">
                <a:latin typeface="Helvetica Neue"/>
                <a:ea typeface="Helvetica Neue"/>
                <a:cs typeface="Helvetica Neue"/>
                <a:sym typeface="Helvetica Neue"/>
              </a:defRPr>
            </a:lvl1pPr>
          </a:lstStyle>
          <a:p>
            <a:pPr/>
            <a:r>
              <a:t>NN Architecture: 60x32x8</a:t>
            </a:r>
          </a:p>
        </p:txBody>
      </p:sp>
      <p:sp>
        <p:nvSpPr>
          <p:cNvPr id="488" name="Equation"/>
          <p:cNvSpPr txBox="1"/>
          <p:nvPr/>
        </p:nvSpPr>
        <p:spPr>
          <a:xfrm>
            <a:off x="15124135" y="12842158"/>
            <a:ext cx="738836" cy="295238"/>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a:rPr xmlns:a="http://schemas.openxmlformats.org/drawingml/2006/main" sz="2700" i="1">
                      <a:solidFill>
                        <a:srgbClr val="000000"/>
                      </a:solidFill>
                      <a:latin typeface="Cambria Math" panose="02040503050406030204" pitchFamily="18" charset="0"/>
                    </a:rPr>
                    <m:t>(</m:t>
                  </m:r>
                  <m:r>
                    <a:rPr xmlns:a="http://schemas.openxmlformats.org/drawingml/2006/main" sz="2700" i="1">
                      <a:solidFill>
                        <a:srgbClr val="000000"/>
                      </a:solidFill>
                      <a:latin typeface="Cambria Math" panose="02040503050406030204" pitchFamily="18" charset="0"/>
                    </a:rPr>
                    <m:t>w</m:t>
                  </m:r>
                  <m:r>
                    <a:rPr xmlns:a="http://schemas.openxmlformats.org/drawingml/2006/main" sz="2700" i="1">
                      <a:solidFill>
                        <a:srgbClr val="000000"/>
                      </a:solidFill>
                      <a:latin typeface="Cambria Math" panose="02040503050406030204" pitchFamily="18" charset="0"/>
                    </a:rPr>
                    <m:t>,</m:t>
                  </m:r>
                  <m:r>
                    <a:rPr xmlns:a="http://schemas.openxmlformats.org/drawingml/2006/main" sz="2700" i="1">
                      <a:solidFill>
                        <a:srgbClr val="000000"/>
                      </a:solidFill>
                      <a:latin typeface="Cambria Math" panose="02040503050406030204" pitchFamily="18" charset="0"/>
                    </a:rPr>
                    <m:t>b</m:t>
                  </m:r>
                  <m:r>
                    <a:rPr xmlns:a="http://schemas.openxmlformats.org/drawingml/2006/main" sz="2700" i="1">
                      <a:solidFill>
                        <a:srgbClr val="000000"/>
                      </a:solidFill>
                      <a:latin typeface="Cambria Math" panose="02040503050406030204" pitchFamily="18" charset="0"/>
                    </a:rPr>
                    <m:t>)</m:t>
                  </m:r>
                </m:oMath>
              </m:oMathPara>
            </a14:m>
            <a:endParaRPr sz="2700"/>
          </a:p>
        </p:txBody>
      </p:sp>
      <p:sp>
        <p:nvSpPr>
          <p:cNvPr id="489" name="Line"/>
          <p:cNvSpPr/>
          <p:nvPr/>
        </p:nvSpPr>
        <p:spPr>
          <a:xfrm>
            <a:off x="16013698" y="12989777"/>
            <a:ext cx="312264" cy="1"/>
          </a:xfrm>
          <a:prstGeom prst="line">
            <a:avLst/>
          </a:prstGeom>
          <a:ln w="25400">
            <a:solidFill>
              <a:srgbClr val="000000"/>
            </a:solidFill>
            <a:miter lim="400000"/>
            <a:tailEnd type="triangle"/>
          </a:ln>
        </p:spPr>
        <p:txBody>
          <a:bodyPr lIns="50800" tIns="50800" rIns="50800" bIns="50800" anchor="ct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490" name="Artificial neuron"/>
          <p:cNvSpPr txBox="1"/>
          <p:nvPr/>
        </p:nvSpPr>
        <p:spPr>
          <a:xfrm>
            <a:off x="15236645" y="9259623"/>
            <a:ext cx="2422246" cy="461060"/>
          </a:xfrm>
          <a:prstGeom prst="rect">
            <a:avLst/>
          </a:prstGeom>
          <a:ln w="3175">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b="1" sz="2400" u="sng">
                <a:solidFill>
                  <a:srgbClr val="0100FF"/>
                </a:solidFill>
                <a:latin typeface="Helvetica Neue"/>
                <a:ea typeface="Helvetica Neue"/>
                <a:cs typeface="Helvetica Neue"/>
                <a:sym typeface="Helvetica Neue"/>
              </a:defRPr>
            </a:lvl1pPr>
          </a:lstStyle>
          <a:p>
            <a:pPr/>
            <a:r>
              <a:t>Artificial neuron</a:t>
            </a:r>
          </a:p>
        </p:txBody>
      </p:sp>
      <p:sp>
        <p:nvSpPr>
          <p:cNvPr id="491" name="(nodes or perceptrons)"/>
          <p:cNvSpPr txBox="1"/>
          <p:nvPr/>
        </p:nvSpPr>
        <p:spPr>
          <a:xfrm>
            <a:off x="17670270" y="9342121"/>
            <a:ext cx="2595297" cy="387070"/>
          </a:xfrm>
          <a:prstGeom prst="rect">
            <a:avLst/>
          </a:prstGeom>
          <a:ln w="3175">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b="1" sz="1800">
                <a:latin typeface="Helvetica Neue"/>
                <a:ea typeface="Helvetica Neue"/>
                <a:cs typeface="Helvetica Neue"/>
                <a:sym typeface="Helvetica Neue"/>
              </a:defRPr>
            </a:lvl1pPr>
          </a:lstStyle>
          <a:p>
            <a:pPr/>
            <a:r>
              <a:t>(nodes or perceptrons)</a:t>
            </a:r>
          </a:p>
        </p:txBody>
      </p:sp>
      <p:grpSp>
        <p:nvGrpSpPr>
          <p:cNvPr id="518" name="Group"/>
          <p:cNvGrpSpPr/>
          <p:nvPr/>
        </p:nvGrpSpPr>
        <p:grpSpPr>
          <a:xfrm>
            <a:off x="15029781" y="9680981"/>
            <a:ext cx="6000573" cy="2719246"/>
            <a:chOff x="-9863" y="0"/>
            <a:chExt cx="6000572" cy="2719244"/>
          </a:xfrm>
        </p:grpSpPr>
        <p:pic>
          <p:nvPicPr>
            <p:cNvPr id="492" name="Image" descr="Image"/>
            <p:cNvPicPr>
              <a:picLocks noChangeAspect="1"/>
            </p:cNvPicPr>
            <p:nvPr/>
          </p:nvPicPr>
          <p:blipFill>
            <a:blip r:embed="rId34">
              <a:extLst/>
            </a:blip>
            <a:srcRect l="0" t="0" r="0" b="0"/>
            <a:stretch>
              <a:fillRect/>
            </a:stretch>
          </p:blipFill>
          <p:spPr>
            <a:xfrm>
              <a:off x="226750" y="0"/>
              <a:ext cx="3849142" cy="2355183"/>
            </a:xfrm>
            <a:prstGeom prst="rect">
              <a:avLst/>
            </a:prstGeom>
            <a:ln w="12700" cap="flat">
              <a:noFill/>
              <a:miter lim="400000"/>
            </a:ln>
            <a:effectLst/>
          </p:spPr>
        </p:pic>
        <p:sp>
          <p:nvSpPr>
            <p:cNvPr id="493" name="weighted and…"/>
            <p:cNvSpPr txBox="1"/>
            <p:nvPr/>
          </p:nvSpPr>
          <p:spPr>
            <a:xfrm>
              <a:off x="3336661" y="226626"/>
              <a:ext cx="1447511" cy="607635"/>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gn="ctr" defTabSz="584200">
                <a:defRPr b="1" sz="1600">
                  <a:solidFill>
                    <a:srgbClr val="FF1700"/>
                  </a:solidFill>
                  <a:latin typeface="Helvetica Neue"/>
                  <a:ea typeface="Helvetica Neue"/>
                  <a:cs typeface="Helvetica Neue"/>
                  <a:sym typeface="Helvetica Neue"/>
                </a:defRPr>
              </a:pPr>
              <a:r>
                <a:t>weighted and </a:t>
              </a:r>
            </a:p>
            <a:p>
              <a:pPr algn="ctr" defTabSz="584200">
                <a:defRPr b="1" sz="1600">
                  <a:solidFill>
                    <a:srgbClr val="FF1700"/>
                  </a:solidFill>
                  <a:latin typeface="Helvetica Neue"/>
                  <a:ea typeface="Helvetica Neue"/>
                  <a:cs typeface="Helvetica Neue"/>
                  <a:sym typeface="Helvetica Neue"/>
                </a:defRPr>
              </a:pPr>
              <a:r>
                <a:t>biased signal</a:t>
              </a:r>
            </a:p>
          </p:txBody>
        </p:sp>
        <p:pic>
          <p:nvPicPr>
            <p:cNvPr id="494" name="Image" descr="Image"/>
            <p:cNvPicPr>
              <a:picLocks noChangeAspect="1"/>
            </p:cNvPicPr>
            <p:nvPr/>
          </p:nvPicPr>
          <p:blipFill>
            <a:blip r:embed="rId35">
              <a:extLst/>
            </a:blip>
            <a:stretch>
              <a:fillRect/>
            </a:stretch>
          </p:blipFill>
          <p:spPr>
            <a:xfrm>
              <a:off x="2529632" y="785582"/>
              <a:ext cx="1550253" cy="507842"/>
            </a:xfrm>
            <a:prstGeom prst="rect">
              <a:avLst/>
            </a:prstGeom>
            <a:ln w="12700" cap="flat">
              <a:noFill/>
              <a:miter lim="400000"/>
            </a:ln>
            <a:effectLst/>
          </p:spPr>
        </p:pic>
        <p:sp>
          <p:nvSpPr>
            <p:cNvPr id="495" name="Line"/>
            <p:cNvSpPr/>
            <p:nvPr/>
          </p:nvSpPr>
          <p:spPr>
            <a:xfrm>
              <a:off x="2559434" y="1107775"/>
              <a:ext cx="353601" cy="1"/>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496" name="transfer…"/>
            <p:cNvSpPr txBox="1"/>
            <p:nvPr/>
          </p:nvSpPr>
          <p:spPr>
            <a:xfrm>
              <a:off x="1884527" y="2018273"/>
              <a:ext cx="1016671" cy="58397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gn="ctr" defTabSz="584200">
                <a:defRPr b="1" sz="1600">
                  <a:solidFill>
                    <a:srgbClr val="FF1700"/>
                  </a:solidFill>
                  <a:latin typeface="Helvetica Neue"/>
                  <a:ea typeface="Helvetica Neue"/>
                  <a:cs typeface="Helvetica Neue"/>
                  <a:sym typeface="Helvetica Neue"/>
                </a:defRPr>
              </a:pPr>
              <a:r>
                <a:t>transfer</a:t>
              </a:r>
            </a:p>
            <a:p>
              <a:pPr algn="ctr" defTabSz="584200">
                <a:defRPr b="1" sz="1600">
                  <a:solidFill>
                    <a:srgbClr val="FF1700"/>
                  </a:solidFill>
                  <a:latin typeface="Helvetica Neue"/>
                  <a:ea typeface="Helvetica Neue"/>
                  <a:cs typeface="Helvetica Neue"/>
                  <a:sym typeface="Helvetica Neue"/>
                </a:defRPr>
              </a:pPr>
              <a:r>
                <a:t> function</a:t>
              </a:r>
            </a:p>
          </p:txBody>
        </p:sp>
        <p:pic>
          <p:nvPicPr>
            <p:cNvPr id="497" name="Image" descr="Image"/>
            <p:cNvPicPr>
              <a:picLocks noChangeAspect="1"/>
            </p:cNvPicPr>
            <p:nvPr/>
          </p:nvPicPr>
          <p:blipFill>
            <a:blip r:embed="rId36">
              <a:extLst/>
            </a:blip>
            <a:stretch>
              <a:fillRect/>
            </a:stretch>
          </p:blipFill>
          <p:spPr>
            <a:xfrm>
              <a:off x="602454" y="74826"/>
              <a:ext cx="490909" cy="412364"/>
            </a:xfrm>
            <a:prstGeom prst="rect">
              <a:avLst/>
            </a:prstGeom>
            <a:ln w="12700" cap="flat">
              <a:noFill/>
              <a:miter lim="400000"/>
            </a:ln>
            <a:effectLst/>
          </p:spPr>
        </p:pic>
        <p:pic>
          <p:nvPicPr>
            <p:cNvPr id="498" name="Image" descr="Image"/>
            <p:cNvPicPr>
              <a:picLocks noChangeAspect="1"/>
            </p:cNvPicPr>
            <p:nvPr/>
          </p:nvPicPr>
          <p:blipFill>
            <a:blip r:embed="rId36">
              <a:extLst/>
            </a:blip>
            <a:stretch>
              <a:fillRect/>
            </a:stretch>
          </p:blipFill>
          <p:spPr>
            <a:xfrm>
              <a:off x="155268" y="561903"/>
              <a:ext cx="490909" cy="412364"/>
            </a:xfrm>
            <a:prstGeom prst="rect">
              <a:avLst/>
            </a:prstGeom>
            <a:ln w="12700" cap="flat">
              <a:noFill/>
              <a:miter lim="400000"/>
            </a:ln>
            <a:effectLst/>
          </p:spPr>
        </p:pic>
        <p:pic>
          <p:nvPicPr>
            <p:cNvPr id="499" name="Image" descr="Image"/>
            <p:cNvPicPr>
              <a:picLocks noChangeAspect="1"/>
            </p:cNvPicPr>
            <p:nvPr/>
          </p:nvPicPr>
          <p:blipFill>
            <a:blip r:embed="rId36">
              <a:extLst/>
            </a:blip>
            <a:stretch>
              <a:fillRect/>
            </a:stretch>
          </p:blipFill>
          <p:spPr>
            <a:xfrm>
              <a:off x="209388" y="1400757"/>
              <a:ext cx="490909" cy="412364"/>
            </a:xfrm>
            <a:prstGeom prst="rect">
              <a:avLst/>
            </a:prstGeom>
            <a:ln w="12700" cap="flat">
              <a:noFill/>
              <a:miter lim="400000"/>
            </a:ln>
            <a:effectLst/>
          </p:spPr>
        </p:pic>
        <p:sp>
          <p:nvSpPr>
            <p:cNvPr id="500" name="Equation"/>
            <p:cNvSpPr txBox="1"/>
            <p:nvPr/>
          </p:nvSpPr>
          <p:spPr>
            <a:xfrm>
              <a:off x="699299" y="132171"/>
              <a:ext cx="196316" cy="219937"/>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2500" i="1">
                            <a:solidFill>
                              <a:srgbClr val="000000"/>
                            </a:solidFill>
                            <a:latin typeface="Cambria Math" panose="02040503050406030204" pitchFamily="18" charset="0"/>
                          </a:rPr>
                          <m:t>s</m:t>
                        </m:r>
                      </m:e>
                      <m:sub>
                        <m:r>
                          <a:rPr xmlns:a="http://schemas.openxmlformats.org/drawingml/2006/main" sz="2500" i="1">
                            <a:solidFill>
                              <a:srgbClr val="000000"/>
                            </a:solidFill>
                            <a:latin typeface="Cambria Math" panose="02040503050406030204" pitchFamily="18" charset="0"/>
                          </a:rPr>
                          <m:t>1</m:t>
                        </m:r>
                      </m:sub>
                    </m:sSub>
                  </m:oMath>
                </m:oMathPara>
              </a14:m>
              <a:endParaRPr sz="2500"/>
            </a:p>
          </p:txBody>
        </p:sp>
        <p:sp>
          <p:nvSpPr>
            <p:cNvPr id="501" name="Equation"/>
            <p:cNvSpPr txBox="1"/>
            <p:nvPr/>
          </p:nvSpPr>
          <p:spPr>
            <a:xfrm>
              <a:off x="372291" y="655616"/>
              <a:ext cx="214350" cy="219937"/>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2500" i="1">
                            <a:solidFill>
                              <a:srgbClr val="000000"/>
                            </a:solidFill>
                            <a:latin typeface="Cambria Math" panose="02040503050406030204" pitchFamily="18" charset="0"/>
                          </a:rPr>
                          <m:t>s</m:t>
                        </m:r>
                      </m:e>
                      <m:sub>
                        <m:r>
                          <a:rPr xmlns:a="http://schemas.openxmlformats.org/drawingml/2006/main" sz="2500" i="1">
                            <a:solidFill>
                              <a:srgbClr val="000000"/>
                            </a:solidFill>
                            <a:latin typeface="Cambria Math" panose="02040503050406030204" pitchFamily="18" charset="0"/>
                          </a:rPr>
                          <m:t>2</m:t>
                        </m:r>
                      </m:sub>
                    </m:sSub>
                  </m:oMath>
                </m:oMathPara>
              </a14:m>
              <a:endParaRPr sz="2500"/>
            </a:p>
          </p:txBody>
        </p:sp>
        <p:sp>
          <p:nvSpPr>
            <p:cNvPr id="502" name="Equation"/>
            <p:cNvSpPr txBox="1"/>
            <p:nvPr/>
          </p:nvSpPr>
          <p:spPr>
            <a:xfrm>
              <a:off x="372291" y="1291523"/>
              <a:ext cx="204657" cy="223092"/>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2500" i="1">
                            <a:solidFill>
                              <a:srgbClr val="000000"/>
                            </a:solidFill>
                            <a:latin typeface="Cambria Math" panose="02040503050406030204" pitchFamily="18" charset="0"/>
                          </a:rPr>
                          <m:t>s</m:t>
                        </m:r>
                      </m:e>
                      <m:sub>
                        <m:r>
                          <a:rPr xmlns:a="http://schemas.openxmlformats.org/drawingml/2006/main" sz="2500" i="1">
                            <a:solidFill>
                              <a:srgbClr val="000000"/>
                            </a:solidFill>
                            <a:latin typeface="Cambria Math" panose="02040503050406030204" pitchFamily="18" charset="0"/>
                          </a:rPr>
                          <m:t>3</m:t>
                        </m:r>
                      </m:sub>
                    </m:sSub>
                  </m:oMath>
                </m:oMathPara>
              </a14:m>
              <a:endParaRPr sz="2500"/>
            </a:p>
          </p:txBody>
        </p:sp>
        <p:sp>
          <p:nvSpPr>
            <p:cNvPr id="503" name="Equation"/>
            <p:cNvSpPr txBox="1"/>
            <p:nvPr/>
          </p:nvSpPr>
          <p:spPr>
            <a:xfrm>
              <a:off x="865024" y="1930867"/>
              <a:ext cx="214349" cy="221965"/>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2500" i="1">
                            <a:solidFill>
                              <a:srgbClr val="000000"/>
                            </a:solidFill>
                            <a:latin typeface="Cambria Math" panose="02040503050406030204" pitchFamily="18" charset="0"/>
                          </a:rPr>
                          <m:t>s</m:t>
                        </m:r>
                      </m:e>
                      <m:sub>
                        <m:r>
                          <a:rPr xmlns:a="http://schemas.openxmlformats.org/drawingml/2006/main" sz="2500" i="1">
                            <a:solidFill>
                              <a:srgbClr val="000000"/>
                            </a:solidFill>
                            <a:latin typeface="Cambria Math" panose="02040503050406030204" pitchFamily="18" charset="0"/>
                          </a:rPr>
                          <m:t>n</m:t>
                        </m:r>
                      </m:sub>
                    </m:sSub>
                  </m:oMath>
                </m:oMathPara>
              </a14:m>
              <a:endParaRPr sz="2500"/>
            </a:p>
          </p:txBody>
        </p:sp>
        <p:pic>
          <p:nvPicPr>
            <p:cNvPr id="504" name="Image" descr="Image"/>
            <p:cNvPicPr>
              <a:picLocks noChangeAspect="1"/>
            </p:cNvPicPr>
            <p:nvPr/>
          </p:nvPicPr>
          <p:blipFill>
            <a:blip r:embed="rId36">
              <a:extLst/>
            </a:blip>
            <a:stretch>
              <a:fillRect/>
            </a:stretch>
          </p:blipFill>
          <p:spPr>
            <a:xfrm>
              <a:off x="1386490" y="1851720"/>
              <a:ext cx="490909" cy="412364"/>
            </a:xfrm>
            <a:prstGeom prst="rect">
              <a:avLst/>
            </a:prstGeom>
            <a:ln w="12700" cap="flat">
              <a:noFill/>
              <a:miter lim="400000"/>
            </a:ln>
            <a:effectLst/>
          </p:spPr>
        </p:pic>
        <p:sp>
          <p:nvSpPr>
            <p:cNvPr id="505" name="Equation"/>
            <p:cNvSpPr txBox="1"/>
            <p:nvPr/>
          </p:nvSpPr>
          <p:spPr>
            <a:xfrm>
              <a:off x="1367971" y="292870"/>
              <a:ext cx="284898" cy="219618"/>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2500" i="1">
                            <a:solidFill>
                              <a:srgbClr val="000000"/>
                            </a:solidFill>
                            <a:latin typeface="Cambria Math" panose="02040503050406030204" pitchFamily="18" charset="0"/>
                          </a:rPr>
                          <m:t>w</m:t>
                        </m:r>
                      </m:e>
                      <m:sub>
                        <m:r>
                          <a:rPr xmlns:a="http://schemas.openxmlformats.org/drawingml/2006/main" sz="2500" i="1">
                            <a:solidFill>
                              <a:srgbClr val="000000"/>
                            </a:solidFill>
                            <a:latin typeface="Cambria Math" panose="02040503050406030204" pitchFamily="18" charset="0"/>
                          </a:rPr>
                          <m:t>1</m:t>
                        </m:r>
                      </m:sub>
                    </m:sSub>
                  </m:oMath>
                </m:oMathPara>
              </a14:m>
              <a:endParaRPr sz="2500"/>
            </a:p>
          </p:txBody>
        </p:sp>
        <p:sp>
          <p:nvSpPr>
            <p:cNvPr id="506" name="Equation"/>
            <p:cNvSpPr txBox="1"/>
            <p:nvPr/>
          </p:nvSpPr>
          <p:spPr>
            <a:xfrm>
              <a:off x="925741" y="583769"/>
              <a:ext cx="302933" cy="219619"/>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2500" i="1">
                            <a:solidFill>
                              <a:srgbClr val="000000"/>
                            </a:solidFill>
                            <a:latin typeface="Cambria Math" panose="02040503050406030204" pitchFamily="18" charset="0"/>
                          </a:rPr>
                          <m:t>w</m:t>
                        </m:r>
                      </m:e>
                      <m:sub>
                        <m:r>
                          <a:rPr xmlns:a="http://schemas.openxmlformats.org/drawingml/2006/main" sz="2500" i="1">
                            <a:solidFill>
                              <a:srgbClr val="000000"/>
                            </a:solidFill>
                            <a:latin typeface="Cambria Math" panose="02040503050406030204" pitchFamily="18" charset="0"/>
                          </a:rPr>
                          <m:t>2</m:t>
                        </m:r>
                      </m:sub>
                    </m:sSub>
                  </m:oMath>
                </m:oMathPara>
              </a14:m>
              <a:endParaRPr sz="2500"/>
            </a:p>
          </p:txBody>
        </p:sp>
        <p:sp>
          <p:nvSpPr>
            <p:cNvPr id="507" name="Equation"/>
            <p:cNvSpPr txBox="1"/>
            <p:nvPr/>
          </p:nvSpPr>
          <p:spPr>
            <a:xfrm>
              <a:off x="925741" y="1480012"/>
              <a:ext cx="293239" cy="222775"/>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2500" i="1">
                            <a:solidFill>
                              <a:srgbClr val="000000"/>
                            </a:solidFill>
                            <a:latin typeface="Cambria Math" panose="02040503050406030204" pitchFamily="18" charset="0"/>
                          </a:rPr>
                          <m:t>w</m:t>
                        </m:r>
                      </m:e>
                      <m:sub>
                        <m:r>
                          <a:rPr xmlns:a="http://schemas.openxmlformats.org/drawingml/2006/main" sz="2500" i="1">
                            <a:solidFill>
                              <a:srgbClr val="000000"/>
                            </a:solidFill>
                            <a:latin typeface="Cambria Math" panose="02040503050406030204" pitchFamily="18" charset="0"/>
                          </a:rPr>
                          <m:t>3</m:t>
                        </m:r>
                      </m:sub>
                    </m:sSub>
                  </m:oMath>
                </m:oMathPara>
              </a14:m>
              <a:endParaRPr sz="2500"/>
            </a:p>
          </p:txBody>
        </p:sp>
        <p:sp>
          <p:nvSpPr>
            <p:cNvPr id="508" name="Equation"/>
            <p:cNvSpPr txBox="1"/>
            <p:nvPr/>
          </p:nvSpPr>
          <p:spPr>
            <a:xfrm>
              <a:off x="2959126" y="1957052"/>
              <a:ext cx="1658996" cy="607137"/>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r>
                      <a:rPr xmlns:a="http://schemas.openxmlformats.org/drawingml/2006/main" sz="2200" i="1">
                        <a:solidFill>
                          <a:srgbClr val="000000"/>
                        </a:solidFill>
                        <a:latin typeface="Cambria Math" panose="02040503050406030204" pitchFamily="18" charset="0"/>
                      </a:rPr>
                      <m:t>f</m:t>
                    </m:r>
                    <m:r>
                      <a:rPr xmlns:a="http://schemas.openxmlformats.org/drawingml/2006/main" sz="2200" i="1">
                        <a:solidFill>
                          <a:srgbClr val="000000"/>
                        </a:solidFill>
                        <a:latin typeface="Cambria Math" panose="02040503050406030204" pitchFamily="18" charset="0"/>
                      </a:rPr>
                      <m:t>(</m:t>
                    </m:r>
                    <m:r>
                      <a:rPr xmlns:a="http://schemas.openxmlformats.org/drawingml/2006/main" sz="2200" i="1">
                        <a:solidFill>
                          <a:srgbClr val="000000"/>
                        </a:solidFill>
                        <a:latin typeface="Cambria Math" panose="02040503050406030204" pitchFamily="18" charset="0"/>
                      </a:rPr>
                      <m:t>s</m:t>
                    </m:r>
                    <m:r>
                      <a:rPr xmlns:a="http://schemas.openxmlformats.org/drawingml/2006/main" sz="2200" i="1">
                        <a:solidFill>
                          <a:srgbClr val="000000"/>
                        </a:solidFill>
                        <a:latin typeface="Cambria Math" panose="02040503050406030204" pitchFamily="18" charset="0"/>
                      </a:rPr>
                      <m:t>)</m:t>
                    </m:r>
                    <m:r>
                      <a:rPr xmlns:a="http://schemas.openxmlformats.org/drawingml/2006/main" sz="2200" i="1">
                        <a:solidFill>
                          <a:srgbClr val="000000"/>
                        </a:solidFill>
                        <a:latin typeface="Cambria Math" panose="02040503050406030204" pitchFamily="18" charset="0"/>
                      </a:rPr>
                      <m:t>=</m:t>
                    </m:r>
                    <m:f>
                      <m:fPr>
                        <m:ctrlPr>
                          <a:rPr xmlns:a="http://schemas.openxmlformats.org/drawingml/2006/main" sz="2200" i="1">
                            <a:solidFill>
                              <a:srgbClr val="000000"/>
                            </a:solidFill>
                            <a:latin typeface="Cambria Math" panose="02040503050406030204" pitchFamily="18" charset="0"/>
                          </a:rPr>
                        </m:ctrlPr>
                        <m:type m:val="bar"/>
                      </m:fPr>
                      <m:num>
                        <m:r>
                          <a:rPr xmlns:a="http://schemas.openxmlformats.org/drawingml/2006/main" sz="2200" i="1">
                            <a:solidFill>
                              <a:srgbClr val="000000"/>
                            </a:solidFill>
                            <a:latin typeface="Cambria Math" panose="02040503050406030204" pitchFamily="18" charset="0"/>
                          </a:rPr>
                          <m:t>1</m:t>
                        </m:r>
                      </m:num>
                      <m:den>
                        <m:r>
                          <a:rPr xmlns:a="http://schemas.openxmlformats.org/drawingml/2006/main" sz="2200" i="1">
                            <a:solidFill>
                              <a:srgbClr val="000000"/>
                            </a:solidFill>
                            <a:latin typeface="Cambria Math" panose="02040503050406030204" pitchFamily="18" charset="0"/>
                          </a:rPr>
                          <m:t>1</m:t>
                        </m:r>
                        <m:r>
                          <a:rPr xmlns:a="http://schemas.openxmlformats.org/drawingml/2006/main" sz="2200" i="1">
                            <a:solidFill>
                              <a:srgbClr val="000000"/>
                            </a:solidFill>
                            <a:latin typeface="Cambria Math" panose="02040503050406030204" pitchFamily="18" charset="0"/>
                          </a:rPr>
                          <m:t>+</m:t>
                        </m:r>
                        <m:sSup>
                          <m:e>
                            <m:r>
                              <a:rPr xmlns:a="http://schemas.openxmlformats.org/drawingml/2006/main" sz="2200" i="1">
                                <a:solidFill>
                                  <a:srgbClr val="000000"/>
                                </a:solidFill>
                                <a:latin typeface="Cambria Math" panose="02040503050406030204" pitchFamily="18" charset="0"/>
                              </a:rPr>
                              <m:t>e</m:t>
                            </m:r>
                          </m:e>
                          <m:sup>
                            <m:r>
                              <a:rPr xmlns:a="http://schemas.openxmlformats.org/drawingml/2006/main" sz="2200" i="1">
                                <a:solidFill>
                                  <a:srgbClr val="000000"/>
                                </a:solidFill>
                                <a:latin typeface="Cambria Math" panose="02040503050406030204" pitchFamily="18" charset="0"/>
                              </a:rPr>
                              <m:t>-</m:t>
                            </m:r>
                            <m:r>
                              <a:rPr xmlns:a="http://schemas.openxmlformats.org/drawingml/2006/main" sz="2200" i="1">
                                <a:solidFill>
                                  <a:srgbClr val="000000"/>
                                </a:solidFill>
                                <a:latin typeface="Cambria Math" panose="02040503050406030204" pitchFamily="18" charset="0"/>
                              </a:rPr>
                              <m:t>s</m:t>
                            </m:r>
                          </m:sup>
                        </m:sSup>
                      </m:den>
                    </m:f>
                  </m:oMath>
                </m:oMathPara>
              </a14:m>
              <a:endParaRPr sz="2200"/>
            </a:p>
          </p:txBody>
        </p:sp>
        <p:sp>
          <p:nvSpPr>
            <p:cNvPr id="509" name="Rectangle"/>
            <p:cNvSpPr/>
            <p:nvPr/>
          </p:nvSpPr>
          <p:spPr>
            <a:xfrm>
              <a:off x="2876336" y="1850472"/>
              <a:ext cx="1854025" cy="868773"/>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510" name="Equation"/>
            <p:cNvSpPr txBox="1"/>
            <p:nvPr/>
          </p:nvSpPr>
          <p:spPr>
            <a:xfrm>
              <a:off x="1376721" y="1957513"/>
              <a:ext cx="302932" cy="221647"/>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2500" i="1">
                            <a:solidFill>
                              <a:srgbClr val="000000"/>
                            </a:solidFill>
                            <a:latin typeface="Cambria Math" panose="02040503050406030204" pitchFamily="18" charset="0"/>
                          </a:rPr>
                          <m:t>w</m:t>
                        </m:r>
                      </m:e>
                      <m:sub>
                        <m:r>
                          <a:rPr xmlns:a="http://schemas.openxmlformats.org/drawingml/2006/main" sz="2500" i="1">
                            <a:solidFill>
                              <a:srgbClr val="000000"/>
                            </a:solidFill>
                            <a:latin typeface="Cambria Math" panose="02040503050406030204" pitchFamily="18" charset="0"/>
                          </a:rPr>
                          <m:t>n</m:t>
                        </m:r>
                      </m:sub>
                    </m:sSub>
                  </m:oMath>
                </m:oMathPara>
              </a14:m>
              <a:endParaRPr sz="2500"/>
            </a:p>
          </p:txBody>
        </p:sp>
        <p:sp>
          <p:nvSpPr>
            <p:cNvPr id="511" name="Equation"/>
            <p:cNvSpPr txBox="1"/>
            <p:nvPr/>
          </p:nvSpPr>
          <p:spPr>
            <a:xfrm>
              <a:off x="1931348" y="1654261"/>
              <a:ext cx="143193" cy="220664"/>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r>
                      <a:rPr xmlns:a="http://schemas.openxmlformats.org/drawingml/2006/main" sz="2500" i="1">
                        <a:solidFill>
                          <a:srgbClr val="000000"/>
                        </a:solidFill>
                        <a:latin typeface="Cambria Math" panose="02040503050406030204" pitchFamily="18" charset="0"/>
                      </a:rPr>
                      <m:t>b</m:t>
                    </m:r>
                  </m:oMath>
                </m:oMathPara>
              </a14:m>
              <a:endParaRPr sz="2500"/>
            </a:p>
          </p:txBody>
        </p:sp>
        <p:sp>
          <p:nvSpPr>
            <p:cNvPr id="512" name="Equation"/>
            <p:cNvSpPr txBox="1"/>
            <p:nvPr/>
          </p:nvSpPr>
          <p:spPr>
            <a:xfrm>
              <a:off x="3039167" y="916695"/>
              <a:ext cx="2275720" cy="394592"/>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r>
                      <a:rPr xmlns:a="http://schemas.openxmlformats.org/drawingml/2006/main" sz="3300" i="1">
                        <a:solidFill>
                          <a:srgbClr val="000000"/>
                        </a:solidFill>
                        <a:latin typeface="Cambria Math" panose="02040503050406030204" pitchFamily="18" charset="0"/>
                      </a:rPr>
                      <m:t>s</m:t>
                    </m:r>
                    <m:r>
                      <a:rPr xmlns:a="http://schemas.openxmlformats.org/drawingml/2006/main" sz="3300" i="1">
                        <a:solidFill>
                          <a:srgbClr val="000000"/>
                        </a:solidFill>
                        <a:latin typeface="Cambria Math" panose="02040503050406030204" pitchFamily="18" charset="0"/>
                      </a:rPr>
                      <m:t>=</m:t>
                    </m:r>
                    <m:sSub>
                      <m:e>
                        <m:r>
                          <m:rPr>
                            <m:sty m:val="p"/>
                          </m:rPr>
                          <a:rPr xmlns:a="http://schemas.openxmlformats.org/drawingml/2006/main" sz="3300" i="1">
                            <a:solidFill>
                              <a:srgbClr val="000000"/>
                            </a:solidFill>
                            <a:latin typeface="Cambria Math" panose="02040503050406030204" pitchFamily="18" charset="0"/>
                          </a:rPr>
                          <m:t>Σ</m:t>
                        </m:r>
                      </m:e>
                      <m:sub>
                        <m:r>
                          <a:rPr xmlns:a="http://schemas.openxmlformats.org/drawingml/2006/main" sz="3300" i="1">
                            <a:solidFill>
                              <a:srgbClr val="000000"/>
                            </a:solidFill>
                            <a:latin typeface="Cambria Math" panose="02040503050406030204" pitchFamily="18" charset="0"/>
                          </a:rPr>
                          <m:t>i</m:t>
                        </m:r>
                      </m:sub>
                    </m:sSub>
                    <m:sSub>
                      <m:e>
                        <m:r>
                          <a:rPr xmlns:a="http://schemas.openxmlformats.org/drawingml/2006/main" sz="3300" i="1">
                            <a:solidFill>
                              <a:srgbClr val="000000"/>
                            </a:solidFill>
                            <a:latin typeface="Cambria Math" panose="02040503050406030204" pitchFamily="18" charset="0"/>
                          </a:rPr>
                          <m:t>w</m:t>
                        </m:r>
                      </m:e>
                      <m:sub>
                        <m:r>
                          <a:rPr xmlns:a="http://schemas.openxmlformats.org/drawingml/2006/main" sz="3300" i="1">
                            <a:solidFill>
                              <a:srgbClr val="000000"/>
                            </a:solidFill>
                            <a:latin typeface="Cambria Math" panose="02040503050406030204" pitchFamily="18" charset="0"/>
                          </a:rPr>
                          <m:t>i</m:t>
                        </m:r>
                      </m:sub>
                    </m:sSub>
                    <m:sSub>
                      <m:e>
                        <m:r>
                          <a:rPr xmlns:a="http://schemas.openxmlformats.org/drawingml/2006/main" sz="3300" i="1">
                            <a:solidFill>
                              <a:srgbClr val="000000"/>
                            </a:solidFill>
                            <a:latin typeface="Cambria Math" panose="02040503050406030204" pitchFamily="18" charset="0"/>
                          </a:rPr>
                          <m:t>s</m:t>
                        </m:r>
                      </m:e>
                      <m:sub>
                        <m:r>
                          <a:rPr xmlns:a="http://schemas.openxmlformats.org/drawingml/2006/main" sz="3300" i="1">
                            <a:solidFill>
                              <a:srgbClr val="000000"/>
                            </a:solidFill>
                            <a:latin typeface="Cambria Math" panose="02040503050406030204" pitchFamily="18" charset="0"/>
                          </a:rPr>
                          <m:t>i</m:t>
                        </m:r>
                      </m:sub>
                    </m:sSub>
                    <m:r>
                      <a:rPr xmlns:a="http://schemas.openxmlformats.org/drawingml/2006/main" sz="3300" i="1">
                        <a:solidFill>
                          <a:srgbClr val="000000"/>
                        </a:solidFill>
                        <a:latin typeface="Cambria Math" panose="02040503050406030204" pitchFamily="18" charset="0"/>
                      </a:rPr>
                      <m:t>+</m:t>
                    </m:r>
                    <m:r>
                      <a:rPr xmlns:a="http://schemas.openxmlformats.org/drawingml/2006/main" sz="3300" i="1">
                        <a:solidFill>
                          <a:srgbClr val="000000"/>
                        </a:solidFill>
                        <a:latin typeface="Cambria Math" panose="02040503050406030204" pitchFamily="18" charset="0"/>
                      </a:rPr>
                      <m:t>b</m:t>
                    </m:r>
                  </m:oMath>
                </m:oMathPara>
              </a14:m>
              <a:endParaRPr sz="3300"/>
            </a:p>
          </p:txBody>
        </p:sp>
        <p:sp>
          <p:nvSpPr>
            <p:cNvPr id="513" name="Line"/>
            <p:cNvSpPr/>
            <p:nvPr/>
          </p:nvSpPr>
          <p:spPr>
            <a:xfrm>
              <a:off x="4142411" y="1368590"/>
              <a:ext cx="1" cy="335651"/>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514" name="Line"/>
            <p:cNvSpPr/>
            <p:nvPr/>
          </p:nvSpPr>
          <p:spPr>
            <a:xfrm>
              <a:off x="4802059" y="2265757"/>
              <a:ext cx="385696" cy="1"/>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515" name="Equation"/>
            <p:cNvSpPr txBox="1"/>
            <p:nvPr/>
          </p:nvSpPr>
          <p:spPr>
            <a:xfrm>
              <a:off x="5240891" y="2097932"/>
              <a:ext cx="553107" cy="326315"/>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r>
                      <a:rPr xmlns:a="http://schemas.openxmlformats.org/drawingml/2006/main" sz="2900" i="1">
                        <a:solidFill>
                          <a:srgbClr val="000000"/>
                        </a:solidFill>
                        <a:latin typeface="Cambria Math" panose="02040503050406030204" pitchFamily="18" charset="0"/>
                      </a:rPr>
                      <m:t>f</m:t>
                    </m:r>
                    <m:r>
                      <a:rPr xmlns:a="http://schemas.openxmlformats.org/drawingml/2006/main" sz="2900" i="1">
                        <a:solidFill>
                          <a:srgbClr val="000000"/>
                        </a:solidFill>
                        <a:latin typeface="Cambria Math" panose="02040503050406030204" pitchFamily="18" charset="0"/>
                      </a:rPr>
                      <m:t>(</m:t>
                    </m:r>
                    <m:r>
                      <a:rPr xmlns:a="http://schemas.openxmlformats.org/drawingml/2006/main" sz="2900" i="1">
                        <a:solidFill>
                          <a:srgbClr val="000000"/>
                        </a:solidFill>
                        <a:latin typeface="Cambria Math" panose="02040503050406030204" pitchFamily="18" charset="0"/>
                      </a:rPr>
                      <m:t>s</m:t>
                    </m:r>
                    <m:r>
                      <a:rPr xmlns:a="http://schemas.openxmlformats.org/drawingml/2006/main" sz="2900" i="1">
                        <a:solidFill>
                          <a:srgbClr val="000000"/>
                        </a:solidFill>
                        <a:latin typeface="Cambria Math" panose="02040503050406030204" pitchFamily="18" charset="0"/>
                      </a:rPr>
                      <m:t>)</m:t>
                    </m:r>
                  </m:oMath>
                </m:oMathPara>
              </a14:m>
              <a:endParaRPr sz="2900"/>
            </a:p>
          </p:txBody>
        </p:sp>
        <p:sp>
          <p:nvSpPr>
            <p:cNvPr id="516" name="input signals"/>
            <p:cNvSpPr txBox="1"/>
            <p:nvPr/>
          </p:nvSpPr>
          <p:spPr>
            <a:xfrm rot="16200000">
              <a:off x="-637371" y="941398"/>
              <a:ext cx="1587769" cy="332755"/>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b="1" sz="1600">
                  <a:solidFill>
                    <a:srgbClr val="FF1700"/>
                  </a:solidFill>
                  <a:latin typeface="Helvetica Neue"/>
                  <a:ea typeface="Helvetica Neue"/>
                  <a:cs typeface="Helvetica Neue"/>
                  <a:sym typeface="Helvetica Neue"/>
                </a:defRPr>
              </a:lvl1pPr>
            </a:lstStyle>
            <a:p>
              <a:pPr/>
              <a:r>
                <a:t>input signals </a:t>
              </a:r>
            </a:p>
          </p:txBody>
        </p:sp>
        <p:sp>
          <p:nvSpPr>
            <p:cNvPr id="517" name="neuron…"/>
            <p:cNvSpPr txBox="1"/>
            <p:nvPr/>
          </p:nvSpPr>
          <p:spPr>
            <a:xfrm>
              <a:off x="5044180" y="1379654"/>
              <a:ext cx="946530" cy="632316"/>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gn="ctr" defTabSz="584200">
                <a:defRPr b="1" sz="1600">
                  <a:solidFill>
                    <a:srgbClr val="FF1700"/>
                  </a:solidFill>
                  <a:latin typeface="Helvetica Neue"/>
                  <a:ea typeface="Helvetica Neue"/>
                  <a:cs typeface="Helvetica Neue"/>
                  <a:sym typeface="Helvetica Neue"/>
                </a:defRPr>
              </a:pPr>
              <a:r>
                <a:t>neuron</a:t>
              </a:r>
            </a:p>
            <a:p>
              <a:pPr algn="ctr" defTabSz="584200">
                <a:defRPr b="1" sz="1600">
                  <a:solidFill>
                    <a:srgbClr val="FF1700"/>
                  </a:solidFill>
                  <a:latin typeface="Helvetica Neue"/>
                  <a:ea typeface="Helvetica Neue"/>
                  <a:cs typeface="Helvetica Neue"/>
                  <a:sym typeface="Helvetica Neue"/>
                </a:defRPr>
              </a:pPr>
              <a:r>
                <a:t> output</a:t>
              </a:r>
            </a:p>
          </p:txBody>
        </p:sp>
      </p:grpSp>
      <p:sp>
        <p:nvSpPr>
          <p:cNvPr id="519" name="8 Adjustable terms which are controlled by the outputs of the NN"/>
          <p:cNvSpPr txBox="1"/>
          <p:nvPr/>
        </p:nvSpPr>
        <p:spPr>
          <a:xfrm>
            <a:off x="20187073" y="14218871"/>
            <a:ext cx="8454772" cy="792365"/>
          </a:xfrm>
          <a:prstGeom prst="rect">
            <a:avLst/>
          </a:prstGeom>
          <a:ln w="381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b="1" sz="2100">
                <a:solidFill>
                  <a:srgbClr val="000BFF"/>
                </a:solidFill>
                <a:latin typeface="Helvetica Neue"/>
                <a:ea typeface="Helvetica Neue"/>
                <a:cs typeface="Helvetica Neue"/>
                <a:sym typeface="Helvetica Neue"/>
              </a:defRPr>
            </a:lvl1pPr>
          </a:lstStyle>
          <a:p>
            <a:pPr/>
            <a:r>
              <a:t>8 Adjustable terms which are controlled by the outputs of the NN</a:t>
            </a:r>
          </a:p>
        </p:txBody>
      </p:sp>
      <p:sp>
        <p:nvSpPr>
          <p:cNvPr id="520" name="Line"/>
          <p:cNvSpPr/>
          <p:nvPr/>
        </p:nvSpPr>
        <p:spPr>
          <a:xfrm>
            <a:off x="28564336" y="12201084"/>
            <a:ext cx="1" cy="1886215"/>
          </a:xfrm>
          <a:prstGeom prst="line">
            <a:avLst/>
          </a:prstGeom>
          <a:ln w="38100">
            <a:solidFill>
              <a:srgbClr val="000000"/>
            </a:solidFill>
            <a:miter lim="400000"/>
            <a:tailEnd type="triangle"/>
          </a:ln>
        </p:spPr>
        <p:txBody>
          <a:bodyPr lIns="50800" tIns="50800" rIns="50800" bIns="50800" anchor="ct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521" name="Equation"/>
          <p:cNvSpPr txBox="1"/>
          <p:nvPr/>
        </p:nvSpPr>
        <p:spPr>
          <a:xfrm>
            <a:off x="20327604" y="15131725"/>
            <a:ext cx="6171694" cy="758141"/>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2800" i="1">
                          <a:solidFill>
                            <a:srgbClr val="000000"/>
                          </a:solidFill>
                          <a:latin typeface="Cambria Math" panose="02040503050406030204" pitchFamily="18" charset="0"/>
                        </a:rPr>
                        <m:t>E</m:t>
                      </m:r>
                    </m:e>
                    <m:sub>
                      <m:r>
                        <a:rPr xmlns:a="http://schemas.openxmlformats.org/drawingml/2006/main" sz="2800" i="1">
                          <a:solidFill>
                            <a:srgbClr val="000000"/>
                          </a:solidFill>
                          <a:latin typeface="Cambria Math" panose="02040503050406030204" pitchFamily="18" charset="0"/>
                        </a:rPr>
                        <m:t>i</m:t>
                      </m:r>
                    </m:sub>
                  </m:sSub>
                  <m:r>
                    <a:rPr xmlns:a="http://schemas.openxmlformats.org/drawingml/2006/main" sz="2800" i="1">
                      <a:solidFill>
                        <a:srgbClr val="000000"/>
                      </a:solidFill>
                      <a:latin typeface="Cambria Math" panose="02040503050406030204" pitchFamily="18" charset="0"/>
                    </a:rPr>
                    <m:t>=</m:t>
                  </m:r>
                  <m:f>
                    <m:fPr>
                      <m:ctrlPr>
                        <a:rPr xmlns:a="http://schemas.openxmlformats.org/drawingml/2006/main" sz="2800" i="1">
                          <a:solidFill>
                            <a:srgbClr val="000000"/>
                          </a:solidFill>
                          <a:latin typeface="Cambria Math" panose="02040503050406030204" pitchFamily="18" charset="0"/>
                        </a:rPr>
                      </m:ctrlPr>
                      <m:type m:val="bar"/>
                    </m:fPr>
                    <m:num>
                      <m:r>
                        <a:rPr xmlns:a="http://schemas.openxmlformats.org/drawingml/2006/main" sz="2800" i="1">
                          <a:solidFill>
                            <a:srgbClr val="000000"/>
                          </a:solidFill>
                          <a:latin typeface="Cambria Math" panose="02040503050406030204" pitchFamily="18" charset="0"/>
                        </a:rPr>
                        <m:t>1</m:t>
                      </m:r>
                    </m:num>
                    <m:den>
                      <m:r>
                        <a:rPr xmlns:a="http://schemas.openxmlformats.org/drawingml/2006/main" sz="2800" i="1">
                          <a:solidFill>
                            <a:srgbClr val="000000"/>
                          </a:solidFill>
                          <a:latin typeface="Cambria Math" panose="02040503050406030204" pitchFamily="18" charset="0"/>
                        </a:rPr>
                        <m:t>2</m:t>
                      </m:r>
                    </m:den>
                  </m:f>
                  <m:d>
                    <m:dPr>
                      <m:ctrlPr>
                        <a:rPr xmlns:a="http://schemas.openxmlformats.org/drawingml/2006/main" sz="2800" i="1">
                          <a:solidFill>
                            <a:srgbClr val="000000"/>
                          </a:solidFill>
                          <a:latin typeface="Cambria Math" panose="02040503050406030204" pitchFamily="18" charset="0"/>
                        </a:rPr>
                      </m:ctrlPr>
                    </m:dPr>
                    <m:e>
                      <m:sSub>
                        <m:e>
                          <m:r>
                            <m:rPr>
                              <m:sty m:val="p"/>
                            </m:rPr>
                            <a:rPr xmlns:a="http://schemas.openxmlformats.org/drawingml/2006/main" sz="2800" i="1">
                              <a:solidFill>
                                <a:srgbClr val="000000"/>
                              </a:solidFill>
                              <a:latin typeface="Cambria Math" panose="02040503050406030204" pitchFamily="18" charset="0"/>
                            </a:rPr>
                            <m:t>Σ</m:t>
                          </m:r>
                        </m:e>
                        <m:sub>
                          <m:r>
                            <a:rPr xmlns:a="http://schemas.openxmlformats.org/drawingml/2006/main" sz="2800" i="1">
                              <a:solidFill>
                                <a:srgbClr val="000000"/>
                              </a:solidFill>
                              <a:latin typeface="Cambria Math" panose="02040503050406030204" pitchFamily="18" charset="0"/>
                            </a:rPr>
                            <m:t>j</m:t>
                          </m:r>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i</m:t>
                          </m:r>
                        </m:sub>
                      </m:sSub>
                      <m:sSup>
                        <m:e>
                          <m:r>
                            <a:rPr xmlns:a="http://schemas.openxmlformats.org/drawingml/2006/main" sz="2800" i="1">
                              <a:solidFill>
                                <a:srgbClr val="000000"/>
                              </a:solidFill>
                              <a:latin typeface="Cambria Math" panose="02040503050406030204" pitchFamily="18" charset="0"/>
                            </a:rPr>
                            <m:t>e</m:t>
                          </m:r>
                        </m:e>
                        <m:sup>
                          <m:r>
                            <a:rPr xmlns:a="http://schemas.openxmlformats.org/drawingml/2006/main" sz="2800" i="1">
                              <a:solidFill>
                                <a:srgbClr val="000000"/>
                              </a:solidFill>
                              <a:latin typeface="Cambria Math" panose="02040503050406030204" pitchFamily="18" charset="0"/>
                            </a:rPr>
                            <m:t>A</m:t>
                          </m:r>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α</m:t>
                          </m:r>
                          <m:sSub>
                            <m:e>
                              <m:r>
                                <a:rPr xmlns:a="http://schemas.openxmlformats.org/drawingml/2006/main" sz="2800" i="1">
                                  <a:solidFill>
                                    <a:srgbClr val="000000"/>
                                  </a:solidFill>
                                  <a:latin typeface="Cambria Math" panose="02040503050406030204" pitchFamily="18" charset="0"/>
                                </a:rPr>
                                <m:t>r</m:t>
                              </m:r>
                            </m:e>
                            <m:sub>
                              <m:r>
                                <a:rPr xmlns:a="http://schemas.openxmlformats.org/drawingml/2006/main" sz="2800" i="1">
                                  <a:solidFill>
                                    <a:srgbClr val="000000"/>
                                  </a:solidFill>
                                  <a:latin typeface="Cambria Math" panose="02040503050406030204" pitchFamily="18" charset="0"/>
                                </a:rPr>
                                <m:t>i</m:t>
                              </m:r>
                              <m:r>
                                <a:rPr xmlns:a="http://schemas.openxmlformats.org/drawingml/2006/main" sz="2800" i="1">
                                  <a:solidFill>
                                    <a:srgbClr val="000000"/>
                                  </a:solidFill>
                                  <a:latin typeface="Cambria Math" panose="02040503050406030204" pitchFamily="18" charset="0"/>
                                </a:rPr>
                                <m:t>j</m:t>
                              </m:r>
                            </m:sub>
                          </m:sSub>
                        </m:sup>
                      </m:sSup>
                      <m:r>
                        <a:rPr xmlns:a="http://schemas.openxmlformats.org/drawingml/2006/main" sz="2800" i="1">
                          <a:solidFill>
                            <a:srgbClr val="000000"/>
                          </a:solidFill>
                          <a:latin typeface="Cambria Math" panose="02040503050406030204" pitchFamily="18" charset="0"/>
                        </a:rPr>
                        <m:t>-</m:t>
                      </m:r>
                      <m:sSub>
                        <m:e>
                          <m:r>
                            <a:rPr xmlns:a="http://schemas.openxmlformats.org/drawingml/2006/main" sz="2800" i="1">
                              <a:solidFill>
                                <a:srgbClr val="000000"/>
                              </a:solidFill>
                              <a:latin typeface="Cambria Math" panose="02040503050406030204" pitchFamily="18" charset="0"/>
                            </a:rPr>
                            <m:t>S</m:t>
                          </m:r>
                        </m:e>
                        <m:sub>
                          <m:r>
                            <a:rPr xmlns:a="http://schemas.openxmlformats.org/drawingml/2006/main" sz="2800" i="1">
                              <a:solidFill>
                                <a:srgbClr val="000000"/>
                              </a:solidFill>
                              <a:latin typeface="Cambria Math" panose="02040503050406030204" pitchFamily="18" charset="0"/>
                            </a:rPr>
                            <m:t>i</m:t>
                          </m:r>
                          <m:r>
                            <a:rPr xmlns:a="http://schemas.openxmlformats.org/drawingml/2006/main" sz="2800" i="1">
                              <a:solidFill>
                                <a:srgbClr val="000000"/>
                              </a:solidFill>
                              <a:latin typeface="Cambria Math" panose="02040503050406030204" pitchFamily="18" charset="0"/>
                            </a:rPr>
                            <m:t>j</m:t>
                          </m:r>
                        </m:sub>
                      </m:sSub>
                      <m:sSub>
                        <m:e>
                          <m:r>
                            <a:rPr xmlns:a="http://schemas.openxmlformats.org/drawingml/2006/main" sz="2800" i="1">
                              <a:solidFill>
                                <a:srgbClr val="000000"/>
                              </a:solidFill>
                              <a:latin typeface="Cambria Math" panose="02040503050406030204" pitchFamily="18" charset="0"/>
                            </a:rPr>
                            <m:t>b</m:t>
                          </m:r>
                        </m:e>
                        <m:sub>
                          <m:r>
                            <a:rPr xmlns:a="http://schemas.openxmlformats.org/drawingml/2006/main" sz="2800" i="1">
                              <a:solidFill>
                                <a:srgbClr val="000000"/>
                              </a:solidFill>
                              <a:latin typeface="Cambria Math" panose="02040503050406030204" pitchFamily="18" charset="0"/>
                            </a:rPr>
                            <m:t>i</m:t>
                          </m:r>
                          <m:r>
                            <a:rPr xmlns:a="http://schemas.openxmlformats.org/drawingml/2006/main" sz="2800" i="1">
                              <a:solidFill>
                                <a:srgbClr val="000000"/>
                              </a:solidFill>
                              <a:latin typeface="Cambria Math" panose="02040503050406030204" pitchFamily="18" charset="0"/>
                            </a:rPr>
                            <m:t>j</m:t>
                          </m:r>
                        </m:sub>
                      </m:sSub>
                      <m:sSup>
                        <m:e>
                          <m:r>
                            <a:rPr xmlns:a="http://schemas.openxmlformats.org/drawingml/2006/main" sz="2800" i="1">
                              <a:solidFill>
                                <a:srgbClr val="000000"/>
                              </a:solidFill>
                              <a:latin typeface="Cambria Math" panose="02040503050406030204" pitchFamily="18" charset="0"/>
                            </a:rPr>
                            <m:t>e</m:t>
                          </m:r>
                        </m:e>
                        <m:sup>
                          <m:r>
                            <a:rPr xmlns:a="http://schemas.openxmlformats.org/drawingml/2006/main" sz="2800" i="1">
                              <a:solidFill>
                                <a:srgbClr val="000000"/>
                              </a:solidFill>
                              <a:latin typeface="Cambria Math" panose="02040503050406030204" pitchFamily="18" charset="0"/>
                            </a:rPr>
                            <m:t>B</m:t>
                          </m:r>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β</m:t>
                          </m:r>
                          <m:sSub>
                            <m:e>
                              <m:r>
                                <a:rPr xmlns:a="http://schemas.openxmlformats.org/drawingml/2006/main" sz="2800" i="1">
                                  <a:solidFill>
                                    <a:srgbClr val="000000"/>
                                  </a:solidFill>
                                  <a:latin typeface="Cambria Math" panose="02040503050406030204" pitchFamily="18" charset="0"/>
                                </a:rPr>
                                <m:t>r</m:t>
                              </m:r>
                            </m:e>
                            <m:sub>
                              <m:r>
                                <a:rPr xmlns:a="http://schemas.openxmlformats.org/drawingml/2006/main" sz="2800" i="1">
                                  <a:solidFill>
                                    <a:srgbClr val="000000"/>
                                  </a:solidFill>
                                  <a:latin typeface="Cambria Math" panose="02040503050406030204" pitchFamily="18" charset="0"/>
                                </a:rPr>
                                <m:t>i</m:t>
                              </m:r>
                              <m:r>
                                <a:rPr xmlns:a="http://schemas.openxmlformats.org/drawingml/2006/main" sz="2800" i="1">
                                  <a:solidFill>
                                    <a:srgbClr val="000000"/>
                                  </a:solidFill>
                                  <a:latin typeface="Cambria Math" panose="02040503050406030204" pitchFamily="18" charset="0"/>
                                </a:rPr>
                                <m:t>j</m:t>
                              </m:r>
                            </m:sub>
                          </m:sSub>
                        </m:sup>
                      </m:sSup>
                    </m:e>
                  </m:d>
                  <m:sSub>
                    <m:e>
                      <m:r>
                        <a:rPr xmlns:a="http://schemas.openxmlformats.org/drawingml/2006/main" sz="2800" i="1">
                          <a:solidFill>
                            <a:srgbClr val="000000"/>
                          </a:solidFill>
                          <a:latin typeface="Cambria Math" panose="02040503050406030204" pitchFamily="18" charset="0"/>
                        </a:rPr>
                        <m:t>f</m:t>
                      </m:r>
                    </m:e>
                    <m:sub>
                      <m:r>
                        <a:rPr xmlns:a="http://schemas.openxmlformats.org/drawingml/2006/main" sz="2800" i="1">
                          <a:solidFill>
                            <a:srgbClr val="000000"/>
                          </a:solidFill>
                          <a:latin typeface="Cambria Math" panose="02040503050406030204" pitchFamily="18" charset="0"/>
                        </a:rPr>
                        <m:t>c</m:t>
                      </m:r>
                    </m:sub>
                  </m:sSub>
                  <m:r>
                    <a:rPr xmlns:a="http://schemas.openxmlformats.org/drawingml/2006/main" sz="2800" i="1">
                      <a:solidFill>
                        <a:srgbClr val="000000"/>
                      </a:solidFill>
                      <a:latin typeface="Cambria Math" panose="02040503050406030204" pitchFamily="18" charset="0"/>
                    </a:rPr>
                    <m:t>(</m:t>
                  </m:r>
                  <m:sSub>
                    <m:e>
                      <m:r>
                        <a:rPr xmlns:a="http://schemas.openxmlformats.org/drawingml/2006/main" sz="2800" i="1">
                          <a:solidFill>
                            <a:srgbClr val="000000"/>
                          </a:solidFill>
                          <a:latin typeface="Cambria Math" panose="02040503050406030204" pitchFamily="18" charset="0"/>
                        </a:rPr>
                        <m:t>r</m:t>
                      </m:r>
                    </m:e>
                    <m:sub>
                      <m:r>
                        <a:rPr xmlns:a="http://schemas.openxmlformats.org/drawingml/2006/main" sz="2800" i="1">
                          <a:solidFill>
                            <a:srgbClr val="000000"/>
                          </a:solidFill>
                          <a:latin typeface="Cambria Math" panose="02040503050406030204" pitchFamily="18" charset="0"/>
                        </a:rPr>
                        <m:t>i</m:t>
                      </m:r>
                      <m:r>
                        <a:rPr xmlns:a="http://schemas.openxmlformats.org/drawingml/2006/main" sz="2800" i="1">
                          <a:solidFill>
                            <a:srgbClr val="000000"/>
                          </a:solidFill>
                          <a:latin typeface="Cambria Math" panose="02040503050406030204" pitchFamily="18" charset="0"/>
                        </a:rPr>
                        <m:t>j</m:t>
                      </m:r>
                    </m:sub>
                  </m:sSub>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m:t>
                  </m:r>
                  <m:sSub>
                    <m:e>
                      <m:r>
                        <a:rPr xmlns:a="http://schemas.openxmlformats.org/drawingml/2006/main" sz="2800" i="1">
                          <a:solidFill>
                            <a:srgbClr val="000000"/>
                          </a:solidFill>
                          <a:latin typeface="Cambria Math" panose="02040503050406030204" pitchFamily="18" charset="0"/>
                        </a:rPr>
                        <m:t>E</m:t>
                      </m:r>
                    </m:e>
                    <m:sub>
                      <m:r>
                        <a:rPr xmlns:a="http://schemas.openxmlformats.org/drawingml/2006/main" sz="2800" i="1">
                          <a:solidFill>
                            <a:srgbClr val="000000"/>
                          </a:solidFill>
                          <a:latin typeface="Cambria Math" panose="02040503050406030204" pitchFamily="18" charset="0"/>
                        </a:rPr>
                        <m:t>p</m:t>
                      </m:r>
                    </m:sub>
                  </m:sSub>
                </m:oMath>
              </m:oMathPara>
            </a14:m>
            <a:endParaRPr sz="2800"/>
          </a:p>
        </p:txBody>
      </p:sp>
      <p:sp>
        <p:nvSpPr>
          <p:cNvPr id="522" name="Equation"/>
          <p:cNvSpPr txBox="1"/>
          <p:nvPr/>
        </p:nvSpPr>
        <p:spPr>
          <a:xfrm>
            <a:off x="22101150" y="14654998"/>
            <a:ext cx="4626618" cy="311594"/>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a:rPr xmlns:a="http://schemas.openxmlformats.org/drawingml/2006/main" sz="2600" i="1">
                      <a:solidFill>
                        <a:srgbClr val="000000"/>
                      </a:solidFill>
                      <a:latin typeface="Cambria Math" panose="02040503050406030204" pitchFamily="18" charset="0"/>
                    </a:rPr>
                    <m:t>(</m:t>
                  </m:r>
                  <m:sSub>
                    <m:e>
                      <m:r>
                        <a:rPr xmlns:a="http://schemas.openxmlformats.org/drawingml/2006/main" sz="2600" i="1">
                          <a:solidFill>
                            <a:srgbClr val="000000"/>
                          </a:solidFill>
                          <a:latin typeface="Cambria Math" panose="02040503050406030204" pitchFamily="18" charset="0"/>
                        </a:rPr>
                        <m:t>p</m:t>
                      </m:r>
                    </m:e>
                    <m:sub>
                      <m:r>
                        <a:rPr xmlns:a="http://schemas.openxmlformats.org/drawingml/2006/main" sz="2600" i="1">
                          <a:solidFill>
                            <a:srgbClr val="000000"/>
                          </a:solidFill>
                          <a:latin typeface="Cambria Math" panose="02040503050406030204" pitchFamily="18" charset="0"/>
                        </a:rPr>
                        <m:t>1</m:t>
                      </m:r>
                    </m:sub>
                  </m:sSub>
                  <m:r>
                    <a:rPr xmlns:a="http://schemas.openxmlformats.org/drawingml/2006/main" sz="2600" i="1">
                      <a:solidFill>
                        <a:srgbClr val="000000"/>
                      </a:solidFill>
                      <a:latin typeface="Cambria Math" panose="02040503050406030204" pitchFamily="18" charset="0"/>
                    </a:rPr>
                    <m:t>,</m:t>
                  </m:r>
                  <m:sSub>
                    <m:e>
                      <m:r>
                        <a:rPr xmlns:a="http://schemas.openxmlformats.org/drawingml/2006/main" sz="2600" i="1">
                          <a:solidFill>
                            <a:srgbClr val="000000"/>
                          </a:solidFill>
                          <a:latin typeface="Cambria Math" panose="02040503050406030204" pitchFamily="18" charset="0"/>
                        </a:rPr>
                        <m:t>p</m:t>
                      </m:r>
                    </m:e>
                    <m:sub>
                      <m:r>
                        <a:rPr xmlns:a="http://schemas.openxmlformats.org/drawingml/2006/main" sz="2600" i="1">
                          <a:solidFill>
                            <a:srgbClr val="000000"/>
                          </a:solidFill>
                          <a:latin typeface="Cambria Math" panose="02040503050406030204" pitchFamily="18" charset="0"/>
                        </a:rPr>
                        <m:t>2</m:t>
                      </m:r>
                    </m:sub>
                  </m:sSub>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m:t>
                  </m:r>
                  <m:sSub>
                    <m:e>
                      <m:r>
                        <a:rPr xmlns:a="http://schemas.openxmlformats.org/drawingml/2006/main" sz="2600" i="1">
                          <a:solidFill>
                            <a:srgbClr val="000000"/>
                          </a:solidFill>
                          <a:latin typeface="Cambria Math" panose="02040503050406030204" pitchFamily="18" charset="0"/>
                        </a:rPr>
                        <m:t>p</m:t>
                      </m:r>
                    </m:e>
                    <m:sub>
                      <m:r>
                        <a:rPr xmlns:a="http://schemas.openxmlformats.org/drawingml/2006/main" sz="2600" i="1">
                          <a:solidFill>
                            <a:srgbClr val="000000"/>
                          </a:solidFill>
                          <a:latin typeface="Cambria Math" panose="02040503050406030204" pitchFamily="18" charset="0"/>
                        </a:rPr>
                        <m:t>8</m:t>
                      </m:r>
                    </m:sub>
                  </m:sSub>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A</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B</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α</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β</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a</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h</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λ</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σ</m:t>
                  </m:r>
                  <m:r>
                    <a:rPr xmlns:a="http://schemas.openxmlformats.org/drawingml/2006/main" sz="2600" i="1">
                      <a:solidFill>
                        <a:srgbClr val="000000"/>
                      </a:solidFill>
                      <a:latin typeface="Cambria Math" panose="02040503050406030204" pitchFamily="18" charset="0"/>
                    </a:rPr>
                    <m:t>)</m:t>
                  </m:r>
                </m:oMath>
              </m:oMathPara>
            </a14:m>
            <a:endParaRPr sz="2600"/>
          </a:p>
        </p:txBody>
      </p:sp>
      <p:sp>
        <p:nvSpPr>
          <p:cNvPr id="523" name="Equation"/>
          <p:cNvSpPr txBox="1"/>
          <p:nvPr/>
        </p:nvSpPr>
        <p:spPr>
          <a:xfrm>
            <a:off x="22335987" y="16187525"/>
            <a:ext cx="2162327" cy="495156"/>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2800" i="1">
                          <a:solidFill>
                            <a:srgbClr val="000000"/>
                          </a:solidFill>
                          <a:latin typeface="Cambria Math" panose="02040503050406030204" pitchFamily="18" charset="0"/>
                        </a:rPr>
                        <m:t>b</m:t>
                      </m:r>
                    </m:e>
                    <m:sub>
                      <m:r>
                        <a:rPr xmlns:a="http://schemas.openxmlformats.org/drawingml/2006/main" sz="2800" i="1">
                          <a:solidFill>
                            <a:srgbClr val="000000"/>
                          </a:solidFill>
                          <a:latin typeface="Cambria Math" panose="02040503050406030204" pitchFamily="18" charset="0"/>
                        </a:rPr>
                        <m:t>i</m:t>
                      </m:r>
                      <m:r>
                        <a:rPr xmlns:a="http://schemas.openxmlformats.org/drawingml/2006/main" sz="2800" i="1">
                          <a:solidFill>
                            <a:srgbClr val="000000"/>
                          </a:solidFill>
                          <a:latin typeface="Cambria Math" panose="02040503050406030204" pitchFamily="18" charset="0"/>
                        </a:rPr>
                        <m:t>j</m:t>
                      </m:r>
                    </m:sub>
                  </m:sSub>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1</m:t>
                  </m:r>
                  <m:r>
                    <a:rPr xmlns:a="http://schemas.openxmlformats.org/drawingml/2006/main" sz="2800" i="1">
                      <a:solidFill>
                        <a:srgbClr val="000000"/>
                      </a:solidFill>
                      <a:latin typeface="Cambria Math" panose="02040503050406030204" pitchFamily="18" charset="0"/>
                    </a:rPr>
                    <m:t>+</m:t>
                  </m:r>
                  <m:sSub>
                    <m:e>
                      <m:r>
                        <a:rPr xmlns:a="http://schemas.openxmlformats.org/drawingml/2006/main" sz="2800" i="1">
                          <a:solidFill>
                            <a:srgbClr val="000000"/>
                          </a:solidFill>
                          <a:latin typeface="Cambria Math" panose="02040503050406030204" pitchFamily="18" charset="0"/>
                        </a:rPr>
                        <m:t>z</m:t>
                      </m:r>
                    </m:e>
                    <m:sub>
                      <m:r>
                        <a:rPr xmlns:a="http://schemas.openxmlformats.org/drawingml/2006/main" sz="2800" i="1">
                          <a:solidFill>
                            <a:srgbClr val="000000"/>
                          </a:solidFill>
                          <a:latin typeface="Cambria Math" panose="02040503050406030204" pitchFamily="18" charset="0"/>
                        </a:rPr>
                        <m:t>i</m:t>
                      </m:r>
                      <m:r>
                        <a:rPr xmlns:a="http://schemas.openxmlformats.org/drawingml/2006/main" sz="2800" i="1">
                          <a:solidFill>
                            <a:srgbClr val="000000"/>
                          </a:solidFill>
                          <a:latin typeface="Cambria Math" panose="02040503050406030204" pitchFamily="18" charset="0"/>
                        </a:rPr>
                        <m:t>j</m:t>
                      </m:r>
                    </m:sub>
                  </m:sSub>
                  <m:sSup>
                    <m:e>
                      <m:r>
                        <a:rPr xmlns:a="http://schemas.openxmlformats.org/drawingml/2006/main" sz="2800" i="1">
                          <a:solidFill>
                            <a:srgbClr val="000000"/>
                          </a:solidFill>
                          <a:latin typeface="Cambria Math" panose="02040503050406030204" pitchFamily="18" charset="0"/>
                        </a:rPr>
                        <m:t>)</m:t>
                      </m:r>
                    </m:e>
                    <m:sup>
                      <m:r>
                        <a:rPr xmlns:a="http://schemas.openxmlformats.org/drawingml/2006/main" sz="2800" i="1">
                          <a:solidFill>
                            <a:srgbClr val="000000"/>
                          </a:solidFill>
                          <a:latin typeface="Cambria Math" panose="02040503050406030204" pitchFamily="18" charset="0"/>
                        </a:rPr>
                        <m:t>-</m:t>
                      </m:r>
                      <m:f>
                        <m:fPr>
                          <m:ctrlPr>
                            <a:rPr xmlns:a="http://schemas.openxmlformats.org/drawingml/2006/main" sz="2800" i="1">
                              <a:solidFill>
                                <a:srgbClr val="000000"/>
                              </a:solidFill>
                              <a:latin typeface="Cambria Math" panose="02040503050406030204" pitchFamily="18" charset="0"/>
                            </a:rPr>
                          </m:ctrlPr>
                          <m:type m:val="bar"/>
                        </m:fPr>
                        <m:num>
                          <m:r>
                            <a:rPr xmlns:a="http://schemas.openxmlformats.org/drawingml/2006/main" sz="2800" i="1">
                              <a:solidFill>
                                <a:srgbClr val="000000"/>
                              </a:solidFill>
                              <a:latin typeface="Cambria Math" panose="02040503050406030204" pitchFamily="18" charset="0"/>
                            </a:rPr>
                            <m:t>1</m:t>
                          </m:r>
                        </m:num>
                        <m:den>
                          <m:r>
                            <a:rPr xmlns:a="http://schemas.openxmlformats.org/drawingml/2006/main" sz="2800" i="1">
                              <a:solidFill>
                                <a:srgbClr val="000000"/>
                              </a:solidFill>
                              <a:latin typeface="Cambria Math" panose="02040503050406030204" pitchFamily="18" charset="0"/>
                            </a:rPr>
                            <m:t>2</m:t>
                          </m:r>
                        </m:den>
                      </m:f>
                    </m:sup>
                  </m:sSup>
                </m:oMath>
              </m:oMathPara>
            </a14:m>
            <a:endParaRPr sz="2800"/>
          </a:p>
        </p:txBody>
      </p:sp>
      <p:sp>
        <p:nvSpPr>
          <p:cNvPr id="524" name="Equation"/>
          <p:cNvSpPr txBox="1"/>
          <p:nvPr/>
        </p:nvSpPr>
        <p:spPr>
          <a:xfrm>
            <a:off x="24982873" y="15987042"/>
            <a:ext cx="3880932" cy="790241"/>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2800" i="1">
                          <a:solidFill>
                            <a:srgbClr val="000000"/>
                          </a:solidFill>
                          <a:latin typeface="Cambria Math" panose="02040503050406030204" pitchFamily="18" charset="0"/>
                        </a:rPr>
                        <m:t>E</m:t>
                      </m:r>
                    </m:e>
                    <m:sub>
                      <m:r>
                        <a:rPr xmlns:a="http://schemas.openxmlformats.org/drawingml/2006/main" sz="2800" i="1">
                          <a:solidFill>
                            <a:srgbClr val="000000"/>
                          </a:solidFill>
                          <a:latin typeface="Cambria Math" panose="02040503050406030204" pitchFamily="18" charset="0"/>
                        </a:rPr>
                        <m:t>p</m:t>
                      </m:r>
                    </m:sub>
                  </m:sSub>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m:t>
                  </m:r>
                  <m:sSub>
                    <m:e>
                      <m:r>
                        <a:rPr xmlns:a="http://schemas.openxmlformats.org/drawingml/2006/main" sz="2800" i="1">
                          <a:solidFill>
                            <a:srgbClr val="000000"/>
                          </a:solidFill>
                          <a:latin typeface="Cambria Math" panose="02040503050406030204" pitchFamily="18" charset="0"/>
                        </a:rPr>
                        <m:t>σ</m:t>
                      </m:r>
                    </m:e>
                    <m:sub>
                      <m:r>
                        <a:rPr xmlns:a="http://schemas.openxmlformats.org/drawingml/2006/main" sz="2800" i="1">
                          <a:solidFill>
                            <a:srgbClr val="000000"/>
                          </a:solidFill>
                          <a:latin typeface="Cambria Math" panose="02040503050406030204" pitchFamily="18" charset="0"/>
                        </a:rPr>
                        <m:t>i</m:t>
                      </m:r>
                    </m:sub>
                  </m:sSub>
                  <m:sSup>
                    <m:e>
                      <m:d>
                        <m:dPr>
                          <m:ctrlPr>
                            <a:rPr xmlns:a="http://schemas.openxmlformats.org/drawingml/2006/main" sz="2800" i="1">
                              <a:solidFill>
                                <a:srgbClr val="000000"/>
                              </a:solidFill>
                              <a:latin typeface="Cambria Math" panose="02040503050406030204" pitchFamily="18" charset="0"/>
                            </a:rPr>
                          </m:ctrlPr>
                        </m:dPr>
                        <m:e>
                          <m:sSub>
                            <m:e>
                              <m:r>
                                <m:rPr>
                                  <m:sty m:val="p"/>
                                </m:rPr>
                                <a:rPr xmlns:a="http://schemas.openxmlformats.org/drawingml/2006/main" sz="2800" i="1">
                                  <a:solidFill>
                                    <a:srgbClr val="000000"/>
                                  </a:solidFill>
                                  <a:latin typeface="Cambria Math" panose="02040503050406030204" pitchFamily="18" charset="0"/>
                                </a:rPr>
                                <m:t>Σ</m:t>
                              </m:r>
                            </m:e>
                            <m:sub>
                              <m:r>
                                <a:rPr xmlns:a="http://schemas.openxmlformats.org/drawingml/2006/main" sz="2800" i="1">
                                  <a:solidFill>
                                    <a:srgbClr val="000000"/>
                                  </a:solidFill>
                                  <a:latin typeface="Cambria Math" panose="02040503050406030204" pitchFamily="18" charset="0"/>
                                </a:rPr>
                                <m:t>j</m:t>
                              </m:r>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i</m:t>
                              </m:r>
                            </m:sub>
                          </m:sSub>
                          <m:sSub>
                            <m:e>
                              <m:r>
                                <a:rPr xmlns:a="http://schemas.openxmlformats.org/drawingml/2006/main" sz="2800" i="1">
                                  <a:solidFill>
                                    <a:srgbClr val="000000"/>
                                  </a:solidFill>
                                  <a:latin typeface="Cambria Math" panose="02040503050406030204" pitchFamily="18" charset="0"/>
                                </a:rPr>
                                <m:t>S</m:t>
                              </m:r>
                            </m:e>
                            <m:sub>
                              <m:r>
                                <a:rPr xmlns:a="http://schemas.openxmlformats.org/drawingml/2006/main" sz="2800" i="1">
                                  <a:solidFill>
                                    <a:srgbClr val="000000"/>
                                  </a:solidFill>
                                  <a:latin typeface="Cambria Math" panose="02040503050406030204" pitchFamily="18" charset="0"/>
                                </a:rPr>
                                <m:t>i</m:t>
                              </m:r>
                              <m:r>
                                <a:rPr xmlns:a="http://schemas.openxmlformats.org/drawingml/2006/main" sz="2800" i="1">
                                  <a:solidFill>
                                    <a:srgbClr val="000000"/>
                                  </a:solidFill>
                                  <a:latin typeface="Cambria Math" panose="02040503050406030204" pitchFamily="18" charset="0"/>
                                </a:rPr>
                                <m:t>j</m:t>
                              </m:r>
                            </m:sub>
                          </m:sSub>
                          <m:sSub>
                            <m:e>
                              <m:r>
                                <a:rPr xmlns:a="http://schemas.openxmlformats.org/drawingml/2006/main" sz="2800" i="1">
                                  <a:solidFill>
                                    <a:srgbClr val="000000"/>
                                  </a:solidFill>
                                  <a:latin typeface="Cambria Math" panose="02040503050406030204" pitchFamily="18" charset="0"/>
                                </a:rPr>
                                <m:t>b</m:t>
                              </m:r>
                            </m:e>
                            <m:sub>
                              <m:r>
                                <a:rPr xmlns:a="http://schemas.openxmlformats.org/drawingml/2006/main" sz="2800" i="1">
                                  <a:solidFill>
                                    <a:srgbClr val="000000"/>
                                  </a:solidFill>
                                  <a:latin typeface="Cambria Math" panose="02040503050406030204" pitchFamily="18" charset="0"/>
                                </a:rPr>
                                <m:t>i</m:t>
                              </m:r>
                              <m:r>
                                <a:rPr xmlns:a="http://schemas.openxmlformats.org/drawingml/2006/main" sz="2800" i="1">
                                  <a:solidFill>
                                    <a:srgbClr val="000000"/>
                                  </a:solidFill>
                                  <a:latin typeface="Cambria Math" panose="02040503050406030204" pitchFamily="18" charset="0"/>
                                </a:rPr>
                                <m:t>j</m:t>
                              </m:r>
                            </m:sub>
                          </m:sSub>
                          <m:sSub>
                            <m:e>
                              <m:r>
                                <a:rPr xmlns:a="http://schemas.openxmlformats.org/drawingml/2006/main" sz="2800" i="1">
                                  <a:solidFill>
                                    <a:srgbClr val="000000"/>
                                  </a:solidFill>
                                  <a:latin typeface="Cambria Math" panose="02040503050406030204" pitchFamily="18" charset="0"/>
                                </a:rPr>
                                <m:t>f</m:t>
                              </m:r>
                            </m:e>
                            <m:sub>
                              <m:r>
                                <a:rPr xmlns:a="http://schemas.openxmlformats.org/drawingml/2006/main" sz="2800" i="1">
                                  <a:solidFill>
                                    <a:srgbClr val="000000"/>
                                  </a:solidFill>
                                  <a:latin typeface="Cambria Math" panose="02040503050406030204" pitchFamily="18" charset="0"/>
                                </a:rPr>
                                <m:t>c</m:t>
                              </m:r>
                            </m:sub>
                          </m:sSub>
                          <m:r>
                            <a:rPr xmlns:a="http://schemas.openxmlformats.org/drawingml/2006/main" sz="2800" i="1">
                              <a:solidFill>
                                <a:srgbClr val="000000"/>
                              </a:solidFill>
                              <a:latin typeface="Cambria Math" panose="02040503050406030204" pitchFamily="18" charset="0"/>
                            </a:rPr>
                            <m:t>(</m:t>
                          </m:r>
                          <m:sSub>
                            <m:e>
                              <m:r>
                                <a:rPr xmlns:a="http://schemas.openxmlformats.org/drawingml/2006/main" sz="2800" i="1">
                                  <a:solidFill>
                                    <a:srgbClr val="000000"/>
                                  </a:solidFill>
                                  <a:latin typeface="Cambria Math" panose="02040503050406030204" pitchFamily="18" charset="0"/>
                                </a:rPr>
                                <m:t>r</m:t>
                              </m:r>
                            </m:e>
                            <m:sub>
                              <m:r>
                                <a:rPr xmlns:a="http://schemas.openxmlformats.org/drawingml/2006/main" sz="2800" i="1">
                                  <a:solidFill>
                                    <a:srgbClr val="000000"/>
                                  </a:solidFill>
                                  <a:latin typeface="Cambria Math" panose="02040503050406030204" pitchFamily="18" charset="0"/>
                                </a:rPr>
                                <m:t>i</m:t>
                              </m:r>
                              <m:r>
                                <a:rPr xmlns:a="http://schemas.openxmlformats.org/drawingml/2006/main" sz="2800" i="1">
                                  <a:solidFill>
                                    <a:srgbClr val="000000"/>
                                  </a:solidFill>
                                  <a:latin typeface="Cambria Math" panose="02040503050406030204" pitchFamily="18" charset="0"/>
                                </a:rPr>
                                <m:t>j</m:t>
                              </m:r>
                            </m:sub>
                          </m:sSub>
                          <m:r>
                            <a:rPr xmlns:a="http://schemas.openxmlformats.org/drawingml/2006/main" sz="2800" i="1">
                              <a:solidFill>
                                <a:srgbClr val="000000"/>
                              </a:solidFill>
                              <a:latin typeface="Cambria Math" panose="02040503050406030204" pitchFamily="18" charset="0"/>
                            </a:rPr>
                            <m:t>)</m:t>
                          </m:r>
                        </m:e>
                      </m:d>
                    </m:e>
                    <m:sup>
                      <m:f>
                        <m:fPr>
                          <m:ctrlPr>
                            <a:rPr xmlns:a="http://schemas.openxmlformats.org/drawingml/2006/main" sz="2800" i="1">
                              <a:solidFill>
                                <a:srgbClr val="000000"/>
                              </a:solidFill>
                              <a:latin typeface="Cambria Math" panose="02040503050406030204" pitchFamily="18" charset="0"/>
                            </a:rPr>
                          </m:ctrlPr>
                          <m:type m:val="bar"/>
                        </m:fPr>
                        <m:num>
                          <m:r>
                            <a:rPr xmlns:a="http://schemas.openxmlformats.org/drawingml/2006/main" sz="2800" i="1">
                              <a:solidFill>
                                <a:srgbClr val="000000"/>
                              </a:solidFill>
                              <a:latin typeface="Cambria Math" panose="02040503050406030204" pitchFamily="18" charset="0"/>
                            </a:rPr>
                            <m:t>1</m:t>
                          </m:r>
                        </m:num>
                        <m:den>
                          <m:r>
                            <a:rPr xmlns:a="http://schemas.openxmlformats.org/drawingml/2006/main" sz="2800" i="1">
                              <a:solidFill>
                                <a:srgbClr val="000000"/>
                              </a:solidFill>
                              <a:latin typeface="Cambria Math" panose="02040503050406030204" pitchFamily="18" charset="0"/>
                            </a:rPr>
                            <m:t>2</m:t>
                          </m:r>
                        </m:den>
                      </m:f>
                    </m:sup>
                  </m:sSup>
                </m:oMath>
              </m:oMathPara>
            </a14:m>
            <a:endParaRPr sz="2800"/>
          </a:p>
        </p:txBody>
      </p:sp>
      <p:sp>
        <p:nvSpPr>
          <p:cNvPr id="525" name="Equation"/>
          <p:cNvSpPr txBox="1"/>
          <p:nvPr/>
        </p:nvSpPr>
        <p:spPr>
          <a:xfrm>
            <a:off x="21629895" y="17152508"/>
            <a:ext cx="1425517" cy="686342"/>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2300" i="1">
                          <a:solidFill>
                            <a:srgbClr val="000000"/>
                          </a:solidFill>
                          <a:latin typeface="Cambria Math" panose="02040503050406030204" pitchFamily="18" charset="0"/>
                        </a:rPr>
                        <m:t>S</m:t>
                      </m:r>
                    </m:e>
                    <m:sub>
                      <m:r>
                        <a:rPr xmlns:a="http://schemas.openxmlformats.org/drawingml/2006/main" sz="2300" i="1">
                          <a:solidFill>
                            <a:srgbClr val="000000"/>
                          </a:solidFill>
                          <a:latin typeface="Cambria Math" panose="02040503050406030204" pitchFamily="18" charset="0"/>
                        </a:rPr>
                        <m:t>i</m:t>
                      </m:r>
                      <m:r>
                        <a:rPr xmlns:a="http://schemas.openxmlformats.org/drawingml/2006/main" sz="2300" i="1">
                          <a:solidFill>
                            <a:srgbClr val="000000"/>
                          </a:solidFill>
                          <a:latin typeface="Cambria Math" panose="02040503050406030204" pitchFamily="18" charset="0"/>
                        </a:rPr>
                        <m:t>j</m:t>
                      </m:r>
                    </m:sub>
                  </m:sSub>
                  <m:r>
                    <a:rPr xmlns:a="http://schemas.openxmlformats.org/drawingml/2006/main" sz="2300" i="1">
                      <a:solidFill>
                        <a:srgbClr val="000000"/>
                      </a:solidFill>
                      <a:latin typeface="Cambria Math" panose="02040503050406030204" pitchFamily="18" charset="0"/>
                    </a:rPr>
                    <m:t>=</m:t>
                  </m:r>
                  <m:limLow>
                    <m:e>
                      <m:r>
                        <a:rPr xmlns:a="http://schemas.openxmlformats.org/drawingml/2006/main" sz="2300" i="1">
                          <a:solidFill>
                            <a:srgbClr val="000000"/>
                          </a:solidFill>
                          <a:latin typeface="Cambria Math" panose="02040503050406030204" pitchFamily="18" charset="0"/>
                        </a:rPr>
                        <m:t>∏</m:t>
                      </m:r>
                    </m:e>
                    <m:lim>
                      <m:r>
                        <a:rPr xmlns:a="http://schemas.openxmlformats.org/drawingml/2006/main" sz="2300" i="1">
                          <a:solidFill>
                            <a:srgbClr val="000000"/>
                          </a:solidFill>
                          <a:latin typeface="Cambria Math" panose="02040503050406030204" pitchFamily="18" charset="0"/>
                        </a:rPr>
                        <m:t>k</m:t>
                      </m:r>
                      <m:r>
                        <a:rPr xmlns:a="http://schemas.openxmlformats.org/drawingml/2006/main" sz="2300" i="1">
                          <a:solidFill>
                            <a:srgbClr val="000000"/>
                          </a:solidFill>
                          <a:latin typeface="Cambria Math" panose="02040503050406030204" pitchFamily="18" charset="0"/>
                        </a:rPr>
                        <m:t>≠</m:t>
                      </m:r>
                      <m:r>
                        <a:rPr xmlns:a="http://schemas.openxmlformats.org/drawingml/2006/main" sz="2300" i="1">
                          <a:solidFill>
                            <a:srgbClr val="000000"/>
                          </a:solidFill>
                          <a:latin typeface="Cambria Math" panose="02040503050406030204" pitchFamily="18" charset="0"/>
                        </a:rPr>
                        <m:t>i</m:t>
                      </m:r>
                      <m:r>
                        <a:rPr xmlns:a="http://schemas.openxmlformats.org/drawingml/2006/main" sz="2300" i="1">
                          <a:solidFill>
                            <a:srgbClr val="000000"/>
                          </a:solidFill>
                          <a:latin typeface="Cambria Math" panose="02040503050406030204" pitchFamily="18" charset="0"/>
                        </a:rPr>
                        <m:t>,</m:t>
                      </m:r>
                      <m:r>
                        <a:rPr xmlns:a="http://schemas.openxmlformats.org/drawingml/2006/main" sz="2300" i="1">
                          <a:solidFill>
                            <a:srgbClr val="000000"/>
                          </a:solidFill>
                          <a:latin typeface="Cambria Math" panose="02040503050406030204" pitchFamily="18" charset="0"/>
                        </a:rPr>
                        <m:t>j</m:t>
                      </m:r>
                    </m:lim>
                  </m:limLow>
                  <m:sSub>
                    <m:e>
                      <m:r>
                        <a:rPr xmlns:a="http://schemas.openxmlformats.org/drawingml/2006/main" sz="2300" i="1">
                          <a:solidFill>
                            <a:srgbClr val="000000"/>
                          </a:solidFill>
                          <a:latin typeface="Cambria Math" panose="02040503050406030204" pitchFamily="18" charset="0"/>
                        </a:rPr>
                        <m:t>S</m:t>
                      </m:r>
                    </m:e>
                    <m:sub>
                      <m:r>
                        <a:rPr xmlns:a="http://schemas.openxmlformats.org/drawingml/2006/main" sz="2300" i="1">
                          <a:solidFill>
                            <a:srgbClr val="000000"/>
                          </a:solidFill>
                          <a:latin typeface="Cambria Math" panose="02040503050406030204" pitchFamily="18" charset="0"/>
                        </a:rPr>
                        <m:t>i</m:t>
                      </m:r>
                      <m:r>
                        <a:rPr xmlns:a="http://schemas.openxmlformats.org/drawingml/2006/main" sz="2300" i="1">
                          <a:solidFill>
                            <a:srgbClr val="000000"/>
                          </a:solidFill>
                          <a:latin typeface="Cambria Math" panose="02040503050406030204" pitchFamily="18" charset="0"/>
                        </a:rPr>
                        <m:t>j</m:t>
                      </m:r>
                      <m:r>
                        <a:rPr xmlns:a="http://schemas.openxmlformats.org/drawingml/2006/main" sz="2300" i="1">
                          <a:solidFill>
                            <a:srgbClr val="000000"/>
                          </a:solidFill>
                          <a:latin typeface="Cambria Math" panose="02040503050406030204" pitchFamily="18" charset="0"/>
                        </a:rPr>
                        <m:t>k</m:t>
                      </m:r>
                    </m:sub>
                  </m:sSub>
                </m:oMath>
              </m:oMathPara>
            </a14:m>
            <a:endParaRPr sz="2300"/>
          </a:p>
        </p:txBody>
      </p:sp>
      <p:sp>
        <p:nvSpPr>
          <p:cNvPr id="526" name="Equation"/>
          <p:cNvSpPr txBox="1"/>
          <p:nvPr/>
        </p:nvSpPr>
        <p:spPr>
          <a:xfrm>
            <a:off x="23818834" y="17118981"/>
            <a:ext cx="4858848" cy="443662"/>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2800" i="1">
                          <a:solidFill>
                            <a:srgbClr val="000000"/>
                          </a:solidFill>
                          <a:latin typeface="Cambria Math" panose="02040503050406030204" pitchFamily="18" charset="0"/>
                        </a:rPr>
                        <m:t>z</m:t>
                      </m:r>
                    </m:e>
                    <m:sub>
                      <m:r>
                        <a:rPr xmlns:a="http://schemas.openxmlformats.org/drawingml/2006/main" sz="2800" i="1">
                          <a:solidFill>
                            <a:srgbClr val="000000"/>
                          </a:solidFill>
                          <a:latin typeface="Cambria Math" panose="02040503050406030204" pitchFamily="18" charset="0"/>
                        </a:rPr>
                        <m:t>i</m:t>
                      </m:r>
                      <m:r>
                        <a:rPr xmlns:a="http://schemas.openxmlformats.org/drawingml/2006/main" sz="2800" i="1">
                          <a:solidFill>
                            <a:srgbClr val="000000"/>
                          </a:solidFill>
                          <a:latin typeface="Cambria Math" panose="02040503050406030204" pitchFamily="18" charset="0"/>
                        </a:rPr>
                        <m:t>j</m:t>
                      </m:r>
                    </m:sub>
                  </m:sSub>
                  <m:r>
                    <a:rPr xmlns:a="http://schemas.openxmlformats.org/drawingml/2006/main" sz="2800" i="1">
                      <a:solidFill>
                        <a:srgbClr val="000000"/>
                      </a:solidFill>
                      <a:latin typeface="Cambria Math" panose="02040503050406030204" pitchFamily="18" charset="0"/>
                    </a:rPr>
                    <m:t>=</m:t>
                  </m:r>
                  <m:sSup>
                    <m:e>
                      <m:r>
                        <a:rPr xmlns:a="http://schemas.openxmlformats.org/drawingml/2006/main" sz="2800" i="1">
                          <a:solidFill>
                            <a:srgbClr val="000000"/>
                          </a:solidFill>
                          <a:latin typeface="Cambria Math" panose="02040503050406030204" pitchFamily="18" charset="0"/>
                        </a:rPr>
                        <m:t>a</m:t>
                      </m:r>
                    </m:e>
                    <m:sup>
                      <m:r>
                        <a:rPr xmlns:a="http://schemas.openxmlformats.org/drawingml/2006/main" sz="2800" i="1">
                          <a:solidFill>
                            <a:srgbClr val="000000"/>
                          </a:solidFill>
                          <a:latin typeface="Cambria Math" panose="02040503050406030204" pitchFamily="18" charset="0"/>
                        </a:rPr>
                        <m:t>2</m:t>
                      </m:r>
                    </m:sup>
                  </m:sSup>
                  <m:sSub>
                    <m:e>
                      <m:r>
                        <m:rPr>
                          <m:sty m:val="p"/>
                        </m:rPr>
                        <a:rPr xmlns:a="http://schemas.openxmlformats.org/drawingml/2006/main" sz="2800" i="1">
                          <a:solidFill>
                            <a:srgbClr val="000000"/>
                          </a:solidFill>
                          <a:latin typeface="Cambria Math" panose="02040503050406030204" pitchFamily="18" charset="0"/>
                        </a:rPr>
                        <m:t>Σ</m:t>
                      </m:r>
                    </m:e>
                    <m:sub>
                      <m:r>
                        <a:rPr xmlns:a="http://schemas.openxmlformats.org/drawingml/2006/main" sz="2800" i="1">
                          <a:solidFill>
                            <a:srgbClr val="000000"/>
                          </a:solidFill>
                          <a:latin typeface="Cambria Math" panose="02040503050406030204" pitchFamily="18" charset="0"/>
                        </a:rPr>
                        <m:t>k</m:t>
                      </m:r>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i</m:t>
                      </m:r>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j</m:t>
                      </m:r>
                    </m:sub>
                  </m:sSub>
                  <m:sSub>
                    <m:e>
                      <m:r>
                        <a:rPr xmlns:a="http://schemas.openxmlformats.org/drawingml/2006/main" sz="2800" i="1">
                          <a:solidFill>
                            <a:srgbClr val="000000"/>
                          </a:solidFill>
                          <a:latin typeface="Cambria Math" panose="02040503050406030204" pitchFamily="18" charset="0"/>
                        </a:rPr>
                        <m:t>S</m:t>
                      </m:r>
                    </m:e>
                    <m:sub>
                      <m:r>
                        <a:rPr xmlns:a="http://schemas.openxmlformats.org/drawingml/2006/main" sz="2800" i="1">
                          <a:solidFill>
                            <a:srgbClr val="000000"/>
                          </a:solidFill>
                          <a:latin typeface="Cambria Math" panose="02040503050406030204" pitchFamily="18" charset="0"/>
                        </a:rPr>
                        <m:t>i</m:t>
                      </m:r>
                      <m:r>
                        <a:rPr xmlns:a="http://schemas.openxmlformats.org/drawingml/2006/main" sz="2800" i="1">
                          <a:solidFill>
                            <a:srgbClr val="000000"/>
                          </a:solidFill>
                          <a:latin typeface="Cambria Math" panose="02040503050406030204" pitchFamily="18" charset="0"/>
                        </a:rPr>
                        <m:t>k</m:t>
                      </m:r>
                    </m:sub>
                  </m:sSub>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c</m:t>
                  </m:r>
                  <m:r>
                    <a:rPr xmlns:a="http://schemas.openxmlformats.org/drawingml/2006/main" sz="2800" i="1">
                      <a:solidFill>
                        <a:srgbClr val="000000"/>
                      </a:solidFill>
                      <a:latin typeface="Cambria Math" panose="02040503050406030204" pitchFamily="18" charset="0"/>
                    </a:rPr>
                    <m:t>o</m:t>
                  </m:r>
                  <m:r>
                    <a:rPr xmlns:a="http://schemas.openxmlformats.org/drawingml/2006/main" sz="2800" i="1">
                      <a:solidFill>
                        <a:srgbClr val="000000"/>
                      </a:solidFill>
                      <a:latin typeface="Cambria Math" panose="02040503050406030204" pitchFamily="18" charset="0"/>
                    </a:rPr>
                    <m:t>s</m:t>
                  </m:r>
                  <m:r>
                    <a:rPr xmlns:a="http://schemas.openxmlformats.org/drawingml/2006/main" sz="2800" i="1">
                      <a:solidFill>
                        <a:srgbClr val="000000"/>
                      </a:solidFill>
                      <a:latin typeface="Cambria Math" panose="02040503050406030204" pitchFamily="18" charset="0"/>
                    </a:rPr>
                    <m:t>(</m:t>
                  </m:r>
                  <m:sSub>
                    <m:e>
                      <m:r>
                        <a:rPr xmlns:a="http://schemas.openxmlformats.org/drawingml/2006/main" sz="2800" i="1">
                          <a:solidFill>
                            <a:srgbClr val="000000"/>
                          </a:solidFill>
                          <a:latin typeface="Cambria Math" panose="02040503050406030204" pitchFamily="18" charset="0"/>
                        </a:rPr>
                        <m:t>θ</m:t>
                      </m:r>
                    </m:e>
                    <m:sub>
                      <m:r>
                        <a:rPr xmlns:a="http://schemas.openxmlformats.org/drawingml/2006/main" sz="2800" i="1">
                          <a:solidFill>
                            <a:srgbClr val="000000"/>
                          </a:solidFill>
                          <a:latin typeface="Cambria Math" panose="02040503050406030204" pitchFamily="18" charset="0"/>
                        </a:rPr>
                        <m:t>i</m:t>
                      </m:r>
                      <m:r>
                        <a:rPr xmlns:a="http://schemas.openxmlformats.org/drawingml/2006/main" sz="2800" i="1">
                          <a:solidFill>
                            <a:srgbClr val="000000"/>
                          </a:solidFill>
                          <a:latin typeface="Cambria Math" panose="02040503050406030204" pitchFamily="18" charset="0"/>
                        </a:rPr>
                        <m:t>j</m:t>
                      </m:r>
                      <m:r>
                        <a:rPr xmlns:a="http://schemas.openxmlformats.org/drawingml/2006/main" sz="2800" i="1">
                          <a:solidFill>
                            <a:srgbClr val="000000"/>
                          </a:solidFill>
                          <a:latin typeface="Cambria Math" panose="02040503050406030204" pitchFamily="18" charset="0"/>
                        </a:rPr>
                        <m:t>k</m:t>
                      </m:r>
                    </m:sub>
                  </m:sSub>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h</m:t>
                  </m:r>
                  <m:sSup>
                    <m:e>
                      <m:r>
                        <a:rPr xmlns:a="http://schemas.openxmlformats.org/drawingml/2006/main" sz="2800" i="1">
                          <a:solidFill>
                            <a:srgbClr val="000000"/>
                          </a:solidFill>
                          <a:latin typeface="Cambria Math" panose="02040503050406030204" pitchFamily="18" charset="0"/>
                        </a:rPr>
                        <m:t>)</m:t>
                      </m:r>
                    </m:e>
                    <m:sup>
                      <m:r>
                        <a:rPr xmlns:a="http://schemas.openxmlformats.org/drawingml/2006/main" sz="2800" i="1">
                          <a:solidFill>
                            <a:srgbClr val="000000"/>
                          </a:solidFill>
                          <a:latin typeface="Cambria Math" panose="02040503050406030204" pitchFamily="18" charset="0"/>
                        </a:rPr>
                        <m:t>2</m:t>
                      </m:r>
                    </m:sup>
                  </m:sSup>
                  <m:sSub>
                    <m:e>
                      <m:r>
                        <a:rPr xmlns:a="http://schemas.openxmlformats.org/drawingml/2006/main" sz="2800" i="1">
                          <a:solidFill>
                            <a:srgbClr val="000000"/>
                          </a:solidFill>
                          <a:latin typeface="Cambria Math" panose="02040503050406030204" pitchFamily="18" charset="0"/>
                        </a:rPr>
                        <m:t>f</m:t>
                      </m:r>
                    </m:e>
                    <m:sub>
                      <m:r>
                        <a:rPr xmlns:a="http://schemas.openxmlformats.org/drawingml/2006/main" sz="2800" i="1">
                          <a:solidFill>
                            <a:srgbClr val="000000"/>
                          </a:solidFill>
                          <a:latin typeface="Cambria Math" panose="02040503050406030204" pitchFamily="18" charset="0"/>
                        </a:rPr>
                        <m:t>c</m:t>
                      </m:r>
                    </m:sub>
                  </m:sSub>
                  <m:r>
                    <a:rPr xmlns:a="http://schemas.openxmlformats.org/drawingml/2006/main" sz="2800" i="1">
                      <a:solidFill>
                        <a:srgbClr val="000000"/>
                      </a:solidFill>
                      <a:latin typeface="Cambria Math" panose="02040503050406030204" pitchFamily="18" charset="0"/>
                    </a:rPr>
                    <m:t>(</m:t>
                  </m:r>
                  <m:sSub>
                    <m:e>
                      <m:r>
                        <a:rPr xmlns:a="http://schemas.openxmlformats.org/drawingml/2006/main" sz="2800" i="1">
                          <a:solidFill>
                            <a:srgbClr val="000000"/>
                          </a:solidFill>
                          <a:latin typeface="Cambria Math" panose="02040503050406030204" pitchFamily="18" charset="0"/>
                        </a:rPr>
                        <m:t>r</m:t>
                      </m:r>
                    </m:e>
                    <m:sub>
                      <m:r>
                        <a:rPr xmlns:a="http://schemas.openxmlformats.org/drawingml/2006/main" sz="2800" i="1">
                          <a:solidFill>
                            <a:srgbClr val="000000"/>
                          </a:solidFill>
                          <a:latin typeface="Cambria Math" panose="02040503050406030204" pitchFamily="18" charset="0"/>
                        </a:rPr>
                        <m:t>i</m:t>
                      </m:r>
                      <m:r>
                        <a:rPr xmlns:a="http://schemas.openxmlformats.org/drawingml/2006/main" sz="2800" i="1">
                          <a:solidFill>
                            <a:srgbClr val="000000"/>
                          </a:solidFill>
                          <a:latin typeface="Cambria Math" panose="02040503050406030204" pitchFamily="18" charset="0"/>
                        </a:rPr>
                        <m:t>k</m:t>
                      </m:r>
                    </m:sub>
                  </m:sSub>
                  <m:r>
                    <a:rPr xmlns:a="http://schemas.openxmlformats.org/drawingml/2006/main" sz="2800" i="1">
                      <a:solidFill>
                        <a:srgbClr val="000000"/>
                      </a:solidFill>
                      <a:latin typeface="Cambria Math" panose="02040503050406030204" pitchFamily="18" charset="0"/>
                    </a:rPr>
                    <m:t>)</m:t>
                  </m:r>
                </m:oMath>
              </m:oMathPara>
            </a14:m>
            <a:endParaRPr sz="2800"/>
          </a:p>
        </p:txBody>
      </p:sp>
      <p:sp>
        <p:nvSpPr>
          <p:cNvPr id="527" name="Equation"/>
          <p:cNvSpPr txBox="1"/>
          <p:nvPr/>
        </p:nvSpPr>
        <p:spPr>
          <a:xfrm>
            <a:off x="15596581" y="17142265"/>
            <a:ext cx="5263781" cy="496420"/>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2800" i="1">
                          <a:solidFill>
                            <a:srgbClr val="000000"/>
                          </a:solidFill>
                          <a:latin typeface="Cambria Math" panose="02040503050406030204" pitchFamily="18" charset="0"/>
                        </a:rPr>
                        <m:t>S</m:t>
                      </m:r>
                    </m:e>
                    <m:sub>
                      <m:r>
                        <a:rPr xmlns:a="http://schemas.openxmlformats.org/drawingml/2006/main" sz="2800" i="1">
                          <a:solidFill>
                            <a:srgbClr val="000000"/>
                          </a:solidFill>
                          <a:latin typeface="Cambria Math" panose="02040503050406030204" pitchFamily="18" charset="0"/>
                        </a:rPr>
                        <m:t>i</m:t>
                      </m:r>
                      <m:r>
                        <a:rPr xmlns:a="http://schemas.openxmlformats.org/drawingml/2006/main" sz="2800" i="1">
                          <a:solidFill>
                            <a:srgbClr val="000000"/>
                          </a:solidFill>
                          <a:latin typeface="Cambria Math" panose="02040503050406030204" pitchFamily="18" charset="0"/>
                        </a:rPr>
                        <m:t>j</m:t>
                      </m:r>
                      <m:r>
                        <a:rPr xmlns:a="http://schemas.openxmlformats.org/drawingml/2006/main" sz="2800" i="1">
                          <a:solidFill>
                            <a:srgbClr val="000000"/>
                          </a:solidFill>
                          <a:latin typeface="Cambria Math" panose="02040503050406030204" pitchFamily="18" charset="0"/>
                        </a:rPr>
                        <m:t>k</m:t>
                      </m:r>
                    </m:sub>
                  </m:sSub>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1</m:t>
                  </m:r>
                  <m:r>
                    <a:rPr xmlns:a="http://schemas.openxmlformats.org/drawingml/2006/main" sz="2800" i="1">
                      <a:solidFill>
                        <a:srgbClr val="000000"/>
                      </a:solidFill>
                      <a:latin typeface="Cambria Math" panose="02040503050406030204" pitchFamily="18" charset="0"/>
                    </a:rPr>
                    <m:t>-</m:t>
                  </m:r>
                  <m:sSub>
                    <m:e>
                      <m:r>
                        <a:rPr xmlns:a="http://schemas.openxmlformats.org/drawingml/2006/main" sz="2800" i="1">
                          <a:solidFill>
                            <a:srgbClr val="000000"/>
                          </a:solidFill>
                          <a:latin typeface="Cambria Math" panose="02040503050406030204" pitchFamily="18" charset="0"/>
                        </a:rPr>
                        <m:t>f</m:t>
                      </m:r>
                    </m:e>
                    <m:sub>
                      <m:r>
                        <a:rPr xmlns:a="http://schemas.openxmlformats.org/drawingml/2006/main" sz="2800" i="1">
                          <a:solidFill>
                            <a:srgbClr val="000000"/>
                          </a:solidFill>
                          <a:latin typeface="Cambria Math" panose="02040503050406030204" pitchFamily="18" charset="0"/>
                        </a:rPr>
                        <m:t>c</m:t>
                      </m:r>
                    </m:sub>
                  </m:sSub>
                  <m:r>
                    <a:rPr xmlns:a="http://schemas.openxmlformats.org/drawingml/2006/main" sz="2800" i="1">
                      <a:solidFill>
                        <a:srgbClr val="000000"/>
                      </a:solidFill>
                      <a:latin typeface="Cambria Math" panose="02040503050406030204" pitchFamily="18" charset="0"/>
                    </a:rPr>
                    <m:t>(</m:t>
                  </m:r>
                  <m:sSub>
                    <m:e>
                      <m:r>
                        <a:rPr xmlns:a="http://schemas.openxmlformats.org/drawingml/2006/main" sz="2800" i="1">
                          <a:solidFill>
                            <a:srgbClr val="000000"/>
                          </a:solidFill>
                          <a:latin typeface="Cambria Math" panose="02040503050406030204" pitchFamily="18" charset="0"/>
                        </a:rPr>
                        <m:t>r</m:t>
                      </m:r>
                    </m:e>
                    <m:sub>
                      <m:r>
                        <a:rPr xmlns:a="http://schemas.openxmlformats.org/drawingml/2006/main" sz="2800" i="1">
                          <a:solidFill>
                            <a:srgbClr val="000000"/>
                          </a:solidFill>
                          <a:latin typeface="Cambria Math" panose="02040503050406030204" pitchFamily="18" charset="0"/>
                        </a:rPr>
                        <m:t>i</m:t>
                      </m:r>
                      <m:r>
                        <a:rPr xmlns:a="http://schemas.openxmlformats.org/drawingml/2006/main" sz="2800" i="1">
                          <a:solidFill>
                            <a:srgbClr val="000000"/>
                          </a:solidFill>
                          <a:latin typeface="Cambria Math" panose="02040503050406030204" pitchFamily="18" charset="0"/>
                        </a:rPr>
                        <m:t>k</m:t>
                      </m:r>
                    </m:sub>
                  </m:sSub>
                  <m:r>
                    <a:rPr xmlns:a="http://schemas.openxmlformats.org/drawingml/2006/main" sz="2800" i="1">
                      <a:solidFill>
                        <a:srgbClr val="000000"/>
                      </a:solidFill>
                      <a:latin typeface="Cambria Math" panose="02040503050406030204" pitchFamily="18" charset="0"/>
                    </a:rPr>
                    <m:t>+</m:t>
                  </m:r>
                  <m:sSub>
                    <m:e>
                      <m:r>
                        <a:rPr xmlns:a="http://schemas.openxmlformats.org/drawingml/2006/main" sz="2800" i="1">
                          <a:solidFill>
                            <a:srgbClr val="000000"/>
                          </a:solidFill>
                          <a:latin typeface="Cambria Math" panose="02040503050406030204" pitchFamily="18" charset="0"/>
                        </a:rPr>
                        <m:t>r</m:t>
                      </m:r>
                    </m:e>
                    <m:sub>
                      <m:r>
                        <a:rPr xmlns:a="http://schemas.openxmlformats.org/drawingml/2006/main" sz="2800" i="1">
                          <a:solidFill>
                            <a:srgbClr val="000000"/>
                          </a:solidFill>
                          <a:latin typeface="Cambria Math" panose="02040503050406030204" pitchFamily="18" charset="0"/>
                        </a:rPr>
                        <m:t>j</m:t>
                      </m:r>
                      <m:r>
                        <a:rPr xmlns:a="http://schemas.openxmlformats.org/drawingml/2006/main" sz="2800" i="1">
                          <a:solidFill>
                            <a:srgbClr val="000000"/>
                          </a:solidFill>
                          <a:latin typeface="Cambria Math" panose="02040503050406030204" pitchFamily="18" charset="0"/>
                        </a:rPr>
                        <m:t>k</m:t>
                      </m:r>
                    </m:sub>
                  </m:sSub>
                  <m:r>
                    <a:rPr xmlns:a="http://schemas.openxmlformats.org/drawingml/2006/main" sz="2800" i="1">
                      <a:solidFill>
                        <a:srgbClr val="000000"/>
                      </a:solidFill>
                      <a:latin typeface="Cambria Math" panose="02040503050406030204" pitchFamily="18" charset="0"/>
                    </a:rPr>
                    <m:t>-</m:t>
                  </m:r>
                  <m:sSub>
                    <m:e>
                      <m:r>
                        <a:rPr xmlns:a="http://schemas.openxmlformats.org/drawingml/2006/main" sz="2800" i="1">
                          <a:solidFill>
                            <a:srgbClr val="000000"/>
                          </a:solidFill>
                          <a:latin typeface="Cambria Math" panose="02040503050406030204" pitchFamily="18" charset="0"/>
                        </a:rPr>
                        <m:t>r</m:t>
                      </m:r>
                    </m:e>
                    <m:sub>
                      <m:r>
                        <a:rPr xmlns:a="http://schemas.openxmlformats.org/drawingml/2006/main" sz="2800" i="1">
                          <a:solidFill>
                            <a:srgbClr val="000000"/>
                          </a:solidFill>
                          <a:latin typeface="Cambria Math" panose="02040503050406030204" pitchFamily="18" charset="0"/>
                        </a:rPr>
                        <m:t>i</m:t>
                      </m:r>
                      <m:r>
                        <a:rPr xmlns:a="http://schemas.openxmlformats.org/drawingml/2006/main" sz="2800" i="1">
                          <a:solidFill>
                            <a:srgbClr val="000000"/>
                          </a:solidFill>
                          <a:latin typeface="Cambria Math" panose="02040503050406030204" pitchFamily="18" charset="0"/>
                        </a:rPr>
                        <m:t>j</m:t>
                      </m:r>
                    </m:sub>
                  </m:sSub>
                  <m:r>
                    <a:rPr xmlns:a="http://schemas.openxmlformats.org/drawingml/2006/main" sz="2800" i="1">
                      <a:solidFill>
                        <a:srgbClr val="000000"/>
                      </a:solidFill>
                      <a:latin typeface="Cambria Math" panose="02040503050406030204" pitchFamily="18" charset="0"/>
                    </a:rPr>
                    <m:t>)</m:t>
                  </m:r>
                  <m:sSup>
                    <m:e>
                      <m:r>
                        <a:rPr xmlns:a="http://schemas.openxmlformats.org/drawingml/2006/main" sz="2800" i="1">
                          <a:solidFill>
                            <a:srgbClr val="000000"/>
                          </a:solidFill>
                          <a:latin typeface="Cambria Math" panose="02040503050406030204" pitchFamily="18" charset="0"/>
                        </a:rPr>
                        <m:t>e</m:t>
                      </m:r>
                    </m:e>
                    <m:sup>
                      <m:r>
                        <a:rPr xmlns:a="http://schemas.openxmlformats.org/drawingml/2006/main" sz="2800" i="1">
                          <a:solidFill>
                            <a:srgbClr val="000000"/>
                          </a:solidFill>
                          <a:latin typeface="Cambria Math" panose="02040503050406030204" pitchFamily="18" charset="0"/>
                        </a:rPr>
                        <m:t>-</m:t>
                      </m:r>
                      <m:sSup>
                        <m:e>
                          <m:r>
                            <a:rPr xmlns:a="http://schemas.openxmlformats.org/drawingml/2006/main" sz="2800" i="1">
                              <a:solidFill>
                                <a:srgbClr val="000000"/>
                              </a:solidFill>
                              <a:latin typeface="Cambria Math" panose="02040503050406030204" pitchFamily="18" charset="0"/>
                            </a:rPr>
                            <m:t>λ</m:t>
                          </m:r>
                        </m:e>
                        <m:sup>
                          <m:r>
                            <a:rPr xmlns:a="http://schemas.openxmlformats.org/drawingml/2006/main" sz="2800" i="1">
                              <a:solidFill>
                                <a:srgbClr val="000000"/>
                              </a:solidFill>
                              <a:latin typeface="Cambria Math" panose="02040503050406030204" pitchFamily="18" charset="0"/>
                            </a:rPr>
                            <m:t>2</m:t>
                          </m:r>
                        </m:sup>
                      </m:sSup>
                      <m:r>
                        <a:rPr xmlns:a="http://schemas.openxmlformats.org/drawingml/2006/main" sz="2800" i="1">
                          <a:solidFill>
                            <a:srgbClr val="000000"/>
                          </a:solidFill>
                          <a:latin typeface="Cambria Math" panose="02040503050406030204" pitchFamily="18" charset="0"/>
                        </a:rPr>
                        <m:t>(</m:t>
                      </m:r>
                      <m:sSub>
                        <m:e>
                          <m:r>
                            <a:rPr xmlns:a="http://schemas.openxmlformats.org/drawingml/2006/main" sz="2800" i="1">
                              <a:solidFill>
                                <a:srgbClr val="000000"/>
                              </a:solidFill>
                              <a:latin typeface="Cambria Math" panose="02040503050406030204" pitchFamily="18" charset="0"/>
                            </a:rPr>
                            <m:t>r</m:t>
                          </m:r>
                        </m:e>
                        <m:sub>
                          <m:r>
                            <a:rPr xmlns:a="http://schemas.openxmlformats.org/drawingml/2006/main" sz="2800" i="1">
                              <a:solidFill>
                                <a:srgbClr val="000000"/>
                              </a:solidFill>
                              <a:latin typeface="Cambria Math" panose="02040503050406030204" pitchFamily="18" charset="0"/>
                            </a:rPr>
                            <m:t>i</m:t>
                          </m:r>
                          <m:r>
                            <a:rPr xmlns:a="http://schemas.openxmlformats.org/drawingml/2006/main" sz="2800" i="1">
                              <a:solidFill>
                                <a:srgbClr val="000000"/>
                              </a:solidFill>
                              <a:latin typeface="Cambria Math" panose="02040503050406030204" pitchFamily="18" charset="0"/>
                            </a:rPr>
                            <m:t>k</m:t>
                          </m:r>
                        </m:sub>
                      </m:sSub>
                      <m:r>
                        <a:rPr xmlns:a="http://schemas.openxmlformats.org/drawingml/2006/main" sz="2800" i="1">
                          <a:solidFill>
                            <a:srgbClr val="000000"/>
                          </a:solidFill>
                          <a:latin typeface="Cambria Math" panose="02040503050406030204" pitchFamily="18" charset="0"/>
                        </a:rPr>
                        <m:t>+</m:t>
                      </m:r>
                      <m:sSub>
                        <m:e>
                          <m:r>
                            <a:rPr xmlns:a="http://schemas.openxmlformats.org/drawingml/2006/main" sz="2800" i="1">
                              <a:solidFill>
                                <a:srgbClr val="000000"/>
                              </a:solidFill>
                              <a:latin typeface="Cambria Math" panose="02040503050406030204" pitchFamily="18" charset="0"/>
                            </a:rPr>
                            <m:t>r</m:t>
                          </m:r>
                        </m:e>
                        <m:sub>
                          <m:r>
                            <a:rPr xmlns:a="http://schemas.openxmlformats.org/drawingml/2006/main" sz="2800" i="1">
                              <a:solidFill>
                                <a:srgbClr val="000000"/>
                              </a:solidFill>
                              <a:latin typeface="Cambria Math" panose="02040503050406030204" pitchFamily="18" charset="0"/>
                            </a:rPr>
                            <m:t>j</m:t>
                          </m:r>
                          <m:r>
                            <a:rPr xmlns:a="http://schemas.openxmlformats.org/drawingml/2006/main" sz="2800" i="1">
                              <a:solidFill>
                                <a:srgbClr val="000000"/>
                              </a:solidFill>
                              <a:latin typeface="Cambria Math" panose="02040503050406030204" pitchFamily="18" charset="0"/>
                            </a:rPr>
                            <m:t>k</m:t>
                          </m:r>
                        </m:sub>
                      </m:sSub>
                      <m:r>
                        <a:rPr xmlns:a="http://schemas.openxmlformats.org/drawingml/2006/main" sz="2800" i="1">
                          <a:solidFill>
                            <a:srgbClr val="000000"/>
                          </a:solidFill>
                          <a:latin typeface="Cambria Math" panose="02040503050406030204" pitchFamily="18" charset="0"/>
                        </a:rPr>
                        <m:t>-</m:t>
                      </m:r>
                      <m:sSub>
                        <m:e>
                          <m:r>
                            <a:rPr xmlns:a="http://schemas.openxmlformats.org/drawingml/2006/main" sz="2800" i="1">
                              <a:solidFill>
                                <a:srgbClr val="000000"/>
                              </a:solidFill>
                              <a:latin typeface="Cambria Math" panose="02040503050406030204" pitchFamily="18" charset="0"/>
                            </a:rPr>
                            <m:t>r</m:t>
                          </m:r>
                        </m:e>
                        <m:sub>
                          <m:r>
                            <a:rPr xmlns:a="http://schemas.openxmlformats.org/drawingml/2006/main" sz="2800" i="1">
                              <a:solidFill>
                                <a:srgbClr val="000000"/>
                              </a:solidFill>
                              <a:latin typeface="Cambria Math" panose="02040503050406030204" pitchFamily="18" charset="0"/>
                            </a:rPr>
                            <m:t>i</m:t>
                          </m:r>
                          <m:r>
                            <a:rPr xmlns:a="http://schemas.openxmlformats.org/drawingml/2006/main" sz="2800" i="1">
                              <a:solidFill>
                                <a:srgbClr val="000000"/>
                              </a:solidFill>
                              <a:latin typeface="Cambria Math" panose="02040503050406030204" pitchFamily="18" charset="0"/>
                            </a:rPr>
                            <m:t>j</m:t>
                          </m:r>
                        </m:sub>
                      </m:sSub>
                      <m:r>
                        <a:rPr xmlns:a="http://schemas.openxmlformats.org/drawingml/2006/main" sz="2800" i="1">
                          <a:solidFill>
                            <a:srgbClr val="000000"/>
                          </a:solidFill>
                          <a:latin typeface="Cambria Math" panose="02040503050406030204" pitchFamily="18" charset="0"/>
                        </a:rPr>
                        <m:t>)</m:t>
                      </m:r>
                    </m:sup>
                  </m:sSup>
                </m:oMath>
              </m:oMathPara>
            </a14:m>
            <a:endParaRPr sz="2800"/>
          </a:p>
        </p:txBody>
      </p:sp>
      <p:sp>
        <p:nvSpPr>
          <p:cNvPr id="528" name="Line"/>
          <p:cNvSpPr/>
          <p:nvPr/>
        </p:nvSpPr>
        <p:spPr>
          <a:xfrm flipV="1">
            <a:off x="23214641" y="17366237"/>
            <a:ext cx="451878" cy="1"/>
          </a:xfrm>
          <a:prstGeom prst="line">
            <a:avLst/>
          </a:prstGeom>
          <a:ln w="25400">
            <a:solidFill>
              <a:srgbClr val="000000"/>
            </a:solidFill>
            <a:miter lim="400000"/>
            <a:tailEnd type="triangle"/>
          </a:ln>
        </p:spPr>
        <p:txBody>
          <a:bodyPr lIns="50800" tIns="50800" rIns="50800" bIns="50800" anchor="ct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529" name="Line"/>
          <p:cNvSpPr/>
          <p:nvPr/>
        </p:nvSpPr>
        <p:spPr>
          <a:xfrm flipV="1">
            <a:off x="21019189" y="17390474"/>
            <a:ext cx="451878" cy="1"/>
          </a:xfrm>
          <a:prstGeom prst="line">
            <a:avLst/>
          </a:prstGeom>
          <a:ln w="25400">
            <a:solidFill>
              <a:srgbClr val="000000"/>
            </a:solidFill>
            <a:miter lim="400000"/>
            <a:tailEnd type="triangle"/>
          </a:ln>
        </p:spPr>
        <p:txBody>
          <a:bodyPr lIns="50800" tIns="50800" rIns="50800" bIns="50800" anchor="ct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530" name="Line"/>
          <p:cNvSpPr/>
          <p:nvPr/>
        </p:nvSpPr>
        <p:spPr>
          <a:xfrm flipV="1">
            <a:off x="23886891" y="16831162"/>
            <a:ext cx="1" cy="234773"/>
          </a:xfrm>
          <a:prstGeom prst="line">
            <a:avLst/>
          </a:prstGeom>
          <a:ln w="25400">
            <a:solidFill>
              <a:srgbClr val="000000"/>
            </a:solidFill>
            <a:miter lim="400000"/>
            <a:tailEnd type="triangle"/>
          </a:ln>
        </p:spPr>
        <p:txBody>
          <a:bodyPr lIns="50800" tIns="50800" rIns="50800" bIns="50800" anchor="ct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531" name="Equation"/>
          <p:cNvSpPr txBox="1"/>
          <p:nvPr/>
        </p:nvSpPr>
        <p:spPr>
          <a:xfrm>
            <a:off x="24806026" y="8089455"/>
            <a:ext cx="3901633" cy="784556"/>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2400" i="1">
                          <a:solidFill>
                            <a:srgbClr val="000000"/>
                          </a:solidFill>
                          <a:latin typeface="Cambria Math" panose="02040503050406030204" pitchFamily="18" charset="0"/>
                        </a:rPr>
                        <m:t>f</m:t>
                      </m:r>
                    </m:e>
                    <m:sub>
                      <m:r>
                        <a:rPr xmlns:a="http://schemas.openxmlformats.org/drawingml/2006/main" sz="2400" i="1">
                          <a:solidFill>
                            <a:srgbClr val="000000"/>
                          </a:solidFill>
                          <a:latin typeface="Cambria Math" panose="02040503050406030204" pitchFamily="18" charset="0"/>
                        </a:rPr>
                        <m:t>c</m:t>
                      </m:r>
                    </m:sub>
                  </m:sSub>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r</m:t>
                  </m:r>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m:t>
                  </m:r>
                  <m:f>
                    <m:fPr>
                      <m:ctrlPr>
                        <a:rPr xmlns:a="http://schemas.openxmlformats.org/drawingml/2006/main" sz="2400" i="1">
                          <a:solidFill>
                            <a:srgbClr val="000000"/>
                          </a:solidFill>
                          <a:latin typeface="Cambria Math" panose="02040503050406030204" pitchFamily="18" charset="0"/>
                        </a:rPr>
                      </m:ctrlPr>
                      <m:type m:val="bar"/>
                    </m:fPr>
                    <m:num>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r</m:t>
                      </m:r>
                      <m:r>
                        <a:rPr xmlns:a="http://schemas.openxmlformats.org/drawingml/2006/main" sz="2400" i="1">
                          <a:solidFill>
                            <a:srgbClr val="000000"/>
                          </a:solidFill>
                          <a:latin typeface="Cambria Math" panose="02040503050406030204" pitchFamily="18" charset="0"/>
                        </a:rPr>
                        <m:t>-</m:t>
                      </m:r>
                      <m:sSub>
                        <m:e>
                          <m:r>
                            <a:rPr xmlns:a="http://schemas.openxmlformats.org/drawingml/2006/main" sz="2400" i="1">
                              <a:solidFill>
                                <a:srgbClr val="000000"/>
                              </a:solidFill>
                              <a:latin typeface="Cambria Math" panose="02040503050406030204" pitchFamily="18" charset="0"/>
                            </a:rPr>
                            <m:t>r</m:t>
                          </m:r>
                        </m:e>
                        <m:sub>
                          <m:r>
                            <a:rPr xmlns:a="http://schemas.openxmlformats.org/drawingml/2006/main" sz="2400" i="1">
                              <a:solidFill>
                                <a:srgbClr val="000000"/>
                              </a:solidFill>
                              <a:latin typeface="Cambria Math" panose="02040503050406030204" pitchFamily="18" charset="0"/>
                            </a:rPr>
                            <m:t>c</m:t>
                          </m:r>
                        </m:sub>
                      </m:sSub>
                      <m:sSup>
                        <m:e>
                          <m:r>
                            <a:rPr xmlns:a="http://schemas.openxmlformats.org/drawingml/2006/main" sz="2400" i="1">
                              <a:solidFill>
                                <a:srgbClr val="000000"/>
                              </a:solidFill>
                              <a:latin typeface="Cambria Math" panose="02040503050406030204" pitchFamily="18" charset="0"/>
                            </a:rPr>
                            <m:t>)</m:t>
                          </m:r>
                        </m:e>
                        <m:sup>
                          <m:r>
                            <a:rPr xmlns:a="http://schemas.openxmlformats.org/drawingml/2006/main" sz="2400" i="1">
                              <a:solidFill>
                                <a:srgbClr val="000000"/>
                              </a:solidFill>
                              <a:latin typeface="Cambria Math" panose="02040503050406030204" pitchFamily="18" charset="0"/>
                            </a:rPr>
                            <m:t>4</m:t>
                          </m:r>
                        </m:sup>
                      </m:sSup>
                    </m:num>
                    <m:den>
                      <m:sSup>
                        <m:e>
                          <m:r>
                            <a:rPr xmlns:a="http://schemas.openxmlformats.org/drawingml/2006/main" sz="2400" i="1">
                              <a:solidFill>
                                <a:srgbClr val="000000"/>
                              </a:solidFill>
                              <a:latin typeface="Cambria Math" panose="02040503050406030204" pitchFamily="18" charset="0"/>
                            </a:rPr>
                            <m:t>d</m:t>
                          </m:r>
                        </m:e>
                        <m:sup>
                          <m:r>
                            <a:rPr xmlns:a="http://schemas.openxmlformats.org/drawingml/2006/main" sz="2400" i="1">
                              <a:solidFill>
                                <a:srgbClr val="000000"/>
                              </a:solidFill>
                              <a:latin typeface="Cambria Math" panose="02040503050406030204" pitchFamily="18" charset="0"/>
                            </a:rPr>
                            <m:t>4</m:t>
                          </m:r>
                        </m:sup>
                      </m:sSup>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r</m:t>
                      </m:r>
                      <m:r>
                        <a:rPr xmlns:a="http://schemas.openxmlformats.org/drawingml/2006/main" sz="2400" i="1">
                          <a:solidFill>
                            <a:srgbClr val="000000"/>
                          </a:solidFill>
                          <a:latin typeface="Cambria Math" panose="02040503050406030204" pitchFamily="18" charset="0"/>
                        </a:rPr>
                        <m:t>-</m:t>
                      </m:r>
                      <m:sSub>
                        <m:e>
                          <m:r>
                            <a:rPr xmlns:a="http://schemas.openxmlformats.org/drawingml/2006/main" sz="2400" i="1">
                              <a:solidFill>
                                <a:srgbClr val="000000"/>
                              </a:solidFill>
                              <a:latin typeface="Cambria Math" panose="02040503050406030204" pitchFamily="18" charset="0"/>
                            </a:rPr>
                            <m:t>r</m:t>
                          </m:r>
                        </m:e>
                        <m:sub>
                          <m:r>
                            <a:rPr xmlns:a="http://schemas.openxmlformats.org/drawingml/2006/main" sz="2400" i="1">
                              <a:solidFill>
                                <a:srgbClr val="000000"/>
                              </a:solidFill>
                              <a:latin typeface="Cambria Math" panose="02040503050406030204" pitchFamily="18" charset="0"/>
                            </a:rPr>
                            <m:t>c</m:t>
                          </m:r>
                        </m:sub>
                      </m:sSub>
                      <m:sSup>
                        <m:e>
                          <m:r>
                            <a:rPr xmlns:a="http://schemas.openxmlformats.org/drawingml/2006/main" sz="2400" i="1">
                              <a:solidFill>
                                <a:srgbClr val="000000"/>
                              </a:solidFill>
                              <a:latin typeface="Cambria Math" panose="02040503050406030204" pitchFamily="18" charset="0"/>
                            </a:rPr>
                            <m:t>)</m:t>
                          </m:r>
                        </m:e>
                        <m:sup>
                          <m:r>
                            <a:rPr xmlns:a="http://schemas.openxmlformats.org/drawingml/2006/main" sz="2400" i="1">
                              <a:solidFill>
                                <a:srgbClr val="000000"/>
                              </a:solidFill>
                              <a:latin typeface="Cambria Math" panose="02040503050406030204" pitchFamily="18" charset="0"/>
                            </a:rPr>
                            <m:t>4</m:t>
                          </m:r>
                        </m:sup>
                      </m:sSup>
                    </m:den>
                  </m:f>
                  <m:r>
                    <a:rPr xmlns:a="http://schemas.openxmlformats.org/drawingml/2006/main" sz="2400" i="1">
                      <a:solidFill>
                        <a:srgbClr val="000000"/>
                      </a:solidFill>
                      <a:latin typeface="Cambria Math" panose="02040503050406030204" pitchFamily="18" charset="0"/>
                    </a:rPr>
                    <m:t>r</m:t>
                  </m:r>
                  <m:r>
                    <a:rPr xmlns:a="http://schemas.openxmlformats.org/drawingml/2006/main" sz="2400" i="1">
                      <a:solidFill>
                        <a:srgbClr val="000000"/>
                      </a:solidFill>
                      <a:latin typeface="Cambria Math" panose="02040503050406030204" pitchFamily="18" charset="0"/>
                    </a:rPr>
                    <m:t>&lt;</m:t>
                  </m:r>
                  <m:sSub>
                    <m:e>
                      <m:r>
                        <a:rPr xmlns:a="http://schemas.openxmlformats.org/drawingml/2006/main" sz="2400" i="1">
                          <a:solidFill>
                            <a:srgbClr val="000000"/>
                          </a:solidFill>
                          <a:latin typeface="Cambria Math" panose="02040503050406030204" pitchFamily="18" charset="0"/>
                        </a:rPr>
                        <m:t>r</m:t>
                      </m:r>
                    </m:e>
                    <m:sub>
                      <m:r>
                        <a:rPr xmlns:a="http://schemas.openxmlformats.org/drawingml/2006/main" sz="2400" i="1">
                          <a:solidFill>
                            <a:srgbClr val="000000"/>
                          </a:solidFill>
                          <a:latin typeface="Cambria Math" panose="02040503050406030204" pitchFamily="18" charset="0"/>
                        </a:rPr>
                        <m:t>c</m:t>
                      </m:r>
                    </m:sub>
                  </m:sSub>
                </m:oMath>
              </m:oMathPara>
            </a14:m>
            <a:endParaRPr sz="2400"/>
          </a:p>
        </p:txBody>
      </p:sp>
      <p:sp>
        <p:nvSpPr>
          <p:cNvPr id="532" name="Cutoff function"/>
          <p:cNvSpPr txBox="1"/>
          <p:nvPr/>
        </p:nvSpPr>
        <p:spPr>
          <a:xfrm>
            <a:off x="24218422" y="7633330"/>
            <a:ext cx="2932177" cy="461059"/>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defRPr b="1" sz="2400" u="sng">
                <a:latin typeface="Helvetica Neue"/>
                <a:ea typeface="Helvetica Neue"/>
                <a:cs typeface="Helvetica Neue"/>
                <a:sym typeface="Helvetica Neue"/>
              </a:defRPr>
            </a:lvl1pPr>
          </a:lstStyle>
          <a:p>
            <a:pPr/>
            <a:r>
              <a:t>Cutoff function</a:t>
            </a:r>
          </a:p>
        </p:txBody>
      </p:sp>
      <p:sp>
        <p:nvSpPr>
          <p:cNvPr id="533" name="repulsive term"/>
          <p:cNvSpPr txBox="1"/>
          <p:nvPr/>
        </p:nvSpPr>
        <p:spPr>
          <a:xfrm>
            <a:off x="21542783" y="15808223"/>
            <a:ext cx="1495045" cy="33700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b="1" sz="1600">
                <a:solidFill>
                  <a:srgbClr val="FF0009"/>
                </a:solidFill>
                <a:latin typeface="Helvetica Neue"/>
                <a:ea typeface="Helvetica Neue"/>
                <a:cs typeface="Helvetica Neue"/>
                <a:sym typeface="Helvetica Neue"/>
              </a:defRPr>
            </a:lvl1pPr>
          </a:lstStyle>
          <a:p>
            <a:pPr/>
            <a:r>
              <a:t>repulsive term</a:t>
            </a:r>
          </a:p>
        </p:txBody>
      </p:sp>
      <p:sp>
        <p:nvSpPr>
          <p:cNvPr id="534" name="promotional energy"/>
          <p:cNvSpPr txBox="1"/>
          <p:nvPr/>
        </p:nvSpPr>
        <p:spPr>
          <a:xfrm>
            <a:off x="26550491" y="15770806"/>
            <a:ext cx="2053642" cy="33700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b="1" sz="1600">
                <a:solidFill>
                  <a:srgbClr val="FF0006"/>
                </a:solidFill>
                <a:latin typeface="Helvetica Neue"/>
                <a:ea typeface="Helvetica Neue"/>
                <a:cs typeface="Helvetica Neue"/>
                <a:sym typeface="Helvetica Neue"/>
              </a:defRPr>
            </a:lvl1pPr>
          </a:lstStyle>
          <a:p>
            <a:pPr/>
            <a:r>
              <a:t> promotional energy</a:t>
            </a:r>
          </a:p>
        </p:txBody>
      </p:sp>
      <p:sp>
        <p:nvSpPr>
          <p:cNvPr id="535" name="screening factor"/>
          <p:cNvSpPr txBox="1"/>
          <p:nvPr/>
        </p:nvSpPr>
        <p:spPr>
          <a:xfrm>
            <a:off x="21532950" y="16773732"/>
            <a:ext cx="1678128" cy="316687"/>
          </a:xfrm>
          <a:prstGeom prst="rect">
            <a:avLst/>
          </a:prstGeom>
          <a:ln w="3175">
            <a:miter lim="400000"/>
          </a:ln>
          <a:extLst>
            <a:ext uri="{C572A759-6A51-4108-AA02-DFA0A04FC94B}">
              <ma14:wrappingTextBoxFlag xmlns:ma14="http://schemas.microsoft.com/office/mac/drawingml/2011/main" val="1"/>
            </a:ext>
          </a:extLst>
        </p:spPr>
        <p:txBody>
          <a:bodyPr wrap="none" lIns="40639" tIns="40639" rIns="40639" bIns="40639">
            <a:spAutoFit/>
          </a:bodyPr>
          <a:lstStyle>
            <a:lvl1pPr algn="ctr" defTabSz="584200">
              <a:defRPr b="1" sz="1600">
                <a:solidFill>
                  <a:srgbClr val="FF0600"/>
                </a:solidFill>
                <a:latin typeface="Helvetica Neue"/>
                <a:ea typeface="Helvetica Neue"/>
                <a:cs typeface="Helvetica Neue"/>
                <a:sym typeface="Helvetica Neue"/>
              </a:defRPr>
            </a:lvl1pPr>
          </a:lstStyle>
          <a:p>
            <a:pPr/>
            <a:r>
              <a:t>screening factor</a:t>
            </a:r>
          </a:p>
        </p:txBody>
      </p:sp>
      <p:sp>
        <p:nvSpPr>
          <p:cNvPr id="536" name="number of chemical bonds"/>
          <p:cNvSpPr txBox="1"/>
          <p:nvPr/>
        </p:nvSpPr>
        <p:spPr>
          <a:xfrm>
            <a:off x="23831935" y="17608798"/>
            <a:ext cx="2678279" cy="316686"/>
          </a:xfrm>
          <a:prstGeom prst="rect">
            <a:avLst/>
          </a:prstGeom>
          <a:ln w="3175">
            <a:miter lim="400000"/>
          </a:ln>
          <a:extLst>
            <a:ext uri="{C572A759-6A51-4108-AA02-DFA0A04FC94B}">
              <ma14:wrappingTextBoxFlag xmlns:ma14="http://schemas.microsoft.com/office/mac/drawingml/2011/main" val="1"/>
            </a:ext>
          </a:extLst>
        </p:spPr>
        <p:txBody>
          <a:bodyPr wrap="none" lIns="40639" tIns="40639" rIns="40639" bIns="40639">
            <a:spAutoFit/>
          </a:bodyPr>
          <a:lstStyle>
            <a:lvl1pPr algn="ctr" defTabSz="584200">
              <a:defRPr b="1" sz="1600">
                <a:solidFill>
                  <a:srgbClr val="FF0000"/>
                </a:solidFill>
                <a:latin typeface="Helvetica Neue"/>
                <a:ea typeface="Helvetica Neue"/>
                <a:cs typeface="Helvetica Neue"/>
                <a:sym typeface="Helvetica Neue"/>
              </a:defRPr>
            </a:lvl1pPr>
          </a:lstStyle>
          <a:p>
            <a:pPr/>
            <a:r>
              <a:t>number of chemical bonds</a:t>
            </a:r>
          </a:p>
        </p:txBody>
      </p:sp>
      <p:sp>
        <p:nvSpPr>
          <p:cNvPr id="537" name="bond order parameter"/>
          <p:cNvSpPr txBox="1"/>
          <p:nvPr/>
        </p:nvSpPr>
        <p:spPr>
          <a:xfrm>
            <a:off x="19874992" y="16275457"/>
            <a:ext cx="2223720" cy="316687"/>
          </a:xfrm>
          <a:prstGeom prst="rect">
            <a:avLst/>
          </a:prstGeom>
          <a:ln w="3175">
            <a:miter lim="400000"/>
          </a:ln>
          <a:extLst>
            <a:ext uri="{C572A759-6A51-4108-AA02-DFA0A04FC94B}">
              <ma14:wrappingTextBoxFlag xmlns:ma14="http://schemas.microsoft.com/office/mac/drawingml/2011/main" val="1"/>
            </a:ext>
          </a:extLst>
        </p:spPr>
        <p:txBody>
          <a:bodyPr wrap="none" lIns="40639" tIns="40639" rIns="40639" bIns="40639">
            <a:spAutoFit/>
          </a:bodyPr>
          <a:lstStyle>
            <a:lvl1pPr algn="ctr" defTabSz="584200">
              <a:defRPr b="1" sz="1600">
                <a:solidFill>
                  <a:srgbClr val="FF0003"/>
                </a:solidFill>
                <a:latin typeface="Helvetica Neue"/>
                <a:ea typeface="Helvetica Neue"/>
                <a:cs typeface="Helvetica Neue"/>
                <a:sym typeface="Helvetica Neue"/>
              </a:defRPr>
            </a:lvl1pPr>
          </a:lstStyle>
          <a:p>
            <a:pPr/>
            <a:r>
              <a:t>bond order parameter</a:t>
            </a:r>
          </a:p>
        </p:txBody>
      </p:sp>
      <p:grpSp>
        <p:nvGrpSpPr>
          <p:cNvPr id="549" name="Group"/>
          <p:cNvGrpSpPr/>
          <p:nvPr/>
        </p:nvGrpSpPr>
        <p:grpSpPr>
          <a:xfrm>
            <a:off x="15545967" y="14195640"/>
            <a:ext cx="3825433" cy="2719246"/>
            <a:chOff x="0" y="0"/>
            <a:chExt cx="3825432" cy="2719244"/>
          </a:xfrm>
        </p:grpSpPr>
        <p:sp>
          <p:nvSpPr>
            <p:cNvPr id="538" name="Rectangle"/>
            <p:cNvSpPr/>
            <p:nvPr/>
          </p:nvSpPr>
          <p:spPr>
            <a:xfrm>
              <a:off x="0" y="-1"/>
              <a:ext cx="3825433" cy="2719246"/>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pic>
          <p:nvPicPr>
            <p:cNvPr id="539" name="Shape" descr="Shape"/>
            <p:cNvPicPr>
              <a:picLocks noChangeAspect="0"/>
            </p:cNvPicPr>
            <p:nvPr/>
          </p:nvPicPr>
          <p:blipFill>
            <a:blip r:embed="rId37">
              <a:extLst/>
            </a:blip>
            <a:stretch>
              <a:fillRect/>
            </a:stretch>
          </p:blipFill>
          <p:spPr>
            <a:xfrm>
              <a:off x="50367" y="196386"/>
              <a:ext cx="2316321" cy="2409394"/>
            </a:xfrm>
            <a:prstGeom prst="rect">
              <a:avLst/>
            </a:prstGeom>
            <a:effectLst/>
          </p:spPr>
        </p:pic>
        <p:sp>
          <p:nvSpPr>
            <p:cNvPr id="541" name="liquid"/>
            <p:cNvSpPr txBox="1"/>
            <p:nvPr/>
          </p:nvSpPr>
          <p:spPr>
            <a:xfrm>
              <a:off x="2701150" y="2028131"/>
              <a:ext cx="992288" cy="59026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b="1" sz="2000">
                  <a:latin typeface="Helvetica Neue"/>
                  <a:ea typeface="Helvetica Neue"/>
                  <a:cs typeface="Helvetica Neue"/>
                  <a:sym typeface="Helvetica Neue"/>
                </a:defRPr>
              </a:lvl1pPr>
            </a:lstStyle>
            <a:p>
              <a:pPr/>
              <a:r>
                <a:t>liquid</a:t>
              </a:r>
            </a:p>
          </p:txBody>
        </p:sp>
        <p:sp>
          <p:nvSpPr>
            <p:cNvPr id="542" name="bulk"/>
            <p:cNvSpPr txBox="1"/>
            <p:nvPr/>
          </p:nvSpPr>
          <p:spPr>
            <a:xfrm>
              <a:off x="1158633" y="1910157"/>
              <a:ext cx="807154" cy="402277"/>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b="1" sz="2000">
                  <a:latin typeface="Helvetica Neue"/>
                  <a:ea typeface="Helvetica Neue"/>
                  <a:cs typeface="Helvetica Neue"/>
                  <a:sym typeface="Helvetica Neue"/>
                </a:defRPr>
              </a:lvl1pPr>
            </a:lstStyle>
            <a:p>
              <a:pPr/>
              <a:r>
                <a:t>bulk</a:t>
              </a:r>
            </a:p>
          </p:txBody>
        </p:sp>
        <p:pic>
          <p:nvPicPr>
            <p:cNvPr id="543" name="Line" descr="Line"/>
            <p:cNvPicPr>
              <a:picLocks noChangeAspect="0"/>
            </p:cNvPicPr>
            <p:nvPr/>
          </p:nvPicPr>
          <p:blipFill>
            <a:blip r:embed="rId38">
              <a:extLst/>
            </a:blip>
            <a:stretch>
              <a:fillRect/>
            </a:stretch>
          </p:blipFill>
          <p:spPr>
            <a:xfrm rot="18913273">
              <a:off x="92293" y="799918"/>
              <a:ext cx="2074339" cy="327654"/>
            </a:xfrm>
            <a:prstGeom prst="rect">
              <a:avLst/>
            </a:prstGeom>
            <a:effectLst/>
          </p:spPr>
        </p:pic>
        <p:sp>
          <p:nvSpPr>
            <p:cNvPr id="545" name="SL…"/>
            <p:cNvSpPr txBox="1"/>
            <p:nvPr/>
          </p:nvSpPr>
          <p:spPr>
            <a:xfrm>
              <a:off x="2125415" y="153441"/>
              <a:ext cx="1642636" cy="810305"/>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gn="ctr" defTabSz="584200">
                <a:defRPr b="1" sz="2000">
                  <a:latin typeface="Helvetica Neue"/>
                  <a:ea typeface="Helvetica Neue"/>
                  <a:cs typeface="Helvetica Neue"/>
                  <a:sym typeface="Helvetica Neue"/>
                </a:defRPr>
              </a:pPr>
              <a:r>
                <a:t>SL </a:t>
              </a:r>
            </a:p>
            <a:p>
              <a:pPr algn="ctr" defTabSz="584200">
                <a:defRPr b="1" sz="2000">
                  <a:latin typeface="Helvetica Neue"/>
                  <a:ea typeface="Helvetica Neue"/>
                  <a:cs typeface="Helvetica Neue"/>
                  <a:sym typeface="Helvetica Neue"/>
                </a:defRPr>
              </a:pPr>
              <a:r>
                <a:t>interface</a:t>
              </a:r>
            </a:p>
          </p:txBody>
        </p:sp>
        <p:sp>
          <p:nvSpPr>
            <p:cNvPr id="546" name="GB"/>
            <p:cNvSpPr txBox="1"/>
            <p:nvPr/>
          </p:nvSpPr>
          <p:spPr>
            <a:xfrm>
              <a:off x="484216" y="599520"/>
              <a:ext cx="615326" cy="402277"/>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b="1" sz="2000">
                  <a:latin typeface="Helvetica Neue"/>
                  <a:ea typeface="Helvetica Neue"/>
                  <a:cs typeface="Helvetica Neue"/>
                  <a:sym typeface="Helvetica Neue"/>
                </a:defRPr>
              </a:lvl1pPr>
            </a:lstStyle>
            <a:p>
              <a:pPr/>
              <a:r>
                <a:t>GB</a:t>
              </a:r>
            </a:p>
          </p:txBody>
        </p:sp>
        <p:sp>
          <p:nvSpPr>
            <p:cNvPr id="547" name="Oval"/>
            <p:cNvSpPr/>
            <p:nvPr/>
          </p:nvSpPr>
          <p:spPr>
            <a:xfrm>
              <a:off x="1225605" y="1150332"/>
              <a:ext cx="210278" cy="167949"/>
            </a:xfrm>
            <a:prstGeom prst="ellipse">
              <a:avLst/>
            </a:prstGeom>
            <a:solidFill>
              <a:srgbClr val="000000"/>
            </a:solidFill>
            <a:ln w="12700" cap="flat">
              <a:noFill/>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548" name="vacancy"/>
            <p:cNvSpPr txBox="1"/>
            <p:nvPr/>
          </p:nvSpPr>
          <p:spPr>
            <a:xfrm>
              <a:off x="722970" y="1236552"/>
              <a:ext cx="1440557" cy="402277"/>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b="1" sz="2000">
                  <a:latin typeface="Helvetica Neue"/>
                  <a:ea typeface="Helvetica Neue"/>
                  <a:cs typeface="Helvetica Neue"/>
                  <a:sym typeface="Helvetica Neue"/>
                </a:defRPr>
              </a:lvl1pPr>
            </a:lstStyle>
            <a:p>
              <a:pPr/>
              <a:r>
                <a:t>vacancy</a:t>
              </a:r>
            </a:p>
          </p:txBody>
        </p:sp>
      </p:grpSp>
      <p:sp>
        <p:nvSpPr>
          <p:cNvPr id="550" name="(Legendre polynomials)"/>
          <p:cNvSpPr txBox="1"/>
          <p:nvPr/>
        </p:nvSpPr>
        <p:spPr>
          <a:xfrm>
            <a:off x="26504356" y="6812930"/>
            <a:ext cx="2350923" cy="316687"/>
          </a:xfrm>
          <a:prstGeom prst="rect">
            <a:avLst/>
          </a:prstGeom>
          <a:ln w="3175">
            <a:miter lim="400000"/>
          </a:ln>
          <a:extLst>
            <a:ext uri="{C572A759-6A51-4108-AA02-DFA0A04FC94B}">
              <ma14:wrappingTextBoxFlag xmlns:ma14="http://schemas.microsoft.com/office/mac/drawingml/2011/main" val="1"/>
            </a:ext>
          </a:extLst>
        </p:spPr>
        <p:txBody>
          <a:bodyPr wrap="none" lIns="40639" tIns="40639" rIns="40639" bIns="40639">
            <a:spAutoFit/>
          </a:bodyPr>
          <a:lstStyle>
            <a:lvl1pPr algn="ctr" defTabSz="584200">
              <a:defRPr b="1" sz="1600">
                <a:latin typeface="Helvetica Neue"/>
                <a:ea typeface="Helvetica Neue"/>
                <a:cs typeface="Helvetica Neue"/>
                <a:sym typeface="Helvetica Neue"/>
              </a:defRPr>
            </a:lvl1pPr>
          </a:lstStyle>
          <a:p>
            <a:pPr/>
            <a:r>
              <a:t>(Legendre polynomials)</a:t>
            </a:r>
          </a:p>
        </p:txBody>
      </p:sp>
      <p:sp>
        <p:nvSpPr>
          <p:cNvPr id="551" name="Line"/>
          <p:cNvSpPr/>
          <p:nvPr/>
        </p:nvSpPr>
        <p:spPr>
          <a:xfrm flipV="1">
            <a:off x="15786458" y="6916595"/>
            <a:ext cx="1" cy="1477686"/>
          </a:xfrm>
          <a:prstGeom prst="line">
            <a:avLst/>
          </a:prstGeom>
          <a:ln w="25400">
            <a:solidFill>
              <a:srgbClr val="000000"/>
            </a:solidFill>
            <a:custDash>
              <a:ds d="200000" sp="200000"/>
            </a:custDash>
            <a:miter lim="400000"/>
          </a:ln>
          <a:effectLst>
            <a:outerShdw sx="100000" sy="100000" kx="0" ky="0" algn="b" rotWithShape="0" blurRad="25400" dist="12700" dir="5400000">
              <a:srgbClr val="000000">
                <a:alpha val="38000"/>
              </a:srgbClr>
            </a:outerShdw>
          </a:effectLst>
        </p:spPr>
        <p:txBody>
          <a:bodyPr lIns="40639" tIns="40639" rIns="40639" bIns="40639"/>
          <a:lstStyle/>
          <a:p>
            <a:pPr/>
          </a:p>
        </p:txBody>
      </p:sp>
      <p:sp>
        <p:nvSpPr>
          <p:cNvPr id="552" name="Quantum…"/>
          <p:cNvSpPr txBox="1"/>
          <p:nvPr/>
        </p:nvSpPr>
        <p:spPr>
          <a:xfrm>
            <a:off x="2047617" y="10417190"/>
            <a:ext cx="1493075" cy="551181"/>
          </a:xfrm>
          <a:prstGeom prst="rect">
            <a:avLst/>
          </a:prstGeom>
          <a:solidFill>
            <a:srgbClr val="FFFFFF"/>
          </a:solidFill>
          <a:ln w="3175">
            <a:miter lim="400000"/>
          </a:ln>
          <a:extLst>
            <a:ext uri="{C572A759-6A51-4108-AA02-DFA0A04FC94B}">
              <ma14:wrappingTextBoxFlag xmlns:ma14="http://schemas.microsoft.com/office/mac/drawingml/2011/main" val="1"/>
            </a:ext>
          </a:extLst>
        </p:spPr>
        <p:txBody>
          <a:bodyPr lIns="50800" tIns="50800" rIns="50800" bIns="50800" anchor="ctr"/>
          <a:lstStyle/>
          <a:p>
            <a:pPr algn="ctr" defTabSz="584200">
              <a:defRPr b="1" sz="1600">
                <a:solidFill>
                  <a:srgbClr val="FF0008"/>
                </a:solidFill>
                <a:latin typeface="Helvetica Neue"/>
                <a:ea typeface="Helvetica Neue"/>
                <a:cs typeface="Helvetica Neue"/>
                <a:sym typeface="Helvetica Neue"/>
              </a:defRPr>
            </a:pPr>
            <a:r>
              <a:t>Quantum</a:t>
            </a:r>
          </a:p>
          <a:p>
            <a:pPr algn="ctr" defTabSz="584200">
              <a:defRPr b="1" sz="1400">
                <a:solidFill>
                  <a:srgbClr val="0076BA"/>
                </a:solidFill>
                <a:latin typeface="Helvetica Neue"/>
                <a:ea typeface="Helvetica Neue"/>
                <a:cs typeface="Helvetica Neue"/>
                <a:sym typeface="Helvetica Neue"/>
              </a:defRPr>
            </a:pPr>
            <a:r>
              <a:t>DFT</a:t>
            </a:r>
          </a:p>
        </p:txBody>
      </p:sp>
      <p:sp>
        <p:nvSpPr>
          <p:cNvPr id="553" name="Coarse Grained"/>
          <p:cNvSpPr txBox="1"/>
          <p:nvPr/>
        </p:nvSpPr>
        <p:spPr>
          <a:xfrm>
            <a:off x="7661085" y="10337742"/>
            <a:ext cx="2116889" cy="741051"/>
          </a:xfrm>
          <a:prstGeom prst="rect">
            <a:avLst/>
          </a:prstGeom>
          <a:solidFill>
            <a:srgbClr val="FFFFFF"/>
          </a:solidFill>
          <a:ln w="3175">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b="1" sz="1600">
                <a:solidFill>
                  <a:srgbClr val="FF0008"/>
                </a:solidFill>
                <a:latin typeface="Helvetica Neue"/>
                <a:ea typeface="Helvetica Neue"/>
                <a:cs typeface="Helvetica Neue"/>
                <a:sym typeface="Helvetica Neue"/>
              </a:defRPr>
            </a:lvl1pPr>
          </a:lstStyle>
          <a:p>
            <a:pPr/>
            <a:r>
              <a:t>Coarse Grained</a:t>
            </a:r>
          </a:p>
        </p:txBody>
      </p:sp>
      <p:sp>
        <p:nvSpPr>
          <p:cNvPr id="554" name="Continuum…"/>
          <p:cNvSpPr txBox="1"/>
          <p:nvPr/>
        </p:nvSpPr>
        <p:spPr>
          <a:xfrm>
            <a:off x="10327377" y="10412725"/>
            <a:ext cx="2162327" cy="758140"/>
          </a:xfrm>
          <a:prstGeom prst="rect">
            <a:avLst/>
          </a:prstGeom>
          <a:solidFill>
            <a:srgbClr val="FFFFFF"/>
          </a:solidFill>
          <a:ln w="3175">
            <a:miter lim="400000"/>
          </a:ln>
          <a:extLst>
            <a:ext uri="{C572A759-6A51-4108-AA02-DFA0A04FC94B}">
              <ma14:wrappingTextBoxFlag xmlns:ma14="http://schemas.microsoft.com/office/mac/drawingml/2011/main" val="1"/>
            </a:ext>
          </a:extLst>
        </p:spPr>
        <p:txBody>
          <a:bodyPr lIns="50800" tIns="50800" rIns="50800" bIns="50800" anchor="ctr"/>
          <a:lstStyle/>
          <a:p>
            <a:pPr algn="ctr" defTabSz="584200">
              <a:defRPr b="1" sz="1600">
                <a:solidFill>
                  <a:srgbClr val="FF0008"/>
                </a:solidFill>
                <a:latin typeface="Helvetica Neue"/>
                <a:ea typeface="Helvetica Neue"/>
                <a:cs typeface="Helvetica Neue"/>
                <a:sym typeface="Helvetica Neue"/>
              </a:defRPr>
            </a:pPr>
            <a:r>
              <a:t>Continuum</a:t>
            </a:r>
          </a:p>
          <a:p>
            <a:pPr algn="ctr" defTabSz="584200">
              <a:defRPr b="1" sz="1400">
                <a:solidFill>
                  <a:srgbClr val="0076BA"/>
                </a:solidFill>
                <a:latin typeface="Helvetica Neue"/>
                <a:ea typeface="Helvetica Neue"/>
                <a:cs typeface="Helvetica Neue"/>
                <a:sym typeface="Helvetica Neue"/>
              </a:defRPr>
            </a:pPr>
            <a:r>
              <a:t>FEM</a:t>
            </a:r>
          </a:p>
        </p:txBody>
      </p:sp>
      <p:sp>
        <p:nvSpPr>
          <p:cNvPr id="555" name="attractive term"/>
          <p:cNvSpPr txBox="1"/>
          <p:nvPr/>
        </p:nvSpPr>
        <p:spPr>
          <a:xfrm>
            <a:off x="23249400" y="15796677"/>
            <a:ext cx="1540359" cy="33700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b="1" sz="1600">
                <a:solidFill>
                  <a:srgbClr val="FF0006"/>
                </a:solidFill>
                <a:latin typeface="Helvetica Neue"/>
                <a:ea typeface="Helvetica Neue"/>
                <a:cs typeface="Helvetica Neue"/>
                <a:sym typeface="Helvetica Neue"/>
              </a:defRPr>
            </a:lvl1pPr>
          </a:lstStyle>
          <a:p>
            <a:pPr/>
            <a:r>
              <a:t>attractive term</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25400" dist="12700" dir="5400000">
              <a:srgbClr val="000000">
                <a:alpha val="35000"/>
              </a:srgbClr>
            </a:outerShdw>
          </a:effectLst>
        </a:effectStyle>
        <a:effectStyle>
          <a:effectLst>
            <a:outerShdw sx="100000" sy="100000" kx="0" ky="0" algn="b" rotWithShape="0" blurRad="25400" dist="12700" dir="5400000">
              <a:srgbClr val="000000">
                <a:alpha val="35000"/>
              </a:srgbClr>
            </a:outerShdw>
          </a:effectLst>
        </a:effectStyle>
        <a:effectStyle>
          <a:effectLst>
            <a:outerShdw sx="100000" sy="100000" kx="0" ky="0" algn="b" rotWithShape="0" blurRad="25400" dist="127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outerShdw sx="100000" sy="100000" kx="0" ky="0" algn="b" rotWithShape="0" blurRad="25400" dist="12700" dir="5400000">
            <a:srgbClr val="000000">
              <a:alpha val="35000"/>
            </a:srgbClr>
          </a:outerShdw>
        </a:effectLst>
        <a:sp3d/>
      </a:spPr>
      <a:bodyPr rot="0" spcFirstLastPara="1" vertOverflow="overflow" horzOverflow="overflow" vert="horz" wrap="square" lIns="40639" tIns="40639" rIns="40639" bIns="40639" numCol="1" spcCol="38100" rtlCol="0" anchor="ctr" upright="0">
        <a:spAutoFit/>
      </a:bodyPr>
      <a:lstStyle>
        <a:defPPr marL="0" marR="0" indent="0" algn="l" defTabSz="894498"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round/>
        </a:ln>
        <a:effectLst>
          <a:outerShdw sx="100000" sy="100000" kx="0" ky="0" algn="b" rotWithShape="0" blurRad="25400" dist="127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3175" cap="flat">
          <a:noFill/>
          <a:miter lim="400000"/>
        </a:ln>
        <a:effectLst/>
        <a:sp3d/>
      </a:spPr>
      <a:bodyPr rot="0" spcFirstLastPara="1" vertOverflow="overflow" horzOverflow="overflow" vert="horz" wrap="square" lIns="40639" tIns="40639" rIns="40639" bIns="40639" numCol="1" spcCol="38100" rtlCol="0" anchor="t" upright="0">
        <a:spAutoFit/>
      </a:bodyPr>
      <a:lstStyle>
        <a:defPPr marL="0" marR="0" indent="0" algn="l" defTabSz="894498"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25400" dist="12700" dir="5400000">
              <a:srgbClr val="000000">
                <a:alpha val="35000"/>
              </a:srgbClr>
            </a:outerShdw>
          </a:effectLst>
        </a:effectStyle>
        <a:effectStyle>
          <a:effectLst>
            <a:outerShdw sx="100000" sy="100000" kx="0" ky="0" algn="b" rotWithShape="0" blurRad="25400" dist="12700" dir="5400000">
              <a:srgbClr val="000000">
                <a:alpha val="35000"/>
              </a:srgbClr>
            </a:outerShdw>
          </a:effectLst>
        </a:effectStyle>
        <a:effectStyle>
          <a:effectLst>
            <a:outerShdw sx="100000" sy="100000" kx="0" ky="0" algn="b" rotWithShape="0" blurRad="25400" dist="127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outerShdw sx="100000" sy="100000" kx="0" ky="0" algn="b" rotWithShape="0" blurRad="25400" dist="12700" dir="5400000">
            <a:srgbClr val="000000">
              <a:alpha val="35000"/>
            </a:srgbClr>
          </a:outerShdw>
        </a:effectLst>
        <a:sp3d/>
      </a:spPr>
      <a:bodyPr rot="0" spcFirstLastPara="1" vertOverflow="overflow" horzOverflow="overflow" vert="horz" wrap="square" lIns="40639" tIns="40639" rIns="40639" bIns="40639" numCol="1" spcCol="38100" rtlCol="0" anchor="ctr" upright="0">
        <a:spAutoFit/>
      </a:bodyPr>
      <a:lstStyle>
        <a:defPPr marL="0" marR="0" indent="0" algn="l" defTabSz="894498"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round/>
        </a:ln>
        <a:effectLst>
          <a:outerShdw sx="100000" sy="100000" kx="0" ky="0" algn="b" rotWithShape="0" blurRad="25400" dist="127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3175" cap="flat">
          <a:noFill/>
          <a:miter lim="400000"/>
        </a:ln>
        <a:effectLst/>
        <a:sp3d/>
      </a:spPr>
      <a:bodyPr rot="0" spcFirstLastPara="1" vertOverflow="overflow" horzOverflow="overflow" vert="horz" wrap="square" lIns="40639" tIns="40639" rIns="40639" bIns="40639" numCol="1" spcCol="38100" rtlCol="0" anchor="t" upright="0">
        <a:spAutoFit/>
      </a:bodyPr>
      <a:lstStyle>
        <a:defPPr marL="0" marR="0" indent="0" algn="l" defTabSz="894498"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