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sldIdLst>
    <p:sldId id="261" r:id="rId2"/>
    <p:sldId id="262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6" r:id="rId12"/>
    <p:sldId id="285" r:id="rId13"/>
    <p:sldId id="288" r:id="rId14"/>
    <p:sldId id="287" r:id="rId15"/>
    <p:sldId id="289" r:id="rId16"/>
    <p:sldId id="290" r:id="rId17"/>
    <p:sldId id="291" r:id="rId18"/>
    <p:sldId id="292" r:id="rId19"/>
    <p:sldId id="293" r:id="rId20"/>
    <p:sldId id="294" r:id="rId21"/>
    <p:sldId id="296" r:id="rId22"/>
    <p:sldId id="295" r:id="rId23"/>
    <p:sldId id="297" r:id="rId24"/>
    <p:sldId id="298" r:id="rId25"/>
    <p:sldId id="272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3939" autoAdjust="0"/>
  </p:normalViewPr>
  <p:slideViewPr>
    <p:cSldViewPr>
      <p:cViewPr>
        <p:scale>
          <a:sx n="40" d="100"/>
          <a:sy n="40" d="100"/>
        </p:scale>
        <p:origin x="1896" y="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C969C-83A0-4D78-9C82-340347315BE7}" type="datetimeFigureOut">
              <a:rPr lang="id-ID" smtClean="0"/>
              <a:t>14/03/2017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D16A8-92A0-4A2D-A505-573D90C472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486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225DF-6ABA-483B-81BD-D2EF7ED82897}" type="slidenum">
              <a:rPr lang="en-US"/>
              <a:pPr/>
              <a:t>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2262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581400" y="685800"/>
            <a:ext cx="5561013" cy="33528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 lvl="0"/>
            <a:r>
              <a:rPr lang="id-ID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0" y="4038600"/>
            <a:ext cx="3960813" cy="17526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id-ID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endParaRPr lang="id-ID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endParaRPr lang="id-ID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fld id="{47E11639-0475-44A0-BB7C-387C8596E90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 smtClean="0"/>
              <a:t>Click to edit Master text styles</a:t>
            </a:r>
          </a:p>
          <a:p>
            <a:pPr lvl="1"/>
            <a:r>
              <a:rPr lang="id-ID" smtClean="0"/>
              <a:t>Second level</a:t>
            </a:r>
          </a:p>
          <a:p>
            <a:pPr lvl="2"/>
            <a:r>
              <a:rPr lang="id-ID" smtClean="0"/>
              <a:t>Third level</a:t>
            </a:r>
          </a:p>
          <a:p>
            <a:pPr lvl="3"/>
            <a:r>
              <a:rPr lang="id-ID" smtClean="0"/>
              <a:t>Fourth level</a:t>
            </a:r>
          </a:p>
          <a:p>
            <a:pPr lvl="4"/>
            <a:r>
              <a:rPr lang="id-ID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0D50A-14F6-4713-9373-A970042CB92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515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0900" y="533400"/>
            <a:ext cx="1943100" cy="5562600"/>
          </a:xfrm>
        </p:spPr>
        <p:txBody>
          <a:bodyPr vert="eaVert"/>
          <a:lstStyle/>
          <a:p>
            <a:r>
              <a:rPr lang="id-ID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533400"/>
            <a:ext cx="5676900" cy="5562600"/>
          </a:xfrm>
        </p:spPr>
        <p:txBody>
          <a:bodyPr vert="eaVert"/>
          <a:lstStyle/>
          <a:p>
            <a:pPr lvl="0"/>
            <a:r>
              <a:rPr lang="id-ID" smtClean="0"/>
              <a:t>Click to edit Master text styles</a:t>
            </a:r>
          </a:p>
          <a:p>
            <a:pPr lvl="1"/>
            <a:r>
              <a:rPr lang="id-ID" smtClean="0"/>
              <a:t>Second level</a:t>
            </a:r>
          </a:p>
          <a:p>
            <a:pPr lvl="2"/>
            <a:r>
              <a:rPr lang="id-ID" smtClean="0"/>
              <a:t>Third level</a:t>
            </a:r>
          </a:p>
          <a:p>
            <a:pPr lvl="3"/>
            <a:r>
              <a:rPr lang="id-ID" smtClean="0"/>
              <a:t>Fourth level</a:t>
            </a:r>
          </a:p>
          <a:p>
            <a:pPr lvl="4"/>
            <a:r>
              <a:rPr lang="id-ID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80D00-AD51-4F05-AC66-6D558417DF5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802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smtClean="0"/>
              <a:t>Click to edit Master text styles</a:t>
            </a:r>
          </a:p>
          <a:p>
            <a:pPr lvl="1"/>
            <a:r>
              <a:rPr lang="id-ID" smtClean="0"/>
              <a:t>Second level</a:t>
            </a:r>
          </a:p>
          <a:p>
            <a:pPr lvl="2"/>
            <a:r>
              <a:rPr lang="id-ID" smtClean="0"/>
              <a:t>Third level</a:t>
            </a:r>
          </a:p>
          <a:p>
            <a:pPr lvl="3"/>
            <a:r>
              <a:rPr lang="id-ID" smtClean="0"/>
              <a:t>Fourth level</a:t>
            </a:r>
          </a:p>
          <a:p>
            <a:pPr lvl="4"/>
            <a:r>
              <a:rPr lang="id-ID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8FFEC-D7C2-49E7-B0EC-356BDADA274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53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d-ID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d-ID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B96F7A-802C-467E-B107-2BD17BBDB12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16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d-ID" smtClean="0"/>
              <a:t>Click to edit Master text styles</a:t>
            </a:r>
          </a:p>
          <a:p>
            <a:pPr lvl="1"/>
            <a:r>
              <a:rPr lang="id-ID" smtClean="0"/>
              <a:t>Second level</a:t>
            </a:r>
          </a:p>
          <a:p>
            <a:pPr lvl="2"/>
            <a:r>
              <a:rPr lang="id-ID" smtClean="0"/>
              <a:t>Third level</a:t>
            </a:r>
          </a:p>
          <a:p>
            <a:pPr lvl="3"/>
            <a:r>
              <a:rPr lang="id-ID" smtClean="0"/>
              <a:t>Fourth level</a:t>
            </a:r>
          </a:p>
          <a:p>
            <a:pPr lvl="4"/>
            <a:r>
              <a:rPr lang="id-ID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d-ID" smtClean="0"/>
              <a:t>Click to edit Master text styles</a:t>
            </a:r>
          </a:p>
          <a:p>
            <a:pPr lvl="1"/>
            <a:r>
              <a:rPr lang="id-ID" smtClean="0"/>
              <a:t>Second level</a:t>
            </a:r>
          </a:p>
          <a:p>
            <a:pPr lvl="2"/>
            <a:r>
              <a:rPr lang="id-ID" smtClean="0"/>
              <a:t>Third level</a:t>
            </a:r>
          </a:p>
          <a:p>
            <a:pPr lvl="3"/>
            <a:r>
              <a:rPr lang="id-ID" smtClean="0"/>
              <a:t>Fourth level</a:t>
            </a:r>
          </a:p>
          <a:p>
            <a:pPr lvl="4"/>
            <a:r>
              <a:rPr lang="id-ID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DA321-BF8A-42F8-A0DD-B822A8CA4F2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086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d-ID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d-ID" smtClean="0"/>
              <a:t>Click to edit Master text styles</a:t>
            </a:r>
          </a:p>
          <a:p>
            <a:pPr lvl="1"/>
            <a:r>
              <a:rPr lang="id-ID" smtClean="0"/>
              <a:t>Second level</a:t>
            </a:r>
          </a:p>
          <a:p>
            <a:pPr lvl="2"/>
            <a:r>
              <a:rPr lang="id-ID" smtClean="0"/>
              <a:t>Third level</a:t>
            </a:r>
          </a:p>
          <a:p>
            <a:pPr lvl="3"/>
            <a:r>
              <a:rPr lang="id-ID" smtClean="0"/>
              <a:t>Fourth level</a:t>
            </a:r>
          </a:p>
          <a:p>
            <a:pPr lvl="4"/>
            <a:r>
              <a:rPr lang="id-ID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d-ID" smtClean="0"/>
              <a:t>Click to edit Master text styles</a:t>
            </a:r>
          </a:p>
          <a:p>
            <a:pPr lvl="1"/>
            <a:r>
              <a:rPr lang="id-ID" smtClean="0"/>
              <a:t>Second level</a:t>
            </a:r>
          </a:p>
          <a:p>
            <a:pPr lvl="2"/>
            <a:r>
              <a:rPr lang="id-ID" smtClean="0"/>
              <a:t>Third level</a:t>
            </a:r>
          </a:p>
          <a:p>
            <a:pPr lvl="3"/>
            <a:r>
              <a:rPr lang="id-ID" smtClean="0"/>
              <a:t>Fourth level</a:t>
            </a:r>
          </a:p>
          <a:p>
            <a:pPr lvl="4"/>
            <a:r>
              <a:rPr lang="id-ID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FEC8A-C592-4AC1-A6BF-8A4385A4A49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780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FA640-7D7E-45A7-9EAF-B3E23CDE618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866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30E0F4-AA42-4630-9D88-CA49DBF786B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941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d-ID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 smtClean="0"/>
              <a:t>Click to edit Master text styles</a:t>
            </a:r>
          </a:p>
          <a:p>
            <a:pPr lvl="1"/>
            <a:r>
              <a:rPr lang="id-ID" smtClean="0"/>
              <a:t>Second level</a:t>
            </a:r>
          </a:p>
          <a:p>
            <a:pPr lvl="2"/>
            <a:r>
              <a:rPr lang="id-ID" smtClean="0"/>
              <a:t>Third level</a:t>
            </a:r>
          </a:p>
          <a:p>
            <a:pPr lvl="3"/>
            <a:r>
              <a:rPr lang="id-ID" smtClean="0"/>
              <a:t>Fourth level</a:t>
            </a:r>
          </a:p>
          <a:p>
            <a:pPr lvl="4"/>
            <a:r>
              <a:rPr lang="id-ID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09B79-CC4A-4F96-8EC3-4AD56EA0F31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699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d-ID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E0425-F563-433B-985C-B09BFF3F813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942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1573213" cy="6858000"/>
            <a:chOff x="0" y="0"/>
            <a:chExt cx="991" cy="4320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799" y="1"/>
              <a:ext cx="192" cy="43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pic>
          <p:nvPicPr>
            <p:cNvPr id="2052" name="Picture 4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99"/>
            <a:stretch>
              <a:fillRect/>
            </a:stretch>
          </p:blipFill>
          <p:spPr bwMode="auto">
            <a:xfrm>
              <a:off x="0" y="0"/>
              <a:ext cx="794" cy="4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533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d-ID" smtClean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id-ID" smtClean="0"/>
              <a:t>Click to edit Master text styles</a:t>
            </a:r>
          </a:p>
          <a:p>
            <a:pPr lvl="1"/>
            <a:r>
              <a:rPr lang="id-ID" smtClean="0"/>
              <a:t>Second level</a:t>
            </a:r>
          </a:p>
          <a:p>
            <a:pPr lvl="2"/>
            <a:r>
              <a:rPr lang="id-ID" smtClean="0"/>
              <a:t>Third level</a:t>
            </a:r>
          </a:p>
          <a:p>
            <a:pPr lvl="3"/>
            <a:r>
              <a:rPr lang="id-ID" smtClean="0"/>
              <a:t>Fourth level</a:t>
            </a:r>
          </a:p>
          <a:p>
            <a:pPr lvl="4"/>
            <a:r>
              <a:rPr lang="id-ID" smtClean="0"/>
              <a:t>Fifth level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endParaRPr lang="id-ID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endParaRPr lang="id-ID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fld id="{13459EE1-279C-4F3C-986A-E63EE668BE5D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3.bp.blogspot.com/-S3R5dBh0Etk/UZtsTdN6htI/AAAAAAAAAVI/C1RZhVmfIRM/s1600/metode-pengembangan-perangkat-lunak-incremental.jp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5.png"/><Relationship Id="rId7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0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1.bp.blogspot.com/-nTHYvJ_uzcE/UZtqwHg-UwI/AAAAAAAAAUw/cTeLc2OH9Ow/s1600/metode-pengembangan-perangkat-lunak-spiral.jp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3.bp.blogspot.com/-8ZANoIQCsfc/U2c9rDBP-wI/AAAAAAAAAEI/u9H6iu6F2Hg/s1600/Captudsre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2" name="Rectangle 1082"/>
          <p:cNvSpPr>
            <a:spLocks noChangeArrowheads="1"/>
          </p:cNvSpPr>
          <p:nvPr/>
        </p:nvSpPr>
        <p:spPr bwMode="auto">
          <a:xfrm>
            <a:off x="0" y="4918075"/>
            <a:ext cx="9144000" cy="19399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d-ID">
              <a:solidFill>
                <a:schemeClr val="bg2"/>
              </a:solidFill>
            </a:endParaRPr>
          </a:p>
        </p:txBody>
      </p:sp>
      <p:sp>
        <p:nvSpPr>
          <p:cNvPr id="6196" name="Rectangle 1076"/>
          <p:cNvSpPr>
            <a:spLocks noChangeArrowheads="1"/>
          </p:cNvSpPr>
          <p:nvPr/>
        </p:nvSpPr>
        <p:spPr bwMode="auto">
          <a:xfrm>
            <a:off x="0" y="0"/>
            <a:ext cx="9144000" cy="4835525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172" name="Rectangle 1052"/>
          <p:cNvSpPr>
            <a:spLocks noChangeArrowheads="1"/>
          </p:cNvSpPr>
          <p:nvPr/>
        </p:nvSpPr>
        <p:spPr bwMode="auto">
          <a:xfrm>
            <a:off x="5364088" y="4448867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301875" indent="-2301875" algn="ctr">
              <a:spcBef>
                <a:spcPct val="20000"/>
              </a:spcBef>
              <a:tabLst>
                <a:tab pos="4445000" algn="ctr"/>
              </a:tabLst>
            </a:pPr>
            <a:r>
              <a:rPr lang="id-ID" dirty="0" smtClean="0">
                <a:solidFill>
                  <a:schemeClr val="bg2"/>
                </a:solidFill>
                <a:latin typeface="Bookman Old Style" pitchFamily="18" charset="0"/>
              </a:rPr>
              <a:t>March</a:t>
            </a:r>
            <a:r>
              <a:rPr lang="en-US" dirty="0" smtClean="0">
                <a:solidFill>
                  <a:schemeClr val="bg2"/>
                </a:solidFill>
                <a:latin typeface="Bookman Old Style" pitchFamily="18" charset="0"/>
              </a:rPr>
              <a:t> </a:t>
            </a:r>
            <a:r>
              <a:rPr lang="id-ID" dirty="0" smtClean="0">
                <a:solidFill>
                  <a:schemeClr val="bg2"/>
                </a:solidFill>
                <a:latin typeface="Bookman Old Style" pitchFamily="18" charset="0"/>
              </a:rPr>
              <a:t>15</a:t>
            </a:r>
            <a:r>
              <a:rPr lang="en-US" dirty="0" smtClean="0">
                <a:solidFill>
                  <a:schemeClr val="bg2"/>
                </a:solidFill>
                <a:latin typeface="Bookman Old Style" pitchFamily="18" charset="0"/>
              </a:rPr>
              <a:t>, </a:t>
            </a:r>
            <a:r>
              <a:rPr lang="en-US" dirty="0" smtClean="0">
                <a:solidFill>
                  <a:schemeClr val="bg2"/>
                </a:solidFill>
                <a:latin typeface="Bookman Old Style" pitchFamily="18" charset="0"/>
              </a:rPr>
              <a:t>2</a:t>
            </a:r>
            <a:r>
              <a:rPr lang="id-ID" dirty="0" smtClean="0">
                <a:solidFill>
                  <a:schemeClr val="bg2"/>
                </a:solidFill>
                <a:latin typeface="Bookman Old Style" pitchFamily="18" charset="0"/>
              </a:rPr>
              <a:t>017</a:t>
            </a:r>
            <a:endParaRPr lang="en-US" dirty="0">
              <a:solidFill>
                <a:schemeClr val="bg2"/>
              </a:solidFill>
              <a:latin typeface="Bookman Old Style" pitchFamily="18" charset="0"/>
            </a:endParaRPr>
          </a:p>
        </p:txBody>
      </p:sp>
      <p:sp>
        <p:nvSpPr>
          <p:cNvPr id="6180" name="Line 1060"/>
          <p:cNvSpPr>
            <a:spLocks noChangeShapeType="1"/>
          </p:cNvSpPr>
          <p:nvPr/>
        </p:nvSpPr>
        <p:spPr bwMode="auto">
          <a:xfrm>
            <a:off x="3828999" y="4437112"/>
            <a:ext cx="4343401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id-ID">
              <a:solidFill>
                <a:schemeClr val="bg2"/>
              </a:solidFill>
            </a:endParaRP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4" y="5229200"/>
            <a:ext cx="9001571" cy="1621353"/>
          </a:xfrm>
          <a:noFill/>
          <a:ln/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id-ID" sz="3800" b="1" dirty="0" smtClean="0">
                <a:solidFill>
                  <a:schemeClr val="bg1">
                    <a:lumMod val="50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M</a:t>
            </a:r>
            <a:r>
              <a:rPr lang="id-ID" sz="3800" b="1" dirty="0" smtClean="0">
                <a:solidFill>
                  <a:schemeClr val="bg1">
                    <a:lumMod val="50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ODEL PROSES 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d-ID" sz="3800" b="1" dirty="0" smtClean="0">
                <a:solidFill>
                  <a:schemeClr val="bg1">
                    <a:lumMod val="50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PERANGKAT LUNAK EVOLUSIONER</a:t>
            </a:r>
            <a:endParaRPr lang="en-US" sz="3800" b="1" dirty="0">
              <a:solidFill>
                <a:schemeClr val="bg1">
                  <a:lumMod val="50000"/>
                </a:schemeClr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194" name="Text Box 1074"/>
          <p:cNvSpPr txBox="1">
            <a:spLocks noChangeArrowheads="1"/>
          </p:cNvSpPr>
          <p:nvPr/>
        </p:nvSpPr>
        <p:spPr bwMode="auto">
          <a:xfrm>
            <a:off x="1279525" y="44608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id-ID" sz="2400"/>
          </a:p>
        </p:txBody>
      </p:sp>
      <p:sp>
        <p:nvSpPr>
          <p:cNvPr id="6197" name="Line 1077"/>
          <p:cNvSpPr>
            <a:spLocks noChangeShapeType="1"/>
          </p:cNvSpPr>
          <p:nvPr/>
        </p:nvSpPr>
        <p:spPr bwMode="auto">
          <a:xfrm>
            <a:off x="34925" y="4864100"/>
            <a:ext cx="9109075" cy="0"/>
          </a:xfrm>
          <a:prstGeom prst="line">
            <a:avLst/>
          </a:prstGeom>
          <a:noFill/>
          <a:ln w="76200" cap="sq" cmpd="tri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198" name="Line 1078"/>
          <p:cNvSpPr>
            <a:spLocks noChangeShapeType="1"/>
          </p:cNvSpPr>
          <p:nvPr/>
        </p:nvSpPr>
        <p:spPr bwMode="auto">
          <a:xfrm>
            <a:off x="34925" y="4940300"/>
            <a:ext cx="9093200" cy="0"/>
          </a:xfrm>
          <a:prstGeom prst="line">
            <a:avLst/>
          </a:prstGeom>
          <a:noFill/>
          <a:ln w="76200" cap="sq" cmpd="tri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201" name="Rectangle 1081"/>
          <p:cNvSpPr>
            <a:spLocks noChangeArrowheads="1"/>
          </p:cNvSpPr>
          <p:nvPr/>
        </p:nvSpPr>
        <p:spPr bwMode="auto">
          <a:xfrm>
            <a:off x="0" y="0"/>
            <a:ext cx="3124200" cy="4826000"/>
          </a:xfrm>
          <a:prstGeom prst="rect">
            <a:avLst/>
          </a:prstGeom>
          <a:solidFill>
            <a:schemeClr val="bg1"/>
          </a:solidFill>
          <a:ln w="31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pic>
        <p:nvPicPr>
          <p:cNvPr id="6200" name="Picture 1080" descr="Glo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155700"/>
            <a:ext cx="2105025" cy="274320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203" name="Picture 1083" descr="Little glob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329" y="4130577"/>
            <a:ext cx="441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061"/>
          <p:cNvSpPr>
            <a:spLocks noChangeArrowheads="1"/>
          </p:cNvSpPr>
          <p:nvPr/>
        </p:nvSpPr>
        <p:spPr bwMode="auto">
          <a:xfrm>
            <a:off x="3248025" y="1155700"/>
            <a:ext cx="564445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id-ID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ALWUFUDZ B 		(14060)</a:t>
            </a:r>
          </a:p>
          <a:p>
            <a:pPr eaLnBrk="0" hangingPunct="0"/>
            <a:r>
              <a:rPr kumimoji="1" lang="id-ID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GUGUM GUMELAR	(1406060)</a:t>
            </a:r>
            <a:endParaRPr kumimoji="1" lang="id-ID" sz="24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  <a:p>
            <a:pPr eaLnBrk="0" hangingPunct="0"/>
            <a:r>
              <a:rPr kumimoji="1" lang="id-ID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IRNA </a:t>
            </a:r>
            <a:r>
              <a:rPr kumimoji="1" lang="id-ID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RESTIANI </a:t>
            </a:r>
            <a:r>
              <a:rPr kumimoji="1" lang="id-ID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		(</a:t>
            </a:r>
            <a:r>
              <a:rPr kumimoji="1" lang="id-ID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1406068</a:t>
            </a:r>
            <a:r>
              <a:rPr kumimoji="1" lang="id-ID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</a:p>
          <a:p>
            <a:pPr eaLnBrk="0" hangingPunct="0"/>
            <a:r>
              <a:rPr kumimoji="1" lang="id-ID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NURUL KHOIRUN NISA	(1406095)</a:t>
            </a:r>
            <a:endParaRPr kumimoji="1" lang="id-ID" sz="24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  <a:p>
            <a:pPr eaLnBrk="0" hangingPunct="0"/>
            <a:endParaRPr kumimoji="1" lang="id-ID" sz="24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  <a:p>
            <a:pPr eaLnBrk="0" hangingPunct="0"/>
            <a:r>
              <a:rPr kumimoji="1" lang="id-ID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TEKNIK INFORMATIKA B</a:t>
            </a:r>
            <a:endParaRPr kumimoji="1"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3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348880"/>
            <a:ext cx="7812360" cy="2146250"/>
          </a:xfrm>
        </p:spPr>
        <p:txBody>
          <a:bodyPr>
            <a:prstTxWarp prst="textPlain">
              <a:avLst/>
            </a:prstTxWarp>
          </a:bodyPr>
          <a:lstStyle/>
          <a:p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Kelebihan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Kekurangan</a:t>
            </a:r>
            <a:r>
              <a:rPr lang="id-ID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id-ID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id-ID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Model Proses Evolusioner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7540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id-ID" dirty="0"/>
              <a:t>K</a:t>
            </a:r>
            <a:r>
              <a:rPr lang="id-ID" dirty="0" smtClean="0"/>
              <a:t>elebihan</a:t>
            </a:r>
            <a:endParaRPr lang="id-ID" dirty="0"/>
          </a:p>
        </p:txBody>
      </p:sp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323528" y="2204864"/>
            <a:ext cx="8424936" cy="4114800"/>
          </a:xfrm>
        </p:spPr>
        <p:txBody>
          <a:bodyPr/>
          <a:lstStyle/>
          <a:p>
            <a:pPr indent="-4572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efektif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waterfall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4572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feedback, 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diberikan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pembaharuan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9134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1804" y="53752"/>
            <a:ext cx="7772400" cy="1143000"/>
          </a:xfrm>
        </p:spPr>
        <p:txBody>
          <a:bodyPr/>
          <a:lstStyle/>
          <a:p>
            <a:r>
              <a:rPr lang="id-ID" dirty="0"/>
              <a:t>K</a:t>
            </a:r>
            <a:r>
              <a:rPr lang="id-ID" dirty="0" smtClean="0"/>
              <a:t>ekurangan</a:t>
            </a:r>
            <a:endParaRPr lang="id-ID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23528" y="1474440"/>
            <a:ext cx="8568952" cy="4114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1)        </a:t>
            </a:r>
            <a:r>
              <a:rPr lang="en-US" sz="2400" dirty="0">
                <a:solidFill>
                  <a:schemeClr val="tx2"/>
                </a:solidFill>
              </a:rPr>
              <a:t>Proses </a:t>
            </a:r>
            <a:r>
              <a:rPr lang="en-US" sz="2400" dirty="0" err="1">
                <a:solidFill>
                  <a:schemeClr val="tx2"/>
                </a:solidFill>
              </a:rPr>
              <a:t>tidak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i="1" dirty="0" smtClean="0">
                <a:solidFill>
                  <a:schemeClr val="tx2"/>
                </a:solidFill>
              </a:rPr>
              <a:t>visible</a:t>
            </a:r>
            <a:endParaRPr lang="id-ID" sz="2400" dirty="0">
              <a:solidFill>
                <a:schemeClr val="tx2"/>
              </a:solidFill>
            </a:endParaRPr>
          </a:p>
          <a:p>
            <a:pPr marL="817563" indent="0" algn="just">
              <a:buNone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i="1" dirty="0"/>
              <a:t>software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cepat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pemborosan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dokumen</a:t>
            </a:r>
            <a:r>
              <a:rPr lang="en-US" sz="2400" dirty="0"/>
              <a:t> yang </a:t>
            </a:r>
            <a:r>
              <a:rPr lang="en-US" sz="2400" dirty="0" err="1"/>
              <a:t>menggambarkan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versi</a:t>
            </a:r>
            <a:r>
              <a:rPr lang="en-US" sz="2400" dirty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marL="817563" indent="0" algn="just">
              <a:buNone/>
            </a:pPr>
            <a:endParaRPr lang="id-ID" sz="1200" dirty="0" smtClean="0"/>
          </a:p>
          <a:p>
            <a:pPr marL="0" indent="0" algn="just">
              <a:buNone/>
            </a:pPr>
            <a:r>
              <a:rPr lang="en-US" sz="2400" dirty="0" smtClean="0"/>
              <a:t>2)       </a:t>
            </a:r>
            <a:r>
              <a:rPr lang="en-US" sz="2400" dirty="0" err="1" smtClean="0">
                <a:solidFill>
                  <a:schemeClr val="tx2"/>
                </a:solidFill>
              </a:rPr>
              <a:t>Sisem-sistem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biasanya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kurang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terstruktur</a:t>
            </a:r>
            <a:endParaRPr lang="id-ID" sz="2400" dirty="0">
              <a:solidFill>
                <a:schemeClr val="tx2"/>
              </a:solidFill>
            </a:endParaRPr>
          </a:p>
          <a:p>
            <a:pPr marL="817563" indent="0" algn="just">
              <a:buNone/>
            </a:pPr>
            <a:r>
              <a:rPr lang="en-US" sz="2400" dirty="0" err="1" smtClean="0"/>
              <a:t>Kecenderungan</a:t>
            </a:r>
            <a:r>
              <a:rPr lang="en-US" sz="2400" dirty="0" smtClean="0"/>
              <a:t>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terus</a:t>
            </a:r>
            <a:r>
              <a:rPr lang="en-US" sz="2400" dirty="0" smtClean="0"/>
              <a:t> </a:t>
            </a:r>
            <a:r>
              <a:rPr lang="en-US" sz="2400" dirty="0" err="1" smtClean="0"/>
              <a:t>menerus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mengurangi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perangkat</a:t>
            </a:r>
            <a:r>
              <a:rPr lang="en-US" sz="2400" dirty="0" smtClean="0"/>
              <a:t> </a:t>
            </a:r>
            <a:r>
              <a:rPr lang="en-US" sz="2400" dirty="0" err="1" smtClean="0"/>
              <a:t>lunak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marL="817563" indent="0" algn="just">
              <a:buNone/>
            </a:pPr>
            <a:endParaRPr lang="id-ID" sz="1200" dirty="0" smtClean="0"/>
          </a:p>
          <a:p>
            <a:pPr marL="0" indent="0" algn="just">
              <a:buNone/>
            </a:pPr>
            <a:r>
              <a:rPr lang="en-US" sz="2400" dirty="0" smtClean="0"/>
              <a:t>3</a:t>
            </a:r>
            <a:r>
              <a:rPr lang="en-US" sz="2400" dirty="0"/>
              <a:t>)     </a:t>
            </a:r>
            <a:r>
              <a:rPr lang="en-US" sz="2400" dirty="0">
                <a:solidFill>
                  <a:schemeClr val="tx2"/>
                </a:solidFill>
              </a:rPr>
              <a:t>  </a:t>
            </a:r>
            <a:r>
              <a:rPr lang="en-US" sz="2400" dirty="0" err="1" smtClean="0">
                <a:solidFill>
                  <a:schemeClr val="tx2"/>
                </a:solidFill>
              </a:rPr>
              <a:t>Ket</a:t>
            </a:r>
            <a:r>
              <a:rPr lang="id-ID" sz="2400" dirty="0" smtClean="0">
                <a:solidFill>
                  <a:schemeClr val="tx2"/>
                </a:solidFill>
              </a:rPr>
              <a:t>e</a:t>
            </a:r>
            <a:r>
              <a:rPr lang="en-US" sz="2400" dirty="0" err="1" smtClean="0">
                <a:solidFill>
                  <a:schemeClr val="tx2"/>
                </a:solidFill>
              </a:rPr>
              <a:t>rampilan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khusus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jarang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dimiliki</a:t>
            </a:r>
            <a:endParaRPr lang="id-ID" sz="2400" dirty="0">
              <a:solidFill>
                <a:schemeClr val="tx2"/>
              </a:solidFill>
            </a:endParaRPr>
          </a:p>
          <a:p>
            <a:pPr marL="817563" indent="0" algn="just">
              <a:buNone/>
            </a:pPr>
            <a:r>
              <a:rPr lang="en-US" sz="2400" dirty="0" err="1"/>
              <a:t>Kebanyakan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yang </a:t>
            </a:r>
            <a:r>
              <a:rPr lang="en-US" sz="2400" dirty="0" err="1"/>
              <a:t>dikembangkan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diimplementasikan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ketrampilan</a:t>
            </a:r>
            <a:r>
              <a:rPr lang="en-US" sz="2400" dirty="0"/>
              <a:t> yang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motivasi</a:t>
            </a:r>
            <a:r>
              <a:rPr lang="en-US" sz="2400" dirty="0"/>
              <a:t> yang </a:t>
            </a:r>
            <a:r>
              <a:rPr lang="en-US" sz="2400" dirty="0" err="1"/>
              <a:t>kuat</a:t>
            </a:r>
            <a:endParaRPr lang="id-ID" sz="2400" dirty="0"/>
          </a:p>
          <a:p>
            <a:pPr algn="just"/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8146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348880"/>
            <a:ext cx="7668344" cy="2146250"/>
          </a:xfrm>
        </p:spPr>
        <p:txBody>
          <a:bodyPr>
            <a:prstTxWarp prst="textPlain">
              <a:avLst/>
            </a:prstTxWarp>
          </a:bodyPr>
          <a:lstStyle/>
          <a:p>
            <a:r>
              <a:rPr lang="en-US" b="1" dirty="0" err="1"/>
              <a:t>Penggunaan</a:t>
            </a:r>
            <a:r>
              <a:rPr lang="en-US" b="1" dirty="0"/>
              <a:t> Model Proses </a:t>
            </a:r>
            <a:r>
              <a:rPr lang="en-US" b="1" dirty="0" err="1"/>
              <a:t>Evolutioner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370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24" y="764704"/>
            <a:ext cx="8676456" cy="4114800"/>
          </a:xfrm>
        </p:spPr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Model </a:t>
            </a:r>
            <a:r>
              <a:rPr lang="en-US" dirty="0"/>
              <a:t>proses </a:t>
            </a:r>
            <a:r>
              <a:rPr lang="en-US" dirty="0" err="1"/>
              <a:t>evolusioner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kali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.</a:t>
            </a:r>
            <a:endParaRPr lang="id-ID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. </a:t>
            </a:r>
            <a:endParaRPr lang="id-ID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dibatasi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 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peluncuran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</a:t>
            </a:r>
            <a:endParaRPr lang="id-ID" dirty="0"/>
          </a:p>
          <a:p>
            <a:pPr marL="514350" indent="-514350">
              <a:buFont typeface="+mj-lt"/>
              <a:buAutoNum type="alphaLcPeriod"/>
            </a:pPr>
            <a:endParaRPr lang="id-ID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-108520" y="6237312"/>
            <a:ext cx="784887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id-ID" sz="3600" i="1" kern="0" dirty="0" smtClean="0"/>
              <a:t>Penggunaan model proses evolusioner</a:t>
            </a:r>
            <a:endParaRPr lang="id-ID" sz="3600" i="1" kern="0" dirty="0"/>
          </a:p>
        </p:txBody>
      </p:sp>
    </p:spTree>
    <p:extLst>
      <p:ext uri="{BB962C8B-B14F-4D97-AF65-F5344CB8AC3E}">
        <p14:creationId xmlns:p14="http://schemas.microsoft.com/office/powerpoint/2010/main" val="27578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924944"/>
            <a:ext cx="7740352" cy="1354162"/>
          </a:xfrm>
        </p:spPr>
        <p:txBody>
          <a:bodyPr>
            <a:prstTxWarp prst="textPlain">
              <a:avLst/>
            </a:prstTxWarp>
          </a:bodyPr>
          <a:lstStyle/>
          <a:p>
            <a:r>
              <a:rPr lang="en-US" b="1" dirty="0"/>
              <a:t>Model </a:t>
            </a:r>
            <a:r>
              <a:rPr lang="en-US" b="1" dirty="0" err="1"/>
              <a:t>evolusioner</a:t>
            </a:r>
            <a:r>
              <a:rPr lang="en-US" b="1" dirty="0"/>
              <a:t> </a:t>
            </a:r>
            <a:r>
              <a:rPr lang="en-US" b="1" dirty="0" err="1" smtClean="0"/>
              <a:t>meliputi</a:t>
            </a:r>
            <a:r>
              <a:rPr lang="id-ID" b="1" dirty="0" smtClean="0"/>
              <a:t> :</a:t>
            </a:r>
            <a:r>
              <a:rPr lang="en-US" b="1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9096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3792" y="476672"/>
            <a:ext cx="7772400" cy="1143000"/>
          </a:xfrm>
        </p:spPr>
        <p:txBody>
          <a:bodyPr/>
          <a:lstStyle/>
          <a:p>
            <a:pPr marL="742950" lvl="0" indent="-742950">
              <a:buFont typeface="+mj-lt"/>
              <a:buAutoNum type="arabicPeriod"/>
            </a:pPr>
            <a:r>
              <a:rPr lang="en-US" dirty="0"/>
              <a:t>Model </a:t>
            </a:r>
            <a:r>
              <a:rPr lang="en-US" dirty="0" err="1"/>
              <a:t>pertambahan</a:t>
            </a: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7504" y="1402432"/>
            <a:ext cx="8784976" cy="4114800"/>
          </a:xfrm>
        </p:spPr>
        <p:txBody>
          <a:bodyPr/>
          <a:lstStyle/>
          <a:p>
            <a:r>
              <a:rPr lang="en-US" sz="2600" dirty="0" smtClean="0"/>
              <a:t>Model </a:t>
            </a:r>
            <a:r>
              <a:rPr lang="en-US" sz="2600" dirty="0"/>
              <a:t>incremental </a:t>
            </a:r>
            <a:r>
              <a:rPr lang="en-US" sz="2600" dirty="0" err="1"/>
              <a:t>menggabungkan</a:t>
            </a:r>
            <a:r>
              <a:rPr lang="en-US" sz="2600" dirty="0"/>
              <a:t> </a:t>
            </a:r>
            <a:r>
              <a:rPr lang="en-US" sz="2600" dirty="0" err="1"/>
              <a:t>elemen-elemen</a:t>
            </a:r>
            <a:r>
              <a:rPr lang="en-US" sz="2600" dirty="0"/>
              <a:t> model </a:t>
            </a:r>
            <a:r>
              <a:rPr lang="en-US" sz="2600" dirty="0" err="1"/>
              <a:t>sekuensial</a:t>
            </a:r>
            <a:r>
              <a:rPr lang="en-US" sz="2600" dirty="0"/>
              <a:t> linier (</a:t>
            </a:r>
            <a:r>
              <a:rPr lang="en-US" sz="2600" dirty="0" err="1"/>
              <a:t>diaplikasikan</a:t>
            </a:r>
            <a:r>
              <a:rPr lang="en-US" sz="2600" dirty="0"/>
              <a:t> </a:t>
            </a:r>
            <a:r>
              <a:rPr lang="en-US" sz="2600" dirty="0" err="1"/>
              <a:t>secara</a:t>
            </a:r>
            <a:r>
              <a:rPr lang="en-US" sz="2600" dirty="0"/>
              <a:t> </a:t>
            </a:r>
            <a:r>
              <a:rPr lang="en-US" sz="2600" dirty="0" err="1"/>
              <a:t>berulang</a:t>
            </a:r>
            <a:r>
              <a:rPr lang="en-US" sz="2600" dirty="0"/>
              <a:t>)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filosofi</a:t>
            </a:r>
            <a:r>
              <a:rPr lang="en-US" sz="2600" dirty="0"/>
              <a:t> prototype iterative. </a:t>
            </a:r>
            <a:endParaRPr lang="id-ID" sz="2600" dirty="0" smtClean="0"/>
          </a:p>
          <a:p>
            <a:r>
              <a:rPr lang="en-US" sz="2600" dirty="0" smtClean="0"/>
              <a:t>Model </a:t>
            </a:r>
            <a:r>
              <a:rPr lang="en-US" sz="2600" dirty="0" err="1"/>
              <a:t>ini</a:t>
            </a:r>
            <a:r>
              <a:rPr lang="en-US" sz="2600" dirty="0"/>
              <a:t> </a:t>
            </a:r>
            <a:r>
              <a:rPr lang="en-US" sz="2600" dirty="0" err="1"/>
              <a:t>memakai</a:t>
            </a:r>
            <a:r>
              <a:rPr lang="en-US" sz="2600" dirty="0"/>
              <a:t> </a:t>
            </a:r>
            <a:r>
              <a:rPr lang="en-US" sz="2600" dirty="0" err="1"/>
              <a:t>urutan-urutan</a:t>
            </a:r>
            <a:r>
              <a:rPr lang="en-US" sz="2600" dirty="0"/>
              <a:t> linier di </a:t>
            </a:r>
            <a:r>
              <a:rPr lang="en-US" sz="2600" dirty="0" err="1"/>
              <a:t>dalam</a:t>
            </a:r>
            <a:r>
              <a:rPr lang="en-US" sz="2600" dirty="0"/>
              <a:t> model yang </a:t>
            </a:r>
            <a:r>
              <a:rPr lang="en-US" sz="2600" dirty="0" err="1"/>
              <a:t>membingungkan</a:t>
            </a:r>
            <a:r>
              <a:rPr lang="en-US" sz="2600" dirty="0"/>
              <a:t>, </a:t>
            </a:r>
            <a:r>
              <a:rPr lang="en-US" sz="2600" dirty="0" err="1"/>
              <a:t>seiring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laju</a:t>
            </a:r>
            <a:r>
              <a:rPr lang="en-US" sz="2600" dirty="0"/>
              <a:t> </a:t>
            </a:r>
            <a:r>
              <a:rPr lang="en-US" sz="2600" dirty="0" err="1"/>
              <a:t>waktu</a:t>
            </a:r>
            <a:r>
              <a:rPr lang="en-US" sz="2600" dirty="0"/>
              <a:t> </a:t>
            </a:r>
            <a:r>
              <a:rPr lang="en-US" sz="2600" dirty="0" err="1"/>
              <a:t>kalender</a:t>
            </a:r>
            <a:r>
              <a:rPr lang="en-US" sz="2600" dirty="0"/>
              <a:t>. </a:t>
            </a:r>
            <a:endParaRPr lang="id-ID" sz="2600" dirty="0" smtClean="0"/>
          </a:p>
          <a:p>
            <a:r>
              <a:rPr lang="en-US" sz="2600" dirty="0" err="1" smtClean="0"/>
              <a:t>Setiap</a:t>
            </a:r>
            <a:r>
              <a:rPr lang="en-US" sz="2600" dirty="0" smtClean="0"/>
              <a:t> </a:t>
            </a:r>
            <a:r>
              <a:rPr lang="en-US" sz="2600" dirty="0" err="1"/>
              <a:t>urutan</a:t>
            </a:r>
            <a:r>
              <a:rPr lang="en-US" sz="2600" dirty="0"/>
              <a:t> linier </a:t>
            </a:r>
            <a:r>
              <a:rPr lang="en-US" sz="2600" dirty="0" err="1"/>
              <a:t>menghasilkan</a:t>
            </a:r>
            <a:r>
              <a:rPr lang="en-US" sz="2600" dirty="0"/>
              <a:t> </a:t>
            </a:r>
            <a:r>
              <a:rPr lang="en-US" sz="2600" dirty="0" err="1"/>
              <a:t>pertambahan</a:t>
            </a:r>
            <a:r>
              <a:rPr lang="en-US" sz="2600" dirty="0"/>
              <a:t>, </a:t>
            </a:r>
            <a:r>
              <a:rPr lang="en-US" sz="2600" dirty="0" err="1"/>
              <a:t>perangkat</a:t>
            </a:r>
            <a:r>
              <a:rPr lang="en-US" sz="2600" dirty="0"/>
              <a:t> </a:t>
            </a:r>
            <a:r>
              <a:rPr lang="en-US" sz="2600" dirty="0" err="1"/>
              <a:t>lunak</a:t>
            </a:r>
            <a:r>
              <a:rPr lang="en-US" sz="2600" dirty="0"/>
              <a:t> “yang </a:t>
            </a:r>
            <a:r>
              <a:rPr lang="en-US" sz="2600" dirty="0" err="1"/>
              <a:t>bisa</a:t>
            </a:r>
            <a:r>
              <a:rPr lang="en-US" sz="2600" dirty="0"/>
              <a:t> </a:t>
            </a:r>
            <a:r>
              <a:rPr lang="en-US" sz="2600" dirty="0" err="1"/>
              <a:t>disampaikan</a:t>
            </a:r>
            <a:r>
              <a:rPr lang="en-US" sz="2600" dirty="0"/>
              <a:t>.” </a:t>
            </a:r>
            <a:r>
              <a:rPr lang="en-US" sz="2600" dirty="0" err="1"/>
              <a:t>Contoh</a:t>
            </a:r>
            <a:r>
              <a:rPr lang="en-US" sz="2600" dirty="0"/>
              <a:t>, </a:t>
            </a:r>
            <a:r>
              <a:rPr lang="en-US" sz="2600" dirty="0" err="1"/>
              <a:t>perangkat</a:t>
            </a:r>
            <a:r>
              <a:rPr lang="en-US" sz="2600" dirty="0"/>
              <a:t> </a:t>
            </a:r>
            <a:r>
              <a:rPr lang="en-US" sz="2600" dirty="0" err="1"/>
              <a:t>lunak</a:t>
            </a:r>
            <a:r>
              <a:rPr lang="en-US" sz="2600" dirty="0"/>
              <a:t> </a:t>
            </a:r>
            <a:r>
              <a:rPr lang="en-US" sz="2600" dirty="0" err="1"/>
              <a:t>pengolah</a:t>
            </a:r>
            <a:r>
              <a:rPr lang="en-US" sz="2600" dirty="0"/>
              <a:t> kata yang </a:t>
            </a:r>
            <a:r>
              <a:rPr lang="en-US" sz="2600" dirty="0" err="1"/>
              <a:t>dikembangkan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menggunakan</a:t>
            </a:r>
            <a:r>
              <a:rPr lang="en-US" sz="2600" dirty="0"/>
              <a:t> </a:t>
            </a:r>
            <a:r>
              <a:rPr lang="en-US" sz="2600" dirty="0" smtClean="0"/>
              <a:t>paradigm</a:t>
            </a:r>
            <a:r>
              <a:rPr lang="id-ID" sz="2600" dirty="0" smtClean="0"/>
              <a:t>a</a:t>
            </a:r>
            <a:r>
              <a:rPr lang="en-US" sz="2600" dirty="0" smtClean="0"/>
              <a:t> </a:t>
            </a:r>
            <a:r>
              <a:rPr lang="en-US" sz="2600" dirty="0" err="1"/>
              <a:t>pertambahan</a:t>
            </a:r>
            <a:r>
              <a:rPr lang="en-US" sz="2600" dirty="0"/>
              <a:t>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menyampaikan</a:t>
            </a:r>
            <a:r>
              <a:rPr lang="en-US" sz="2600" dirty="0"/>
              <a:t> </a:t>
            </a:r>
            <a:r>
              <a:rPr lang="en-US" sz="2600" dirty="0" err="1"/>
              <a:t>manajemen</a:t>
            </a:r>
            <a:r>
              <a:rPr lang="en-US" sz="2600" dirty="0"/>
              <a:t> file, editing, </a:t>
            </a:r>
            <a:r>
              <a:rPr lang="en-US" sz="2600" dirty="0" err="1"/>
              <a:t>serta</a:t>
            </a:r>
            <a:r>
              <a:rPr lang="en-US" sz="2600" dirty="0"/>
              <a:t> </a:t>
            </a:r>
            <a:r>
              <a:rPr lang="en-US" sz="2600" dirty="0" err="1"/>
              <a:t>fungsi</a:t>
            </a:r>
            <a:r>
              <a:rPr lang="en-US" sz="2600" dirty="0"/>
              <a:t> </a:t>
            </a:r>
            <a:r>
              <a:rPr lang="en-US" sz="2600" dirty="0" err="1"/>
              <a:t>penghasilan</a:t>
            </a:r>
            <a:r>
              <a:rPr lang="en-US" sz="2600" dirty="0"/>
              <a:t> </a:t>
            </a:r>
            <a:r>
              <a:rPr lang="en-US" sz="2600" dirty="0" err="1"/>
              <a:t>dokumen</a:t>
            </a:r>
            <a:r>
              <a:rPr lang="en-US" sz="2600" dirty="0"/>
              <a:t> </a:t>
            </a:r>
            <a:r>
              <a:rPr lang="en-US" sz="2600" dirty="0" err="1"/>
              <a:t>pada</a:t>
            </a:r>
            <a:r>
              <a:rPr lang="en-US" sz="2600" dirty="0"/>
              <a:t> </a:t>
            </a:r>
            <a:r>
              <a:rPr lang="en-US" sz="2600" dirty="0" err="1"/>
              <a:t>pertambahan</a:t>
            </a:r>
            <a:r>
              <a:rPr lang="en-US" sz="2600" dirty="0"/>
              <a:t> </a:t>
            </a:r>
            <a:r>
              <a:rPr lang="en-US" sz="2600" dirty="0" err="1"/>
              <a:t>pertama</a:t>
            </a:r>
            <a:r>
              <a:rPr lang="en-US" sz="2600" dirty="0"/>
              <a:t>,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selanjutnya</a:t>
            </a:r>
            <a:r>
              <a:rPr lang="en-US" sz="2600" dirty="0"/>
              <a:t>. </a:t>
            </a:r>
            <a:r>
              <a:rPr lang="en-US" sz="2600" dirty="0" err="1"/>
              <a:t>Pertambahan</a:t>
            </a:r>
            <a:r>
              <a:rPr lang="en-US" sz="2600" dirty="0"/>
              <a:t> </a:t>
            </a:r>
            <a:r>
              <a:rPr lang="en-US" sz="2600" dirty="0" err="1"/>
              <a:t>pertama</a:t>
            </a:r>
            <a:r>
              <a:rPr lang="en-US" sz="2600" dirty="0"/>
              <a:t>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disebut</a:t>
            </a:r>
            <a:r>
              <a:rPr lang="en-US" sz="2600" dirty="0"/>
              <a:t> </a:t>
            </a:r>
            <a:r>
              <a:rPr lang="en-US" sz="2600" dirty="0" err="1"/>
              <a:t>sebagai</a:t>
            </a:r>
            <a:r>
              <a:rPr lang="en-US" sz="2600" dirty="0"/>
              <a:t> </a:t>
            </a:r>
            <a:r>
              <a:rPr lang="en-US" sz="2600" dirty="0" err="1"/>
              <a:t>produk</a:t>
            </a:r>
            <a:r>
              <a:rPr lang="en-US" sz="2600" dirty="0"/>
              <a:t> </a:t>
            </a:r>
            <a:r>
              <a:rPr lang="en-US" sz="2600" dirty="0" err="1"/>
              <a:t>inti</a:t>
            </a:r>
            <a:r>
              <a:rPr lang="en-US" sz="2600" dirty="0"/>
              <a:t> (</a:t>
            </a:r>
            <a:r>
              <a:rPr lang="en-US" sz="2600" i="1" dirty="0"/>
              <a:t>core product</a:t>
            </a:r>
            <a:r>
              <a:rPr lang="en-US" sz="2600" dirty="0"/>
              <a:t>).</a:t>
            </a:r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8734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8032" y="6102424"/>
            <a:ext cx="7772400" cy="638944"/>
          </a:xfrm>
        </p:spPr>
        <p:txBody>
          <a:bodyPr/>
          <a:lstStyle/>
          <a:p>
            <a:r>
              <a:rPr lang="en-US" sz="4000" b="1" i="1" dirty="0" smtClean="0"/>
              <a:t>G</a:t>
            </a:r>
            <a:r>
              <a:rPr lang="id-ID" sz="4000" b="1" i="1" dirty="0" smtClean="0"/>
              <a:t>am</a:t>
            </a:r>
            <a:r>
              <a:rPr lang="en-US" sz="4000" b="1" i="1" dirty="0" smtClean="0"/>
              <a:t>b</a:t>
            </a:r>
            <a:r>
              <a:rPr lang="id-ID" sz="4000" b="1" i="1" dirty="0" smtClean="0"/>
              <a:t>ar</a:t>
            </a:r>
            <a:r>
              <a:rPr lang="en-US" sz="4000" b="1" i="1" dirty="0" smtClean="0"/>
              <a:t> </a:t>
            </a:r>
            <a:r>
              <a:rPr lang="en-US" sz="4000" b="1" i="1" dirty="0"/>
              <a:t>Model </a:t>
            </a:r>
            <a:r>
              <a:rPr lang="en-US" sz="4000" b="1" i="1" dirty="0" smtClean="0"/>
              <a:t>Incremental</a:t>
            </a:r>
            <a:endParaRPr lang="id-ID" sz="4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025" name="Picture 2" descr="http://3.bp.blogspot.com/-S3R5dBh0Etk/UZtsTdN6htI/AAAAAAAAAVI/C1RZhVmfIRM/s1600/metode-pengembangan-perangkat-lunak-incremental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114"/>
            <a:ext cx="8972427" cy="600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62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3792" y="476672"/>
            <a:ext cx="7772400" cy="1143000"/>
          </a:xfrm>
        </p:spPr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 smtClean="0"/>
              <a:t>Model spiral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7504" y="1618456"/>
            <a:ext cx="8784976" cy="4114800"/>
          </a:xfrm>
        </p:spPr>
        <p:txBody>
          <a:bodyPr/>
          <a:lstStyle/>
          <a:p>
            <a:r>
              <a:rPr lang="en-US" sz="2800" dirty="0" err="1" smtClean="0"/>
              <a:t>Awalnya</a:t>
            </a:r>
            <a:r>
              <a:rPr lang="en-US" sz="2800" dirty="0" smtClean="0"/>
              <a:t> </a:t>
            </a:r>
            <a:r>
              <a:rPr lang="en-US" sz="2800" dirty="0" err="1"/>
              <a:t>diusulkan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Boehm (BOE88), </a:t>
            </a:r>
            <a:r>
              <a:rPr lang="en-US" sz="2800" dirty="0" err="1"/>
              <a:t>adalah</a:t>
            </a:r>
            <a:r>
              <a:rPr lang="en-US" sz="2800" dirty="0"/>
              <a:t> model proses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yang </a:t>
            </a:r>
            <a:r>
              <a:rPr lang="en-US" sz="2800" dirty="0" err="1"/>
              <a:t>evolusioner</a:t>
            </a:r>
            <a:r>
              <a:rPr lang="en-US" sz="2800" dirty="0"/>
              <a:t>, </a:t>
            </a:r>
            <a:r>
              <a:rPr lang="en-US" sz="2800" dirty="0" err="1"/>
              <a:t>merangkai</a:t>
            </a:r>
            <a:r>
              <a:rPr lang="en-US" sz="2800" dirty="0"/>
              <a:t> </a:t>
            </a:r>
            <a:r>
              <a:rPr lang="en-US" sz="2800" dirty="0" err="1"/>
              <a:t>sifat</a:t>
            </a:r>
            <a:r>
              <a:rPr lang="en-US" sz="2800" dirty="0"/>
              <a:t> iterative </a:t>
            </a:r>
            <a:r>
              <a:rPr lang="en-US" sz="2800" dirty="0" err="1"/>
              <a:t>dari</a:t>
            </a:r>
            <a:r>
              <a:rPr lang="en-US" sz="2800" dirty="0"/>
              <a:t> prototype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control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aspek</a:t>
            </a:r>
            <a:r>
              <a:rPr lang="en-US" sz="2800" dirty="0"/>
              <a:t> </a:t>
            </a:r>
            <a:r>
              <a:rPr lang="en-US" sz="2800" dirty="0" err="1"/>
              <a:t>sistematis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model </a:t>
            </a:r>
            <a:r>
              <a:rPr lang="en-US" sz="2800" dirty="0" err="1"/>
              <a:t>sekuensial</a:t>
            </a:r>
            <a:r>
              <a:rPr lang="en-US" sz="2800" dirty="0"/>
              <a:t> linier. Model yang </a:t>
            </a:r>
            <a:r>
              <a:rPr lang="en-US" sz="2800" dirty="0" err="1"/>
              <a:t>berpotensi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versi</a:t>
            </a:r>
            <a:r>
              <a:rPr lang="en-US" sz="2800" dirty="0"/>
              <a:t> </a:t>
            </a:r>
            <a:r>
              <a:rPr lang="en-US" sz="2800" dirty="0" err="1"/>
              <a:t>pertambahan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cepat</a:t>
            </a:r>
            <a:r>
              <a:rPr lang="en-US" sz="2800" dirty="0"/>
              <a:t>. </a:t>
            </a:r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35639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7504" y="476672"/>
            <a:ext cx="8784976" cy="1143000"/>
          </a:xfrm>
        </p:spPr>
        <p:txBody>
          <a:bodyPr/>
          <a:lstStyle/>
          <a:p>
            <a:r>
              <a:rPr lang="en-US" sz="2800" dirty="0" smtClean="0"/>
              <a:t>Model </a:t>
            </a:r>
            <a:r>
              <a:rPr lang="en-US" sz="2800" dirty="0"/>
              <a:t>spiral </a:t>
            </a:r>
            <a:r>
              <a:rPr lang="en-US" sz="2800" dirty="0" err="1"/>
              <a:t>dibagi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sejumlah</a:t>
            </a:r>
            <a:r>
              <a:rPr lang="en-US" sz="2800" dirty="0"/>
              <a:t> </a:t>
            </a:r>
            <a:r>
              <a:rPr lang="en-US" sz="2800" dirty="0" err="1"/>
              <a:t>aktifitas</a:t>
            </a:r>
            <a:r>
              <a:rPr lang="en-US" sz="2800" dirty="0"/>
              <a:t> </a:t>
            </a:r>
            <a:r>
              <a:rPr lang="en-US" sz="2800" dirty="0" err="1"/>
              <a:t>kerangka</a:t>
            </a:r>
            <a:r>
              <a:rPr lang="en-US" sz="2800" dirty="0"/>
              <a:t> </a:t>
            </a:r>
            <a:r>
              <a:rPr lang="en-US" sz="2800" dirty="0" err="1"/>
              <a:t>kerja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wilayah</a:t>
            </a:r>
            <a:r>
              <a:rPr lang="en-US" sz="2800" dirty="0"/>
              <a:t> </a:t>
            </a:r>
            <a:r>
              <a:rPr lang="en-US" sz="2800" dirty="0" err="1"/>
              <a:t>tugas</a:t>
            </a:r>
            <a:r>
              <a:rPr lang="en-US" sz="2800" dirty="0"/>
              <a:t>, </a:t>
            </a:r>
            <a:r>
              <a:rPr lang="en-US" sz="2800" dirty="0" err="1"/>
              <a:t>antara</a:t>
            </a:r>
            <a:r>
              <a:rPr lang="en-US" sz="2800" dirty="0"/>
              <a:t> lain </a:t>
            </a:r>
            <a:r>
              <a:rPr lang="en-US" sz="2800" dirty="0" smtClean="0"/>
              <a:t>:</a:t>
            </a:r>
            <a:r>
              <a:rPr lang="id-ID" sz="2800" dirty="0" smtClean="0"/>
              <a:t/>
            </a:r>
            <a:br>
              <a:rPr lang="id-ID" sz="2800" dirty="0" smtClean="0"/>
            </a:br>
            <a:endParaRPr lang="id-ID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7504" y="1546448"/>
            <a:ext cx="8784976" cy="4114800"/>
          </a:xfrm>
        </p:spPr>
        <p:txBody>
          <a:bodyPr/>
          <a:lstStyle/>
          <a:p>
            <a:pPr lvl="0"/>
            <a:r>
              <a:rPr lang="en-US" sz="2100" dirty="0" err="1" smtClean="0"/>
              <a:t>Komunikasi</a:t>
            </a:r>
            <a:r>
              <a:rPr lang="en-US" sz="2100" dirty="0" smtClean="0"/>
              <a:t> </a:t>
            </a:r>
            <a:r>
              <a:rPr lang="en-US" sz="2100" dirty="0" err="1"/>
              <a:t>pelanggan</a:t>
            </a:r>
            <a:r>
              <a:rPr lang="en-US" sz="2100" dirty="0"/>
              <a:t>, </a:t>
            </a:r>
            <a:r>
              <a:rPr lang="en-US" sz="2100" dirty="0" err="1"/>
              <a:t>tugas-tugas</a:t>
            </a:r>
            <a:r>
              <a:rPr lang="en-US" sz="2100" dirty="0"/>
              <a:t> yang </a:t>
            </a:r>
            <a:r>
              <a:rPr lang="en-US" sz="2100" dirty="0" err="1"/>
              <a:t>dibutuhkan</a:t>
            </a:r>
            <a:r>
              <a:rPr lang="en-US" sz="2100" dirty="0"/>
              <a:t> </a:t>
            </a:r>
            <a:r>
              <a:rPr lang="en-US" sz="2100" dirty="0" err="1"/>
              <a:t>untuk</a:t>
            </a:r>
            <a:r>
              <a:rPr lang="en-US" sz="2100" dirty="0"/>
              <a:t> </a:t>
            </a:r>
            <a:r>
              <a:rPr lang="en-US" sz="2100" dirty="0" err="1"/>
              <a:t>membangun</a:t>
            </a:r>
            <a:r>
              <a:rPr lang="en-US" sz="2100" dirty="0"/>
              <a:t> </a:t>
            </a:r>
            <a:r>
              <a:rPr lang="en-US" sz="2100" dirty="0" err="1"/>
              <a:t>komunikasi</a:t>
            </a:r>
            <a:r>
              <a:rPr lang="en-US" sz="2100" dirty="0"/>
              <a:t> yang </a:t>
            </a:r>
            <a:r>
              <a:rPr lang="en-US" sz="2100" dirty="0" err="1"/>
              <a:t>efektif</a:t>
            </a:r>
            <a:r>
              <a:rPr lang="en-US" sz="2100" dirty="0"/>
              <a:t> </a:t>
            </a:r>
            <a:r>
              <a:rPr lang="en-US" sz="2100" dirty="0" err="1"/>
              <a:t>diantara</a:t>
            </a:r>
            <a:r>
              <a:rPr lang="en-US" sz="2100" dirty="0"/>
              <a:t> </a:t>
            </a:r>
            <a:r>
              <a:rPr lang="en-US" sz="2100" dirty="0" err="1"/>
              <a:t>pengembang</a:t>
            </a:r>
            <a:r>
              <a:rPr lang="en-US" sz="2100" dirty="0"/>
              <a:t>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pelanggan</a:t>
            </a:r>
            <a:r>
              <a:rPr lang="en-US" sz="2100" dirty="0"/>
              <a:t>.</a:t>
            </a:r>
            <a:endParaRPr lang="id-ID" sz="2100" dirty="0"/>
          </a:p>
          <a:p>
            <a:pPr lvl="0"/>
            <a:r>
              <a:rPr lang="en-US" sz="2100" dirty="0" err="1"/>
              <a:t>Perencanaan</a:t>
            </a:r>
            <a:r>
              <a:rPr lang="en-US" sz="2100" dirty="0"/>
              <a:t>, </a:t>
            </a:r>
            <a:r>
              <a:rPr lang="en-US" sz="2100" dirty="0" err="1"/>
              <a:t>tugas-tugas</a:t>
            </a:r>
            <a:r>
              <a:rPr lang="en-US" sz="2100" dirty="0"/>
              <a:t> yang </a:t>
            </a:r>
            <a:r>
              <a:rPr lang="en-US" sz="2100" dirty="0" err="1"/>
              <a:t>dibutuhkan</a:t>
            </a:r>
            <a:r>
              <a:rPr lang="en-US" sz="2100" dirty="0"/>
              <a:t> </a:t>
            </a:r>
            <a:r>
              <a:rPr lang="en-US" sz="2100" dirty="0" err="1"/>
              <a:t>untuk</a:t>
            </a:r>
            <a:r>
              <a:rPr lang="en-US" sz="2100" dirty="0"/>
              <a:t> </a:t>
            </a:r>
            <a:r>
              <a:rPr lang="en-US" sz="2100" dirty="0" err="1"/>
              <a:t>mendefinisikan</a:t>
            </a:r>
            <a:r>
              <a:rPr lang="en-US" sz="2100" dirty="0"/>
              <a:t> </a:t>
            </a:r>
            <a:r>
              <a:rPr lang="en-US" sz="2100" dirty="0" err="1"/>
              <a:t>sumber-sumber</a:t>
            </a:r>
            <a:r>
              <a:rPr lang="en-US" sz="2100" dirty="0"/>
              <a:t> </a:t>
            </a:r>
            <a:r>
              <a:rPr lang="en-US" sz="2100" dirty="0" err="1"/>
              <a:t>daya</a:t>
            </a:r>
            <a:r>
              <a:rPr lang="en-US" sz="2100" dirty="0"/>
              <a:t>, </a:t>
            </a:r>
            <a:r>
              <a:rPr lang="en-US" sz="2100" dirty="0" err="1"/>
              <a:t>ketepatan</a:t>
            </a:r>
            <a:r>
              <a:rPr lang="en-US" sz="2100" dirty="0"/>
              <a:t> </a:t>
            </a:r>
            <a:r>
              <a:rPr lang="en-US" sz="2100" dirty="0" err="1"/>
              <a:t>waktu</a:t>
            </a:r>
            <a:r>
              <a:rPr lang="en-US" sz="2100" dirty="0"/>
              <a:t>,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proyek</a:t>
            </a:r>
            <a:r>
              <a:rPr lang="en-US" sz="2100" dirty="0"/>
              <a:t> </a:t>
            </a:r>
            <a:r>
              <a:rPr lang="en-US" sz="2100" dirty="0" err="1"/>
              <a:t>informasi</a:t>
            </a:r>
            <a:r>
              <a:rPr lang="en-US" sz="2100" dirty="0"/>
              <a:t> lain yang </a:t>
            </a:r>
            <a:r>
              <a:rPr lang="en-US" sz="2100" dirty="0" err="1"/>
              <a:t>berhubungan</a:t>
            </a:r>
            <a:r>
              <a:rPr lang="en-US" sz="2100" dirty="0"/>
              <a:t>.</a:t>
            </a:r>
            <a:endParaRPr lang="id-ID" sz="2100" dirty="0"/>
          </a:p>
          <a:p>
            <a:pPr lvl="0"/>
            <a:r>
              <a:rPr lang="en-US" sz="2100" dirty="0" err="1"/>
              <a:t>Analisis</a:t>
            </a:r>
            <a:r>
              <a:rPr lang="en-US" sz="2100" dirty="0"/>
              <a:t> </a:t>
            </a:r>
            <a:r>
              <a:rPr lang="en-US" sz="2100" dirty="0" err="1"/>
              <a:t>resiko</a:t>
            </a:r>
            <a:r>
              <a:rPr lang="en-US" sz="2100" dirty="0"/>
              <a:t>, </a:t>
            </a:r>
            <a:r>
              <a:rPr lang="en-US" sz="2100" dirty="0" err="1"/>
              <a:t>tugas-tugas</a:t>
            </a:r>
            <a:r>
              <a:rPr lang="en-US" sz="2100" dirty="0"/>
              <a:t> yang </a:t>
            </a:r>
            <a:r>
              <a:rPr lang="en-US" sz="2100" dirty="0" err="1"/>
              <a:t>dibutuhkan</a:t>
            </a:r>
            <a:r>
              <a:rPr lang="en-US" sz="2100" dirty="0"/>
              <a:t> </a:t>
            </a:r>
            <a:r>
              <a:rPr lang="en-US" sz="2100" dirty="0" err="1"/>
              <a:t>untuk</a:t>
            </a:r>
            <a:r>
              <a:rPr lang="en-US" sz="2100" dirty="0"/>
              <a:t> </a:t>
            </a:r>
            <a:r>
              <a:rPr lang="en-US" sz="2100" dirty="0" err="1"/>
              <a:t>menaksir</a:t>
            </a:r>
            <a:r>
              <a:rPr lang="en-US" sz="2100" dirty="0"/>
              <a:t> </a:t>
            </a:r>
            <a:r>
              <a:rPr lang="en-US" sz="2100" dirty="0" err="1"/>
              <a:t>resiko-resiko</a:t>
            </a:r>
            <a:r>
              <a:rPr lang="en-US" sz="2100" dirty="0"/>
              <a:t>, </a:t>
            </a:r>
            <a:r>
              <a:rPr lang="en-US" sz="2100" dirty="0" err="1"/>
              <a:t>baik</a:t>
            </a:r>
            <a:r>
              <a:rPr lang="en-US" sz="2100" dirty="0"/>
              <a:t> </a:t>
            </a:r>
            <a:r>
              <a:rPr lang="en-US" sz="2100" dirty="0" err="1"/>
              <a:t>manajemen</a:t>
            </a:r>
            <a:r>
              <a:rPr lang="en-US" sz="2100" dirty="0"/>
              <a:t> </a:t>
            </a:r>
            <a:r>
              <a:rPr lang="en-US" sz="2100" dirty="0" err="1"/>
              <a:t>maupun</a:t>
            </a:r>
            <a:r>
              <a:rPr lang="en-US" sz="2100" dirty="0"/>
              <a:t> </a:t>
            </a:r>
            <a:r>
              <a:rPr lang="en-US" sz="2100" dirty="0" err="1"/>
              <a:t>teknis</a:t>
            </a:r>
            <a:r>
              <a:rPr lang="en-US" sz="2100" dirty="0"/>
              <a:t>.</a:t>
            </a:r>
            <a:endParaRPr lang="id-ID" sz="2100" dirty="0"/>
          </a:p>
          <a:p>
            <a:pPr lvl="0"/>
            <a:r>
              <a:rPr lang="en-US" sz="2100" dirty="0" err="1"/>
              <a:t>Perekayasaan</a:t>
            </a:r>
            <a:r>
              <a:rPr lang="en-US" sz="2100" dirty="0"/>
              <a:t>, </a:t>
            </a:r>
            <a:r>
              <a:rPr lang="en-US" sz="2100" dirty="0" err="1"/>
              <a:t>tugas-tugas</a:t>
            </a:r>
            <a:r>
              <a:rPr lang="en-US" sz="2100" dirty="0"/>
              <a:t> yang </a:t>
            </a:r>
            <a:r>
              <a:rPr lang="en-US" sz="2100" dirty="0" err="1"/>
              <a:t>dibutuhkan</a:t>
            </a:r>
            <a:r>
              <a:rPr lang="en-US" sz="2100" dirty="0"/>
              <a:t> </a:t>
            </a:r>
            <a:r>
              <a:rPr lang="en-US" sz="2100" dirty="0" err="1"/>
              <a:t>untuk</a:t>
            </a:r>
            <a:r>
              <a:rPr lang="en-US" sz="2100" dirty="0"/>
              <a:t> </a:t>
            </a:r>
            <a:r>
              <a:rPr lang="en-US" sz="2100" dirty="0" err="1"/>
              <a:t>membangun</a:t>
            </a:r>
            <a:r>
              <a:rPr lang="en-US" sz="2100" dirty="0"/>
              <a:t> </a:t>
            </a:r>
            <a:r>
              <a:rPr lang="en-US" sz="2100" dirty="0" err="1"/>
              <a:t>satu</a:t>
            </a:r>
            <a:r>
              <a:rPr lang="en-US" sz="2100" dirty="0"/>
              <a:t> </a:t>
            </a:r>
            <a:r>
              <a:rPr lang="en-US" sz="2100" dirty="0" err="1"/>
              <a:t>atau</a:t>
            </a:r>
            <a:r>
              <a:rPr lang="en-US" sz="2100" dirty="0"/>
              <a:t> </a:t>
            </a:r>
            <a:r>
              <a:rPr lang="en-US" sz="2100" dirty="0" err="1"/>
              <a:t>lebih</a:t>
            </a:r>
            <a:r>
              <a:rPr lang="en-US" sz="2100" dirty="0"/>
              <a:t> </a:t>
            </a:r>
            <a:r>
              <a:rPr lang="en-US" sz="2100" dirty="0" err="1"/>
              <a:t>representasi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</a:t>
            </a:r>
            <a:r>
              <a:rPr lang="en-US" sz="2100" dirty="0" err="1"/>
              <a:t>aplikasi</a:t>
            </a:r>
            <a:r>
              <a:rPr lang="en-US" sz="2100" dirty="0"/>
              <a:t> </a:t>
            </a:r>
            <a:r>
              <a:rPr lang="en-US" sz="2100" dirty="0" err="1"/>
              <a:t>tersebut</a:t>
            </a:r>
            <a:r>
              <a:rPr lang="en-US" sz="2100" dirty="0"/>
              <a:t>.</a:t>
            </a:r>
            <a:endParaRPr lang="id-ID" sz="2100" dirty="0"/>
          </a:p>
          <a:p>
            <a:pPr lvl="0"/>
            <a:r>
              <a:rPr lang="en-US" sz="2100" dirty="0" err="1"/>
              <a:t>Konstruksi</a:t>
            </a:r>
            <a:r>
              <a:rPr lang="en-US" sz="2100" dirty="0"/>
              <a:t>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peluncuran</a:t>
            </a:r>
            <a:r>
              <a:rPr lang="en-US" sz="2100" dirty="0"/>
              <a:t>, </a:t>
            </a:r>
            <a:r>
              <a:rPr lang="en-US" sz="2100" dirty="0" err="1"/>
              <a:t>tugas-tugas</a:t>
            </a:r>
            <a:r>
              <a:rPr lang="en-US" sz="2100" dirty="0"/>
              <a:t> yang </a:t>
            </a:r>
            <a:r>
              <a:rPr lang="en-US" sz="2100" dirty="0" err="1"/>
              <a:t>dibutuhkan</a:t>
            </a:r>
            <a:r>
              <a:rPr lang="en-US" sz="2100" dirty="0"/>
              <a:t> </a:t>
            </a:r>
            <a:r>
              <a:rPr lang="en-US" sz="2100" dirty="0" err="1"/>
              <a:t>untuk</a:t>
            </a:r>
            <a:r>
              <a:rPr lang="en-US" sz="2100" dirty="0"/>
              <a:t> </a:t>
            </a:r>
            <a:r>
              <a:rPr lang="en-US" sz="2100" dirty="0" err="1"/>
              <a:t>mengkonstruksi</a:t>
            </a:r>
            <a:r>
              <a:rPr lang="en-US" sz="2100" dirty="0"/>
              <a:t>, </a:t>
            </a:r>
            <a:r>
              <a:rPr lang="en-US" sz="2100" dirty="0" err="1"/>
              <a:t>menguji</a:t>
            </a:r>
            <a:r>
              <a:rPr lang="en-US" sz="2100" dirty="0"/>
              <a:t>, </a:t>
            </a:r>
            <a:r>
              <a:rPr lang="en-US" sz="2100" dirty="0" err="1"/>
              <a:t>memasang</a:t>
            </a:r>
            <a:r>
              <a:rPr lang="en-US" sz="2100" dirty="0"/>
              <a:t> (</a:t>
            </a:r>
            <a:r>
              <a:rPr lang="en-US" sz="2100" dirty="0" err="1"/>
              <a:t>instal</a:t>
            </a:r>
            <a:r>
              <a:rPr lang="en-US" sz="2100" dirty="0"/>
              <a:t>),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memberikan</a:t>
            </a:r>
            <a:r>
              <a:rPr lang="en-US" sz="2100" dirty="0"/>
              <a:t> </a:t>
            </a:r>
            <a:r>
              <a:rPr lang="en-US" sz="2100" dirty="0" err="1"/>
              <a:t>pelayanan</a:t>
            </a:r>
            <a:r>
              <a:rPr lang="en-US" sz="2100" dirty="0"/>
              <a:t> </a:t>
            </a:r>
            <a:r>
              <a:rPr lang="en-US" sz="2100" dirty="0" err="1"/>
              <a:t>kepada</a:t>
            </a:r>
            <a:r>
              <a:rPr lang="en-US" sz="2100" dirty="0"/>
              <a:t> </a:t>
            </a:r>
            <a:r>
              <a:rPr lang="en-US" sz="2100" dirty="0" err="1"/>
              <a:t>pemakai</a:t>
            </a:r>
            <a:r>
              <a:rPr lang="en-US" sz="2100" dirty="0"/>
              <a:t> (</a:t>
            </a:r>
            <a:r>
              <a:rPr lang="en-US" sz="2100" dirty="0" err="1"/>
              <a:t>contohnya</a:t>
            </a:r>
            <a:r>
              <a:rPr lang="en-US" sz="2100" dirty="0"/>
              <a:t> </a:t>
            </a:r>
            <a:r>
              <a:rPr lang="en-US" sz="2100" dirty="0" err="1"/>
              <a:t>pelatihan</a:t>
            </a:r>
            <a:r>
              <a:rPr lang="en-US" sz="2100" dirty="0"/>
              <a:t>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dokumentasi</a:t>
            </a:r>
            <a:r>
              <a:rPr lang="en-US" sz="2100" dirty="0"/>
              <a:t>)</a:t>
            </a:r>
            <a:endParaRPr lang="id-ID" sz="2100" dirty="0"/>
          </a:p>
          <a:p>
            <a:pPr lvl="0"/>
            <a:r>
              <a:rPr lang="en-US" sz="2100" dirty="0" err="1"/>
              <a:t>Evaluasi</a:t>
            </a:r>
            <a:r>
              <a:rPr lang="en-US" sz="2100" dirty="0"/>
              <a:t> </a:t>
            </a:r>
            <a:r>
              <a:rPr lang="en-US" sz="2100" dirty="0" err="1"/>
              <a:t>pelanggan</a:t>
            </a:r>
            <a:r>
              <a:rPr lang="en-US" sz="2100" dirty="0"/>
              <a:t>, </a:t>
            </a:r>
            <a:r>
              <a:rPr lang="en-US" sz="2100" dirty="0" err="1"/>
              <a:t>tugas-tugas</a:t>
            </a:r>
            <a:r>
              <a:rPr lang="en-US" sz="2100" dirty="0"/>
              <a:t> </a:t>
            </a:r>
            <a:r>
              <a:rPr lang="en-US" sz="2100" dirty="0" err="1"/>
              <a:t>untuk</a:t>
            </a:r>
            <a:r>
              <a:rPr lang="en-US" sz="2100" dirty="0"/>
              <a:t> </a:t>
            </a:r>
            <a:r>
              <a:rPr lang="en-US" sz="2100" dirty="0" err="1"/>
              <a:t>memperoleh</a:t>
            </a:r>
            <a:r>
              <a:rPr lang="en-US" sz="2100" dirty="0"/>
              <a:t> </a:t>
            </a:r>
            <a:r>
              <a:rPr lang="en-US" sz="2100" dirty="0" err="1"/>
              <a:t>umpan</a:t>
            </a:r>
            <a:r>
              <a:rPr lang="en-US" sz="2100" dirty="0"/>
              <a:t> </a:t>
            </a:r>
            <a:r>
              <a:rPr lang="en-US" sz="2100" dirty="0" err="1"/>
              <a:t>balik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</a:t>
            </a:r>
            <a:r>
              <a:rPr lang="en-US" sz="2100" dirty="0" err="1"/>
              <a:t>pelanggan</a:t>
            </a:r>
            <a:r>
              <a:rPr lang="en-US" sz="2100" dirty="0"/>
              <a:t> </a:t>
            </a:r>
            <a:r>
              <a:rPr lang="en-US" sz="2100" dirty="0" err="1"/>
              <a:t>dengan</a:t>
            </a:r>
            <a:r>
              <a:rPr lang="en-US" sz="2100" dirty="0"/>
              <a:t> </a:t>
            </a:r>
            <a:r>
              <a:rPr lang="en-US" sz="2100" dirty="0" err="1"/>
              <a:t>didasarkan</a:t>
            </a:r>
            <a:r>
              <a:rPr lang="en-US" sz="2100" dirty="0"/>
              <a:t> </a:t>
            </a:r>
            <a:r>
              <a:rPr lang="en-US" sz="2100" dirty="0" err="1"/>
              <a:t>pada</a:t>
            </a:r>
            <a:r>
              <a:rPr lang="en-US" sz="2100" dirty="0"/>
              <a:t> </a:t>
            </a:r>
            <a:r>
              <a:rPr lang="en-US" sz="2100" dirty="0" err="1"/>
              <a:t>evaluasi</a:t>
            </a:r>
            <a:r>
              <a:rPr lang="en-US" sz="2100" dirty="0"/>
              <a:t> </a:t>
            </a:r>
            <a:r>
              <a:rPr lang="en-US" sz="2100" dirty="0" err="1"/>
              <a:t>representasi</a:t>
            </a:r>
            <a:r>
              <a:rPr lang="en-US" sz="2100" dirty="0"/>
              <a:t> </a:t>
            </a:r>
            <a:r>
              <a:rPr lang="en-US" sz="2100" dirty="0" err="1"/>
              <a:t>perangkat</a:t>
            </a:r>
            <a:r>
              <a:rPr lang="en-US" sz="2100" dirty="0"/>
              <a:t> </a:t>
            </a:r>
            <a:r>
              <a:rPr lang="en-US" sz="2100" dirty="0" err="1"/>
              <a:t>lunak</a:t>
            </a:r>
            <a:r>
              <a:rPr lang="en-US" sz="2100" dirty="0"/>
              <a:t>, yang </a:t>
            </a:r>
            <a:r>
              <a:rPr lang="en-US" sz="2100" dirty="0" err="1"/>
              <a:t>dibuat</a:t>
            </a:r>
            <a:r>
              <a:rPr lang="en-US" sz="2100" dirty="0"/>
              <a:t> </a:t>
            </a:r>
            <a:r>
              <a:rPr lang="en-US" sz="2100" dirty="0" err="1"/>
              <a:t>selama</a:t>
            </a:r>
            <a:r>
              <a:rPr lang="en-US" sz="2100" dirty="0"/>
              <a:t> </a:t>
            </a:r>
            <a:r>
              <a:rPr lang="en-US" sz="2100" dirty="0" err="1"/>
              <a:t>masa</a:t>
            </a:r>
            <a:r>
              <a:rPr lang="en-US" sz="2100" dirty="0"/>
              <a:t> </a:t>
            </a:r>
            <a:r>
              <a:rPr lang="en-US" sz="2100" dirty="0" err="1"/>
              <a:t>perekayasaan</a:t>
            </a:r>
            <a:r>
              <a:rPr lang="en-US" sz="2100" dirty="0"/>
              <a:t>,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dimplementasikan</a:t>
            </a:r>
            <a:r>
              <a:rPr lang="en-US" sz="2100" dirty="0"/>
              <a:t> </a:t>
            </a:r>
            <a:r>
              <a:rPr lang="en-US" sz="2100" dirty="0" err="1"/>
              <a:t>selama</a:t>
            </a:r>
            <a:r>
              <a:rPr lang="en-US" sz="2100" dirty="0"/>
              <a:t> </a:t>
            </a:r>
            <a:r>
              <a:rPr lang="en-US" sz="2100" dirty="0" err="1"/>
              <a:t>masa</a:t>
            </a:r>
            <a:r>
              <a:rPr lang="en-US" sz="2100" dirty="0"/>
              <a:t> </a:t>
            </a:r>
            <a:r>
              <a:rPr lang="en-US" sz="2100" dirty="0" err="1"/>
              <a:t>pemasangan</a:t>
            </a:r>
            <a:r>
              <a:rPr lang="en-US" sz="2100" dirty="0"/>
              <a:t>.</a:t>
            </a:r>
            <a:endParaRPr lang="id-ID" sz="2100" dirty="0"/>
          </a:p>
        </p:txBody>
      </p:sp>
    </p:spTree>
    <p:extLst>
      <p:ext uri="{BB962C8B-B14F-4D97-AF65-F5344CB8AC3E}">
        <p14:creationId xmlns:p14="http://schemas.microsoft.com/office/powerpoint/2010/main" val="489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648072"/>
          </a:xfrm>
        </p:spPr>
        <p:txBody>
          <a:bodyPr/>
          <a:lstStyle/>
          <a:p>
            <a:r>
              <a:rPr lang="id-ID" sz="3800" b="1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MODEL PROSES PERANGKAT LUNAK EVOLUSIONER</a:t>
            </a:r>
            <a:endParaRPr lang="id-ID" sz="3800" b="1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59740" y="1493974"/>
            <a:ext cx="4608512" cy="1160060"/>
            <a:chOff x="1691680" y="1340768"/>
            <a:chExt cx="4608512" cy="1160060"/>
          </a:xfrm>
        </p:grpSpPr>
        <p:sp>
          <p:nvSpPr>
            <p:cNvPr id="15" name="Chevron 14">
              <a:hlinkClick r:id="rId2" action="ppaction://hlinksldjump"/>
            </p:cNvPr>
            <p:cNvSpPr/>
            <p:nvPr/>
          </p:nvSpPr>
          <p:spPr bwMode="auto">
            <a:xfrm>
              <a:off x="2826466" y="1758490"/>
              <a:ext cx="3473726" cy="576064"/>
            </a:xfrm>
            <a:prstGeom prst="chevron">
              <a:avLst>
                <a:gd name="adj" fmla="val 76060"/>
              </a:avLst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d-ID" sz="2400" b="1" dirty="0" smtClean="0">
                  <a:solidFill>
                    <a:schemeClr val="bg2"/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1. PENGERTIAN</a:t>
              </a:r>
              <a:endParaRPr kumimoji="0" lang="id-ID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652" b="14223"/>
            <a:stretch/>
          </p:blipFill>
          <p:spPr>
            <a:xfrm>
              <a:off x="1691680" y="1340768"/>
              <a:ext cx="1728192" cy="1160060"/>
            </a:xfrm>
            <a:prstGeom prst="rect">
              <a:avLst/>
            </a:prstGeom>
          </p:spPr>
        </p:pic>
      </p:grpSp>
      <p:sp>
        <p:nvSpPr>
          <p:cNvPr id="16" name="Chevron 15">
            <a:hlinkClick r:id="rId4" action="ppaction://hlinksldjump"/>
          </p:cNvPr>
          <p:cNvSpPr/>
          <p:nvPr/>
        </p:nvSpPr>
        <p:spPr bwMode="auto">
          <a:xfrm>
            <a:off x="2352528" y="2713637"/>
            <a:ext cx="4392488" cy="526421"/>
          </a:xfrm>
          <a:prstGeom prst="chevron">
            <a:avLst>
              <a:gd name="adj" fmla="val 76060"/>
            </a:avLst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000" b="1" dirty="0" smtClean="0">
                <a:solidFill>
                  <a:schemeClr val="bg2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TAHAPAN – TAHAPAN</a:t>
            </a:r>
            <a:endParaRPr kumimoji="0" lang="id-ID" sz="20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7" name="Chevron 16">
            <a:hlinkClick r:id="rId5" action="ppaction://hlinksldjump"/>
          </p:cNvPr>
          <p:cNvSpPr/>
          <p:nvPr/>
        </p:nvSpPr>
        <p:spPr bwMode="auto">
          <a:xfrm>
            <a:off x="1075046" y="3483886"/>
            <a:ext cx="4649082" cy="593186"/>
          </a:xfrm>
          <a:prstGeom prst="chevron">
            <a:avLst>
              <a:gd name="adj" fmla="val 76060"/>
            </a:avLst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id-ID" sz="1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1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id-ID" sz="1600" b="1" dirty="0" smtClean="0">
                <a:solidFill>
                  <a:schemeClr val="bg2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KELEBIHAN &amp; KEKURANGAN</a:t>
            </a:r>
            <a:endParaRPr kumimoji="0" lang="id-ID" sz="16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21" name="Chevron 20">
            <a:hlinkClick r:id="rId6" action="ppaction://hlinksldjump"/>
          </p:cNvPr>
          <p:cNvSpPr/>
          <p:nvPr/>
        </p:nvSpPr>
        <p:spPr bwMode="auto">
          <a:xfrm>
            <a:off x="2397567" y="4293096"/>
            <a:ext cx="5713207" cy="576064"/>
          </a:xfrm>
          <a:prstGeom prst="chevron">
            <a:avLst>
              <a:gd name="adj" fmla="val 76060"/>
            </a:avLst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6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16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id-ID" sz="1600" b="1" dirty="0" smtClean="0">
                <a:solidFill>
                  <a:schemeClr val="bg2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PENGGUNAAN MODEL PROSES EVOLUSIONER</a:t>
            </a:r>
            <a:endParaRPr kumimoji="0" lang="id-ID" sz="16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26" name="Chevron 25">
            <a:hlinkClick r:id="rId7" action="ppaction://hlinksldjump"/>
          </p:cNvPr>
          <p:cNvSpPr/>
          <p:nvPr/>
        </p:nvSpPr>
        <p:spPr bwMode="auto">
          <a:xfrm>
            <a:off x="1075046" y="5130110"/>
            <a:ext cx="5669970" cy="481495"/>
          </a:xfrm>
          <a:prstGeom prst="chevron">
            <a:avLst>
              <a:gd name="adj" fmla="val 76060"/>
            </a:avLst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000" b="1" dirty="0" smtClean="0">
                <a:solidFill>
                  <a:schemeClr val="bg2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MODEL EVOLUSIONER</a:t>
            </a:r>
            <a:endParaRPr kumimoji="0" lang="id-ID" sz="20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2" name="Chevron 31">
            <a:hlinkClick r:id="rId8" action="ppaction://hlinksldjump"/>
          </p:cNvPr>
          <p:cNvSpPr/>
          <p:nvPr/>
        </p:nvSpPr>
        <p:spPr bwMode="auto">
          <a:xfrm>
            <a:off x="2370056" y="5805264"/>
            <a:ext cx="6662645" cy="560553"/>
          </a:xfrm>
          <a:prstGeom prst="chevron">
            <a:avLst>
              <a:gd name="adj" fmla="val 76060"/>
            </a:avLst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400" b="1" dirty="0" smtClean="0">
                <a:solidFill>
                  <a:schemeClr val="bg2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METODE PENGEMBANGAN PERANGKAT LUNAK - EVOLUSIONER</a:t>
            </a:r>
            <a:endParaRPr kumimoji="0" lang="id-ID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3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7504" y="188640"/>
            <a:ext cx="4032448" cy="4104456"/>
          </a:xfrm>
        </p:spPr>
        <p:txBody>
          <a:bodyPr/>
          <a:lstStyle/>
          <a:p>
            <a:r>
              <a:rPr lang="en-US" sz="2000" dirty="0"/>
              <a:t>Model spiral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pendekatan</a:t>
            </a:r>
            <a:r>
              <a:rPr lang="en-US" sz="2000" dirty="0"/>
              <a:t> yang </a:t>
            </a:r>
            <a:r>
              <a:rPr lang="en-US" sz="2000" dirty="0" err="1"/>
              <a:t>realistis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perkembangan</a:t>
            </a:r>
            <a:r>
              <a:rPr lang="en-US" sz="2000" dirty="0"/>
              <a:t> system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r>
              <a:rPr lang="en-US" sz="2000" dirty="0"/>
              <a:t> </a:t>
            </a:r>
            <a:r>
              <a:rPr lang="en-US" sz="2000" dirty="0" err="1"/>
              <a:t>skala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.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r>
              <a:rPr lang="en-US" sz="2000" dirty="0"/>
              <a:t> </a:t>
            </a:r>
            <a:r>
              <a:rPr lang="en-US" sz="2000" dirty="0" err="1"/>
              <a:t>terus</a:t>
            </a:r>
            <a:r>
              <a:rPr lang="en-US" sz="2000" dirty="0"/>
              <a:t> </a:t>
            </a:r>
            <a:r>
              <a:rPr lang="en-US" sz="2000" dirty="0" err="1"/>
              <a:t>bekerja</a:t>
            </a:r>
            <a:r>
              <a:rPr lang="en-US" sz="2000" dirty="0"/>
              <a:t>  </a:t>
            </a:r>
            <a:r>
              <a:rPr lang="en-US" sz="2000" dirty="0" err="1"/>
              <a:t>selama</a:t>
            </a:r>
            <a:r>
              <a:rPr lang="en-US" sz="2000" dirty="0"/>
              <a:t> proses </a:t>
            </a:r>
            <a:r>
              <a:rPr lang="en-US" sz="2000" dirty="0" err="1"/>
              <a:t>bergerak</a:t>
            </a:r>
            <a:r>
              <a:rPr lang="en-US" sz="2000" dirty="0"/>
              <a:t>, </a:t>
            </a:r>
            <a:r>
              <a:rPr lang="en-US" sz="2000" dirty="0" err="1"/>
              <a:t>pengembang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pemakai</a:t>
            </a:r>
            <a:r>
              <a:rPr lang="en-US" sz="2000" dirty="0"/>
              <a:t> </a:t>
            </a:r>
            <a:r>
              <a:rPr lang="en-US" sz="2000" dirty="0" err="1"/>
              <a:t>memahami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bereaksi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resiko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evolusi</a:t>
            </a:r>
            <a:r>
              <a:rPr lang="en-US" sz="2000" dirty="0"/>
              <a:t>. Model spiral </a:t>
            </a:r>
            <a:r>
              <a:rPr lang="en-US" sz="2000" dirty="0" err="1"/>
              <a:t>menggunakan</a:t>
            </a:r>
            <a:r>
              <a:rPr lang="en-US" sz="2000" dirty="0"/>
              <a:t> prototype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mekanisme</a:t>
            </a:r>
            <a:r>
              <a:rPr lang="en-US" sz="2000" dirty="0"/>
              <a:t> </a:t>
            </a:r>
            <a:r>
              <a:rPr lang="en-US" sz="2000" dirty="0" err="1"/>
              <a:t>pengurangan</a:t>
            </a:r>
            <a:r>
              <a:rPr lang="en-US" sz="2000" dirty="0"/>
              <a:t> </a:t>
            </a:r>
            <a:r>
              <a:rPr lang="en-US" sz="2000" dirty="0" err="1"/>
              <a:t>resiko</a:t>
            </a:r>
            <a:r>
              <a:rPr lang="en-US" sz="2000" dirty="0"/>
              <a:t>.</a:t>
            </a:r>
            <a:endParaRPr lang="id-ID" sz="2000" dirty="0"/>
          </a:p>
          <a:p>
            <a:pPr lvl="0"/>
            <a:endParaRPr lang="id-ID" sz="2000" dirty="0"/>
          </a:p>
        </p:txBody>
      </p:sp>
      <p:pic>
        <p:nvPicPr>
          <p:cNvPr id="5" name="Picture 4" descr="http://1.bp.blogspot.com/-nTHYvJ_uzcE/UZtqwHg-UwI/AAAAAAAAAUw/cTeLc2OH9Ow/s1600/metode-pengembangan-perangkat-lunak-spiral.jp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0648"/>
            <a:ext cx="4392488" cy="42210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395536" y="4509120"/>
            <a:ext cx="85689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Model spiral </a:t>
            </a:r>
            <a:r>
              <a:rPr lang="en-US" sz="2000" dirty="0" err="1"/>
              <a:t>membutuhkan</a:t>
            </a:r>
            <a:r>
              <a:rPr lang="en-US" sz="2000" dirty="0"/>
              <a:t> </a:t>
            </a:r>
            <a:r>
              <a:rPr lang="en-US" sz="2000" dirty="0" err="1"/>
              <a:t>keahlian</a:t>
            </a:r>
            <a:r>
              <a:rPr lang="en-US" sz="2000" dirty="0"/>
              <a:t> </a:t>
            </a:r>
            <a:r>
              <a:rPr lang="en-US" sz="2000" dirty="0" err="1"/>
              <a:t>penafsiran</a:t>
            </a:r>
            <a:r>
              <a:rPr lang="en-US" sz="2000" dirty="0"/>
              <a:t> </a:t>
            </a:r>
            <a:r>
              <a:rPr lang="en-US" sz="2000" dirty="0" err="1"/>
              <a:t>resiko</a:t>
            </a:r>
            <a:r>
              <a:rPr lang="en-US" sz="2000" dirty="0"/>
              <a:t> yang </a:t>
            </a:r>
            <a:r>
              <a:rPr lang="en-US" sz="2000" dirty="0" err="1"/>
              <a:t>masuk</a:t>
            </a:r>
            <a:r>
              <a:rPr lang="en-US" sz="2000" dirty="0"/>
              <a:t> </a:t>
            </a:r>
            <a:r>
              <a:rPr lang="en-US" sz="2000" dirty="0" err="1"/>
              <a:t>akal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bertumpu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keahlian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mencapai</a:t>
            </a:r>
            <a:r>
              <a:rPr lang="en-US" sz="2000" dirty="0"/>
              <a:t> </a:t>
            </a:r>
            <a:r>
              <a:rPr lang="en-US" sz="2000" dirty="0" err="1"/>
              <a:t>keberhasilan</a:t>
            </a:r>
            <a:r>
              <a:rPr lang="en-US" sz="2000" dirty="0"/>
              <a:t>.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resiko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ditemukan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diatur</a:t>
            </a:r>
            <a:r>
              <a:rPr lang="en-US" sz="2000" dirty="0"/>
              <a:t>, </a:t>
            </a:r>
            <a:r>
              <a:rPr lang="en-US" sz="2000" dirty="0" err="1"/>
              <a:t>pasti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. Model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membutuhkan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bertahun-tahun</a:t>
            </a:r>
            <a:r>
              <a:rPr lang="en-US" sz="2000" dirty="0"/>
              <a:t>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kehandalannya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dipertimbangkan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kepastian</a:t>
            </a:r>
            <a:r>
              <a:rPr lang="en-US" sz="2000" dirty="0"/>
              <a:t> absolute.</a:t>
            </a:r>
            <a:endParaRPr lang="id-ID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-108520" y="6213505"/>
            <a:ext cx="2952328" cy="59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id-ID" sz="3600" i="1" kern="0" dirty="0" smtClean="0"/>
              <a:t>Model spiral</a:t>
            </a:r>
            <a:endParaRPr lang="id-ID" sz="3600" i="1" kern="0" dirty="0"/>
          </a:p>
        </p:txBody>
      </p:sp>
    </p:spTree>
    <p:extLst>
      <p:ext uri="{BB962C8B-B14F-4D97-AF65-F5344CB8AC3E}">
        <p14:creationId xmlns:p14="http://schemas.microsoft.com/office/powerpoint/2010/main" val="36505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348880"/>
            <a:ext cx="7740352" cy="1930226"/>
          </a:xfrm>
        </p:spPr>
        <p:txBody>
          <a:bodyPr>
            <a:prstTxWarp prst="textPlain">
              <a:avLst/>
            </a:prstTxWarp>
          </a:bodyPr>
          <a:lstStyle/>
          <a:p>
            <a:r>
              <a:rPr lang="en-US" b="1" dirty="0" err="1"/>
              <a:t>Metode</a:t>
            </a:r>
            <a:r>
              <a:rPr lang="en-US" b="1" dirty="0"/>
              <a:t> </a:t>
            </a:r>
            <a:r>
              <a:rPr lang="en-US" b="1" dirty="0" err="1"/>
              <a:t>Pengembangan</a:t>
            </a:r>
            <a:r>
              <a:rPr lang="en-US" b="1" dirty="0"/>
              <a:t> </a:t>
            </a:r>
            <a:r>
              <a:rPr lang="en-US" b="1" dirty="0" err="1"/>
              <a:t>Perangkat</a:t>
            </a:r>
            <a:r>
              <a:rPr lang="en-US" b="1" dirty="0"/>
              <a:t> </a:t>
            </a:r>
            <a:r>
              <a:rPr lang="en-US" b="1" dirty="0" err="1"/>
              <a:t>Lunak</a:t>
            </a:r>
            <a:r>
              <a:rPr lang="en-US" b="1" dirty="0"/>
              <a:t> - </a:t>
            </a:r>
            <a:r>
              <a:rPr lang="en-US" b="1" dirty="0" err="1"/>
              <a:t>Evolusioner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73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55577" y="2204864"/>
            <a:ext cx="8136904" cy="3456384"/>
          </a:xfrm>
        </p:spPr>
        <p:txBody>
          <a:bodyPr/>
          <a:lstStyle/>
          <a:p>
            <a:r>
              <a:rPr lang="en-US" sz="2800" dirty="0" smtClean="0"/>
              <a:t>Model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menggabungkan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karakteristik</a:t>
            </a:r>
            <a:r>
              <a:rPr lang="en-US" sz="2800" dirty="0"/>
              <a:t> model spiral. </a:t>
            </a:r>
            <a:r>
              <a:rPr lang="en-US" sz="2800" dirty="0" err="1"/>
              <a:t>Bersifat</a:t>
            </a:r>
            <a:r>
              <a:rPr lang="en-US" sz="2800" dirty="0"/>
              <a:t> </a:t>
            </a:r>
            <a:r>
              <a:rPr lang="en-US" sz="2800" dirty="0" err="1"/>
              <a:t>evolusioner</a:t>
            </a:r>
            <a:r>
              <a:rPr lang="en-US" sz="2800" dirty="0"/>
              <a:t>,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membutuhkan</a:t>
            </a:r>
            <a:r>
              <a:rPr lang="en-US" sz="2800" dirty="0"/>
              <a:t> </a:t>
            </a:r>
            <a:r>
              <a:rPr lang="en-US" sz="2800" dirty="0" err="1"/>
              <a:t>pendekatan</a:t>
            </a:r>
            <a:r>
              <a:rPr lang="en-US" sz="2800" dirty="0"/>
              <a:t> iterative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menciptakan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. </a:t>
            </a:r>
            <a:r>
              <a:rPr lang="en-US" sz="2800" dirty="0" err="1"/>
              <a:t>Tetapi</a:t>
            </a:r>
            <a:r>
              <a:rPr lang="en-US" sz="2800" dirty="0"/>
              <a:t> model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merangkai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sebelum</a:t>
            </a:r>
            <a:r>
              <a:rPr lang="en-US" sz="2800" dirty="0"/>
              <a:t> </a:t>
            </a:r>
            <a:r>
              <a:rPr lang="en-US" sz="2800" dirty="0" err="1"/>
              <a:t>dipaketkan</a:t>
            </a:r>
            <a:r>
              <a:rPr lang="en-US" sz="2800" dirty="0"/>
              <a:t> (</a:t>
            </a:r>
            <a:r>
              <a:rPr lang="en-US" sz="2800" dirty="0" err="1"/>
              <a:t>kadang</a:t>
            </a:r>
            <a:r>
              <a:rPr lang="en-US" sz="2800" dirty="0"/>
              <a:t>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).</a:t>
            </a:r>
            <a:endParaRPr lang="id-ID" sz="2800" dirty="0"/>
          </a:p>
          <a:p>
            <a:r>
              <a:rPr lang="en-US" sz="2800" dirty="0"/>
              <a:t>Model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membawa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penggunaan</a:t>
            </a:r>
            <a:r>
              <a:rPr lang="en-US" sz="2800" dirty="0"/>
              <a:t> </a:t>
            </a:r>
            <a:r>
              <a:rPr lang="en-US" sz="2800" dirty="0" err="1"/>
              <a:t>kembali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kegunaan</a:t>
            </a:r>
            <a:r>
              <a:rPr lang="en-US" sz="2800" dirty="0"/>
              <a:t> </a:t>
            </a:r>
            <a:r>
              <a:rPr lang="en-US" sz="2800" dirty="0" err="1"/>
              <a:t>kembali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memberi</a:t>
            </a:r>
            <a:r>
              <a:rPr lang="en-US" sz="2800" dirty="0"/>
              <a:t> </a:t>
            </a:r>
            <a:r>
              <a:rPr lang="en-US" sz="2800" dirty="0" err="1"/>
              <a:t>sejumlah</a:t>
            </a:r>
            <a:r>
              <a:rPr lang="en-US" sz="2800" dirty="0"/>
              <a:t> </a:t>
            </a:r>
            <a:r>
              <a:rPr lang="en-US" sz="2800" dirty="0" err="1"/>
              <a:t>keuntungan</a:t>
            </a:r>
            <a:r>
              <a:rPr lang="en-US" sz="2800" dirty="0"/>
              <a:t> yang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diukur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rekayasa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.</a:t>
            </a:r>
            <a:endParaRPr lang="id-ID" sz="2800" dirty="0"/>
          </a:p>
          <a:p>
            <a:pPr lvl="0"/>
            <a:endParaRPr lang="id-ID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03448"/>
            <a:ext cx="8278688" cy="1143000"/>
          </a:xfrm>
        </p:spPr>
        <p:txBody>
          <a:bodyPr/>
          <a:lstStyle/>
          <a:p>
            <a:pPr marL="890588" indent="-890588" algn="l">
              <a:buFont typeface="+mj-lt"/>
              <a:buAutoNum type="arabicPeriod"/>
            </a:pPr>
            <a:r>
              <a:rPr lang="en-US" sz="4000" dirty="0" err="1"/>
              <a:t>Metode</a:t>
            </a:r>
            <a:r>
              <a:rPr lang="en-US" sz="4000" dirty="0"/>
              <a:t> </a:t>
            </a:r>
            <a:r>
              <a:rPr lang="en-US" sz="4000" dirty="0" err="1"/>
              <a:t>pengembangan</a:t>
            </a:r>
            <a:r>
              <a:rPr lang="en-US" sz="4000" dirty="0"/>
              <a:t> </a:t>
            </a:r>
            <a:r>
              <a:rPr lang="en-US" sz="4000" dirty="0" err="1" smtClean="0"/>
              <a:t>perangkat</a:t>
            </a:r>
            <a:r>
              <a:rPr lang="id-ID" sz="4000" dirty="0" smtClean="0"/>
              <a:t> </a:t>
            </a:r>
            <a:r>
              <a:rPr lang="en-US" sz="4000" dirty="0" err="1" smtClean="0"/>
              <a:t>lunak</a:t>
            </a:r>
            <a:r>
              <a:rPr lang="en-US" sz="4000" dirty="0" smtClean="0"/>
              <a:t> </a:t>
            </a:r>
            <a:r>
              <a:rPr lang="en-US" sz="4000" dirty="0"/>
              <a:t>model </a:t>
            </a:r>
            <a:r>
              <a:rPr lang="en-US" sz="4000" dirty="0" err="1"/>
              <a:t>rakitan</a:t>
            </a:r>
            <a:r>
              <a:rPr lang="en-US" sz="4000" dirty="0"/>
              <a:t> </a:t>
            </a:r>
            <a:r>
              <a:rPr lang="en-US" sz="4000" dirty="0" err="1" smtClean="0"/>
              <a:t>komponen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31578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Jack\Documents\RPL-Rakita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8" y="0"/>
            <a:ext cx="9117941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992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12968" cy="1023392"/>
          </a:xfrm>
        </p:spPr>
        <p:txBody>
          <a:bodyPr/>
          <a:lstStyle/>
          <a:p>
            <a:pPr marL="742950" lvl="0" indent="-742950" algn="l">
              <a:buFont typeface="+mj-lt"/>
              <a:buAutoNum type="arabicPeriod" startAt="2"/>
            </a:pP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4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konkruen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1200"/>
            <a:ext cx="8424936" cy="4616152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Representasi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aktivitas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meliputi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aktivitas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keadaan-keadaan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dicatat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aktivitas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lain (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direpresentasikan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sikap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analog.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aktifitas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konkruen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tinggal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didalam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keadaan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Model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paradigm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klien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/server.</a:t>
            </a:r>
            <a:endParaRPr lang="id-ID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69984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581400" y="685800"/>
            <a:ext cx="5561013" cy="1231032"/>
          </a:xfrm>
        </p:spPr>
        <p:txBody>
          <a:bodyPr/>
          <a:lstStyle/>
          <a:p>
            <a:r>
              <a:rPr lang="id-ID" sz="5400" b="1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FFFFFF"/>
                  </a:outerShdw>
                  <a:reflection blurRad="6350" stA="55000" endA="300" endPos="45500" dir="5400000" sy="-100000" algn="bl" rotWithShape="0"/>
                </a:effectLst>
              </a:rPr>
              <a:t>TERIMAKASIH</a:t>
            </a:r>
            <a:endParaRPr lang="id-ID" sz="5400" b="1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FFFFFF"/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545" y="2204864"/>
            <a:ext cx="4209297" cy="44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7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533400"/>
            <a:ext cx="7956376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err="1" smtClean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Pengertian</a:t>
            </a:r>
            <a:r>
              <a:rPr lang="id-ID" b="1" dirty="0" smtClean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/>
            </a:r>
            <a:br>
              <a:rPr lang="id-ID" b="1" dirty="0" smtClean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</a:br>
            <a:r>
              <a:rPr lang="id-ID" sz="2800" b="1" dirty="0" smtClean="0">
                <a:effectLst/>
              </a:rPr>
              <a:t>Model Proses Perangkat Lunak Evolusioner</a:t>
            </a:r>
            <a:endParaRPr lang="id-ID" sz="2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81200"/>
            <a:ext cx="7592888" cy="4114800"/>
          </a:xfrm>
        </p:spPr>
        <p:txBody>
          <a:bodyPr/>
          <a:lstStyle/>
          <a:p>
            <a:pPr algn="just"/>
            <a:r>
              <a:rPr lang="en-US" sz="2800" dirty="0"/>
              <a:t>Model proses </a:t>
            </a:r>
            <a:r>
              <a:rPr lang="en-US" sz="2800" dirty="0" err="1"/>
              <a:t>evolusioner</a:t>
            </a:r>
            <a:r>
              <a:rPr lang="en-US" sz="2800" dirty="0"/>
              <a:t> </a:t>
            </a:r>
            <a:r>
              <a:rPr lang="en-US" sz="2800" dirty="0" err="1"/>
              <a:t>didasarkan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pemahaman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i="1" dirty="0"/>
              <a:t>software</a:t>
            </a:r>
            <a:r>
              <a:rPr lang="en-US" sz="2800" dirty="0"/>
              <a:t> yang </a:t>
            </a:r>
            <a:r>
              <a:rPr lang="en-US" sz="2800" dirty="0" err="1"/>
              <a:t>dibuat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mengalami</a:t>
            </a:r>
            <a:r>
              <a:rPr lang="en-US" sz="2800" dirty="0"/>
              <a:t> </a:t>
            </a:r>
            <a:r>
              <a:rPr lang="en-US" sz="2800" dirty="0" err="1"/>
              <a:t>perubahan</a:t>
            </a:r>
            <a:r>
              <a:rPr lang="en-US" sz="2800" dirty="0"/>
              <a:t> (</a:t>
            </a:r>
            <a:r>
              <a:rPr lang="en-US" sz="2800" dirty="0" err="1"/>
              <a:t>evolusi</a:t>
            </a:r>
            <a:r>
              <a:rPr lang="en-US" sz="2800" dirty="0"/>
              <a:t>)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perlahan-lahan</a:t>
            </a:r>
            <a:r>
              <a:rPr lang="en-US" sz="2800" dirty="0"/>
              <a:t> di </a:t>
            </a:r>
            <a:r>
              <a:rPr lang="en-US" sz="2800" dirty="0" err="1"/>
              <a:t>sepanjang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. Hal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disesuaikan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perkembangan</a:t>
            </a:r>
            <a:r>
              <a:rPr lang="en-US" sz="2800" dirty="0"/>
              <a:t> </a:t>
            </a:r>
            <a:r>
              <a:rPr lang="en-US" sz="2800" dirty="0" err="1"/>
              <a:t>bisnis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spesifikasi</a:t>
            </a:r>
            <a:r>
              <a:rPr lang="en-US" sz="2800" dirty="0"/>
              <a:t> </a:t>
            </a:r>
            <a:r>
              <a:rPr lang="en-US" sz="2800" i="1" dirty="0"/>
              <a:t>hardware</a:t>
            </a:r>
            <a:r>
              <a:rPr lang="en-US" sz="2800" dirty="0" smtClean="0"/>
              <a:t>.</a:t>
            </a:r>
            <a:endParaRPr lang="id-ID" sz="2800" dirty="0" smtClean="0"/>
          </a:p>
          <a:p>
            <a:pPr algn="just"/>
            <a:r>
              <a:rPr lang="en-US" sz="2800" dirty="0"/>
              <a:t>Model </a:t>
            </a:r>
            <a:r>
              <a:rPr lang="en-US" sz="2800" dirty="0" err="1"/>
              <a:t>evolusioner</a:t>
            </a:r>
            <a:r>
              <a:rPr lang="en-US" sz="2800" dirty="0"/>
              <a:t> </a:t>
            </a:r>
            <a:r>
              <a:rPr lang="en-US" sz="2800" dirty="0" err="1"/>
              <a:t>bersifat</a:t>
            </a:r>
            <a:r>
              <a:rPr lang="en-US" sz="2800" dirty="0"/>
              <a:t> </a:t>
            </a:r>
            <a:r>
              <a:rPr lang="en-US" sz="2800" dirty="0" err="1"/>
              <a:t>iteratif</a:t>
            </a:r>
            <a:r>
              <a:rPr lang="en-US" sz="2800" dirty="0"/>
              <a:t>/</a:t>
            </a:r>
            <a:r>
              <a:rPr lang="en-US" sz="2800" dirty="0" err="1"/>
              <a:t>berulang</a:t>
            </a:r>
            <a:r>
              <a:rPr lang="en-US" sz="2800" dirty="0"/>
              <a:t>,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proses </a:t>
            </a:r>
            <a:r>
              <a:rPr lang="en-US" sz="2800" dirty="0" err="1"/>
              <a:t>berupa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 yang </a:t>
            </a:r>
            <a:r>
              <a:rPr lang="en-US" sz="2800" dirty="0" err="1"/>
              <a:t>makin</a:t>
            </a:r>
            <a:r>
              <a:rPr lang="en-US" sz="2800" dirty="0"/>
              <a:t> lama </a:t>
            </a:r>
            <a:r>
              <a:rPr lang="en-US" sz="2800" dirty="0" err="1"/>
              <a:t>makin</a:t>
            </a:r>
            <a:r>
              <a:rPr lang="en-US" sz="2800" dirty="0"/>
              <a:t> </a:t>
            </a:r>
            <a:r>
              <a:rPr lang="en-US" sz="2800" dirty="0" err="1"/>
              <a:t>lengkap</a:t>
            </a:r>
            <a:r>
              <a:rPr lang="en-US" sz="2800" dirty="0"/>
              <a:t> </a:t>
            </a:r>
            <a:r>
              <a:rPr lang="en-US" sz="2800" dirty="0" err="1"/>
              <a:t>sampai</a:t>
            </a:r>
            <a:r>
              <a:rPr lang="en-US" sz="2800" dirty="0"/>
              <a:t> </a:t>
            </a:r>
            <a:r>
              <a:rPr lang="en-US" sz="2800" dirty="0" err="1"/>
              <a:t>versi</a:t>
            </a:r>
            <a:r>
              <a:rPr lang="en-US" sz="2800" dirty="0"/>
              <a:t> </a:t>
            </a:r>
            <a:r>
              <a:rPr lang="en-US" sz="2800" dirty="0" err="1"/>
              <a:t>terlengkap</a:t>
            </a:r>
            <a:r>
              <a:rPr lang="en-US" sz="2800" dirty="0"/>
              <a:t> </a:t>
            </a:r>
            <a:r>
              <a:rPr lang="en-US" sz="2800" dirty="0" err="1"/>
              <a:t>dihasilkan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 </a:t>
            </a:r>
            <a:r>
              <a:rPr lang="en-US" sz="2800" dirty="0" err="1"/>
              <a:t>akhir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proses.</a:t>
            </a:r>
            <a:endParaRPr lang="id-ID" sz="2800" dirty="0"/>
          </a:p>
          <a:p>
            <a:pPr algn="just"/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3758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4624"/>
            <a:ext cx="7772400" cy="914400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Tahapan-tahapan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120" y="1762472"/>
            <a:ext cx="3347864" cy="4114800"/>
          </a:xfrm>
        </p:spPr>
        <p:txBody>
          <a:bodyPr/>
          <a:lstStyle/>
          <a:p>
            <a:r>
              <a:rPr lang="en-US" sz="2800" dirty="0" err="1"/>
              <a:t>Pendekatan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model proses </a:t>
            </a:r>
            <a:r>
              <a:rPr lang="en-US" sz="2800" dirty="0" err="1"/>
              <a:t>evolusioner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mengaplikasikan</a:t>
            </a:r>
            <a:r>
              <a:rPr lang="en-US" sz="2800" dirty="0"/>
              <a:t> </a:t>
            </a:r>
            <a:r>
              <a:rPr lang="en-US" sz="2800" dirty="0" err="1"/>
              <a:t>paradigma</a:t>
            </a:r>
            <a:r>
              <a:rPr lang="en-US" sz="2800" dirty="0"/>
              <a:t> </a:t>
            </a:r>
            <a:r>
              <a:rPr lang="en-US" sz="2800" i="1" dirty="0"/>
              <a:t>prototyping</a:t>
            </a:r>
            <a:r>
              <a:rPr lang="en-US" sz="2800" dirty="0"/>
              <a:t>.</a:t>
            </a:r>
            <a:endParaRPr lang="id-ID" sz="2800" dirty="0"/>
          </a:p>
        </p:txBody>
      </p:sp>
      <p:pic>
        <p:nvPicPr>
          <p:cNvPr id="4" name="Picture 3" descr="http://3.bp.blogspot.com/-8ZANoIQCsfc/U2c9rDBP-wI/AAAAAAAAAEI/u9H6iu6F2Hg/s1600/Captudsre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196752"/>
            <a:ext cx="5518770" cy="50617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61764" y="6258478"/>
            <a:ext cx="5274332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15000"/>
              </a:lnSpc>
              <a:spcAft>
                <a:spcPts val="1000"/>
              </a:spcAft>
            </a:pP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Figure 1. </a:t>
            </a:r>
            <a:r>
              <a:rPr lang="en-US" b="1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Tahapan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 Model Proses </a:t>
            </a:r>
            <a:r>
              <a:rPr lang="en-US" b="1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Evolusioner</a:t>
            </a:r>
            <a:endParaRPr lang="id-ID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6237312"/>
            <a:ext cx="7848872" cy="576064"/>
          </a:xfrm>
        </p:spPr>
        <p:txBody>
          <a:bodyPr/>
          <a:lstStyle/>
          <a:p>
            <a:r>
              <a:rPr lang="en-US" sz="3600" i="1" dirty="0" err="1"/>
              <a:t>tahapan-tahapan</a:t>
            </a:r>
            <a:r>
              <a:rPr lang="en-US" sz="3600" i="1" dirty="0"/>
              <a:t> </a:t>
            </a:r>
            <a:r>
              <a:rPr lang="en-US" sz="3600" i="1" dirty="0" err="1"/>
              <a:t>dalam</a:t>
            </a:r>
            <a:r>
              <a:rPr lang="en-US" sz="3600" i="1" dirty="0"/>
              <a:t> model </a:t>
            </a:r>
            <a:r>
              <a:rPr lang="en-US" sz="3600" i="1" dirty="0" err="1"/>
              <a:t>prosesnya</a:t>
            </a:r>
            <a:endParaRPr lang="id-ID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424936" cy="4320480"/>
          </a:xfrm>
        </p:spPr>
        <p:txBody>
          <a:bodyPr/>
          <a:lstStyle/>
          <a:p>
            <a:pPr marL="514350" indent="-514350" algn="just">
              <a:buAutoNum type="arabicPeriod"/>
            </a:pP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40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ommunication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Komunikasi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d-ID" sz="4000" dirty="0" smtClean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28638" indent="0" algn="just">
              <a:buNone/>
            </a:pPr>
            <a:r>
              <a:rPr lang="en-US" sz="3600" dirty="0" err="1"/>
              <a:t>Komunikasi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hal</a:t>
            </a:r>
            <a:r>
              <a:rPr lang="en-US" sz="3600" dirty="0"/>
              <a:t> </a:t>
            </a:r>
            <a:r>
              <a:rPr lang="en-US" sz="3600" dirty="0" err="1"/>
              <a:t>ini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bertemu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pelanggan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membicarakan</a:t>
            </a:r>
            <a:r>
              <a:rPr lang="en-US" sz="3600" dirty="0"/>
              <a:t> </a:t>
            </a:r>
            <a:r>
              <a:rPr lang="en-US" sz="3600" dirty="0" err="1"/>
              <a:t>kebutuhan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fitur-fitur</a:t>
            </a:r>
            <a:r>
              <a:rPr lang="en-US" sz="3600" dirty="0"/>
              <a:t> </a:t>
            </a:r>
            <a:r>
              <a:rPr lang="en-US" sz="3600" dirty="0" err="1"/>
              <a:t>apa</a:t>
            </a:r>
            <a:r>
              <a:rPr lang="en-US" sz="3600" dirty="0"/>
              <a:t> </a:t>
            </a:r>
            <a:r>
              <a:rPr lang="en-US" sz="3600" dirty="0" err="1"/>
              <a:t>saja</a:t>
            </a:r>
            <a:r>
              <a:rPr lang="en-US" sz="3600" dirty="0"/>
              <a:t> yang </a:t>
            </a:r>
            <a:r>
              <a:rPr lang="en-US" sz="3600" dirty="0" err="1"/>
              <a:t>ingin</a:t>
            </a:r>
            <a:r>
              <a:rPr lang="en-US" sz="3600" dirty="0"/>
              <a:t> </a:t>
            </a:r>
            <a:r>
              <a:rPr lang="en-US" sz="3600" dirty="0" err="1"/>
              <a:t>dimasukkan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i="1" dirty="0"/>
              <a:t>software</a:t>
            </a:r>
            <a:r>
              <a:rPr lang="en-US" sz="3600" dirty="0"/>
              <a:t> yang </a:t>
            </a:r>
            <a:r>
              <a:rPr lang="en-US" sz="3600" dirty="0" err="1"/>
              <a:t>akan</a:t>
            </a:r>
            <a:r>
              <a:rPr lang="en-US" sz="3600" dirty="0"/>
              <a:t> </a:t>
            </a:r>
            <a:r>
              <a:rPr lang="en-US" sz="3600" dirty="0" err="1"/>
              <a:t>dibuat</a:t>
            </a:r>
            <a:r>
              <a:rPr lang="en-US" sz="3600" dirty="0"/>
              <a:t>.</a:t>
            </a:r>
            <a:endParaRPr lang="id-ID" sz="3600" dirty="0"/>
          </a:p>
          <a:p>
            <a:pPr marL="514350" indent="-514350" algn="just">
              <a:buAutoNum type="arabicPeriod"/>
            </a:pPr>
            <a:endParaRPr lang="id-ID" sz="36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endParaRPr lang="id-ID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22242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4114800"/>
          </a:xfrm>
        </p:spPr>
        <p:txBody>
          <a:bodyPr/>
          <a:lstStyle/>
          <a:p>
            <a:pPr marL="742950" indent="-742950" algn="just">
              <a:buFont typeface="+mj-lt"/>
              <a:buAutoNum type="arabicPeriod" startAt="2"/>
            </a:pPr>
            <a:r>
              <a:rPr lang="en-US" sz="4000" i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Quick Plan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Perencanaan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id-ID" sz="4000" dirty="0" smtClean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28638" indent="0" algn="just">
              <a:buNone/>
            </a:pPr>
            <a:r>
              <a:rPr lang="en-US" sz="36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Planning</a:t>
            </a:r>
            <a:r>
              <a:rPr lang="en-US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disini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menjelaskan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diskusi</a:t>
            </a:r>
            <a:r>
              <a:rPr lang="en-US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anggota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anggota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gambaran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mengenai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id-ID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108520" y="6237312"/>
            <a:ext cx="784887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i="1" kern="0" dirty="0" err="1" smtClean="0"/>
              <a:t>tahapan-tahapan</a:t>
            </a:r>
            <a:r>
              <a:rPr lang="en-US" sz="3600" i="1" kern="0" dirty="0" smtClean="0"/>
              <a:t> </a:t>
            </a:r>
            <a:r>
              <a:rPr lang="en-US" sz="3600" i="1" kern="0" dirty="0" err="1" smtClean="0"/>
              <a:t>dalam</a:t>
            </a:r>
            <a:r>
              <a:rPr lang="en-US" sz="3600" i="1" kern="0" dirty="0" smtClean="0"/>
              <a:t> model </a:t>
            </a:r>
            <a:r>
              <a:rPr lang="en-US" sz="3600" i="1" kern="0" dirty="0" err="1" smtClean="0"/>
              <a:t>prosesnya</a:t>
            </a:r>
            <a:endParaRPr lang="id-ID" sz="3600" i="1" kern="0" dirty="0"/>
          </a:p>
        </p:txBody>
      </p:sp>
    </p:spTree>
    <p:extLst>
      <p:ext uri="{BB962C8B-B14F-4D97-AF65-F5344CB8AC3E}">
        <p14:creationId xmlns:p14="http://schemas.microsoft.com/office/powerpoint/2010/main" val="22801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496944" cy="3963144"/>
          </a:xfrm>
        </p:spPr>
        <p:txBody>
          <a:bodyPr/>
          <a:lstStyle/>
          <a:p>
            <a:pPr marL="514350" indent="-51435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en-US" sz="4000" i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Modelling Quick Design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Desain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Pemodelan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d-ID" sz="4000" dirty="0" smtClean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28638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3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Tahapan</a:t>
            </a:r>
            <a:r>
              <a:rPr lang="en-US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interface </a:t>
            </a:r>
            <a:r>
              <a:rPr lang="en-US" sz="3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tentunya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memprioritaskan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kemudahan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kenyamanan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108520" y="6237312"/>
            <a:ext cx="784887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i="1" kern="0" dirty="0" err="1" smtClean="0"/>
              <a:t>tahapan-tahapan</a:t>
            </a:r>
            <a:r>
              <a:rPr lang="en-US" sz="3600" i="1" kern="0" dirty="0" smtClean="0"/>
              <a:t> </a:t>
            </a:r>
            <a:r>
              <a:rPr lang="en-US" sz="3600" i="1" kern="0" dirty="0" err="1" smtClean="0"/>
              <a:t>dalam</a:t>
            </a:r>
            <a:r>
              <a:rPr lang="en-US" sz="3600" i="1" kern="0" dirty="0" smtClean="0"/>
              <a:t> model </a:t>
            </a:r>
            <a:r>
              <a:rPr lang="en-US" sz="3600" i="1" kern="0" dirty="0" err="1" smtClean="0"/>
              <a:t>prosesnya</a:t>
            </a:r>
            <a:endParaRPr lang="id-ID" sz="3600" i="1" kern="0" dirty="0"/>
          </a:p>
        </p:txBody>
      </p:sp>
    </p:spTree>
    <p:extLst>
      <p:ext uri="{BB962C8B-B14F-4D97-AF65-F5344CB8AC3E}">
        <p14:creationId xmlns:p14="http://schemas.microsoft.com/office/powerpoint/2010/main" val="15959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403304"/>
          </a:xfrm>
        </p:spPr>
        <p:txBody>
          <a:bodyPr/>
          <a:lstStyle/>
          <a:p>
            <a:pPr marL="514350" indent="-514350" algn="just">
              <a:spcAft>
                <a:spcPts val="1000"/>
              </a:spcAft>
              <a:buFont typeface="+mj-lt"/>
              <a:buAutoNum type="arabicPeriod" startAt="4"/>
            </a:pPr>
            <a:r>
              <a:rPr lang="en-US" sz="4000" i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Construction of </a:t>
            </a:r>
            <a:r>
              <a:rPr lang="en-US" sz="40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Prototype</a:t>
            </a:r>
            <a:endParaRPr lang="id-ID" sz="4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28638" indent="0" algn="just">
              <a:spcAft>
                <a:spcPts val="1000"/>
              </a:spcAft>
              <a:buNone/>
            </a:pPr>
            <a:r>
              <a:rPr lang="en-US" sz="36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6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Implementasi</a:t>
            </a:r>
            <a:r>
              <a:rPr lang="en-US" sz="36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i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prototype</a:t>
            </a:r>
            <a:r>
              <a:rPr lang="en-US" sz="36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d-ID" sz="36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28638" indent="0" algn="just">
              <a:spcAft>
                <a:spcPts val="1000"/>
              </a:spcAft>
              <a:buNone/>
            </a:pPr>
            <a:endParaRPr lang="id-ID" sz="800" dirty="0" smtClean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28638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Implementasi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tahapan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sendiri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Jadi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programmer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kode-kode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dibutuhkan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membentuk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108520" y="6237312"/>
            <a:ext cx="784887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i="1" kern="0" dirty="0" err="1" smtClean="0"/>
              <a:t>tahapan-tahapan</a:t>
            </a:r>
            <a:r>
              <a:rPr lang="en-US" sz="3600" i="1" kern="0" dirty="0" smtClean="0"/>
              <a:t> </a:t>
            </a:r>
            <a:r>
              <a:rPr lang="en-US" sz="3600" i="1" kern="0" dirty="0" err="1" smtClean="0"/>
              <a:t>dalam</a:t>
            </a:r>
            <a:r>
              <a:rPr lang="en-US" sz="3600" i="1" kern="0" dirty="0" smtClean="0"/>
              <a:t> model </a:t>
            </a:r>
            <a:r>
              <a:rPr lang="en-US" sz="3600" i="1" kern="0" dirty="0" err="1" smtClean="0"/>
              <a:t>prosesnya</a:t>
            </a:r>
            <a:endParaRPr lang="id-ID" sz="3600" i="1" kern="0" dirty="0"/>
          </a:p>
        </p:txBody>
      </p:sp>
    </p:spTree>
    <p:extLst>
      <p:ext uri="{BB962C8B-B14F-4D97-AF65-F5344CB8AC3E}">
        <p14:creationId xmlns:p14="http://schemas.microsoft.com/office/powerpoint/2010/main" val="36558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1455440"/>
          </a:xfrm>
        </p:spPr>
        <p:txBody>
          <a:bodyPr/>
          <a:lstStyle/>
          <a:p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8964488" cy="5991944"/>
          </a:xfrm>
        </p:spPr>
        <p:txBody>
          <a:bodyPr/>
          <a:lstStyle/>
          <a:p>
            <a:pPr marL="890588" indent="-742950" algn="just">
              <a:buFont typeface="+mj-lt"/>
              <a:buAutoNum type="arabicPeriod" startAt="5"/>
            </a:pPr>
            <a:r>
              <a:rPr lang="en-US" sz="4000" i="1" dirty="0">
                <a:solidFill>
                  <a:schemeClr val="tx2"/>
                </a:solidFill>
              </a:rPr>
              <a:t>Deployment Delivery &amp; Feedback</a:t>
            </a:r>
            <a:r>
              <a:rPr lang="id-ID" dirty="0">
                <a:solidFill>
                  <a:schemeClr val="tx2"/>
                </a:solidFill>
              </a:rPr>
              <a:t/>
            </a:r>
            <a:br>
              <a:rPr lang="id-ID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(Testing, </a:t>
            </a:r>
            <a:r>
              <a:rPr lang="en-US" dirty="0" err="1">
                <a:solidFill>
                  <a:schemeClr val="tx2"/>
                </a:solidFill>
              </a:rPr>
              <a:t>Penyerahan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Kepada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Pelanggan</a:t>
            </a:r>
            <a:r>
              <a:rPr lang="en-US" dirty="0">
                <a:solidFill>
                  <a:schemeClr val="tx2"/>
                </a:solidFill>
              </a:rPr>
              <a:t> &amp; </a:t>
            </a:r>
            <a:r>
              <a:rPr lang="en-US" dirty="0" err="1">
                <a:solidFill>
                  <a:schemeClr val="tx2"/>
                </a:solidFill>
              </a:rPr>
              <a:t>Umpan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Balik</a:t>
            </a:r>
            <a:r>
              <a:rPr lang="en-US" dirty="0">
                <a:solidFill>
                  <a:schemeClr val="tx2"/>
                </a:solidFill>
              </a:rPr>
              <a:t>) </a:t>
            </a:r>
            <a:endParaRPr lang="id-ID" dirty="0" smtClean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id-ID" sz="1050" dirty="0" smtClean="0">
              <a:solidFill>
                <a:schemeClr val="tx2"/>
              </a:solidFill>
            </a:endParaRPr>
          </a:p>
          <a:p>
            <a:pPr marL="1065213" algn="just"/>
            <a:r>
              <a:rPr lang="en-US" sz="2400" i="1" dirty="0" smtClean="0"/>
              <a:t>Testing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menguji</a:t>
            </a:r>
            <a:r>
              <a:rPr lang="en-US" sz="2400" dirty="0" smtClean="0"/>
              <a:t> </a:t>
            </a:r>
            <a:r>
              <a:rPr lang="en-US" sz="2400" i="1" dirty="0" smtClean="0"/>
              <a:t>software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dibuat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i="1" dirty="0" smtClean="0"/>
              <a:t>programmer</a:t>
            </a:r>
            <a:r>
              <a:rPr lang="en-US" sz="2400" dirty="0" smtClean="0"/>
              <a:t>,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berjalan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keinginan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i="1" dirty="0" smtClean="0"/>
              <a:t>interface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dibuat</a:t>
            </a:r>
            <a:r>
              <a:rPr lang="en-US" sz="2400" dirty="0" smtClean="0"/>
              <a:t> </a:t>
            </a: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dipahami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.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i="1" dirty="0" smtClean="0"/>
              <a:t>software</a:t>
            </a:r>
            <a:r>
              <a:rPr lang="en-US" sz="2400" dirty="0" smtClean="0"/>
              <a:t> </a:t>
            </a:r>
            <a:r>
              <a:rPr lang="en-US" sz="2400" dirty="0" err="1" smtClean="0"/>
              <a:t>lolos</a:t>
            </a:r>
            <a:r>
              <a:rPr lang="en-US" sz="2400" dirty="0" smtClean="0"/>
              <a:t> </a:t>
            </a:r>
            <a:r>
              <a:rPr lang="en-US" sz="2400" dirty="0" err="1" smtClean="0"/>
              <a:t>tahapan</a:t>
            </a:r>
            <a:r>
              <a:rPr lang="en-US" sz="2400" dirty="0" smtClean="0"/>
              <a:t> </a:t>
            </a:r>
            <a:r>
              <a:rPr lang="en-US" sz="2400" i="1" dirty="0" smtClean="0"/>
              <a:t>testing</a:t>
            </a:r>
            <a:r>
              <a:rPr lang="en-US" sz="2400" dirty="0" smtClean="0"/>
              <a:t>, </a:t>
            </a:r>
            <a:r>
              <a:rPr lang="en-US" sz="2400" dirty="0" err="1" smtClean="0"/>
              <a:t>selanjutnya</a:t>
            </a:r>
            <a:r>
              <a:rPr lang="en-US" sz="2400" dirty="0" smtClean="0"/>
              <a:t> </a:t>
            </a:r>
            <a:r>
              <a:rPr lang="en-US" sz="2400" i="1" dirty="0" smtClean="0"/>
              <a:t>software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diserahkan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pelanggan</a:t>
            </a:r>
            <a:r>
              <a:rPr lang="en-US" sz="2400" dirty="0" smtClean="0"/>
              <a:t>.</a:t>
            </a:r>
            <a:endParaRPr lang="id-ID" sz="2400" dirty="0"/>
          </a:p>
          <a:p>
            <a:pPr marL="1065213" algn="just"/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i="1" dirty="0"/>
              <a:t>software</a:t>
            </a:r>
            <a:r>
              <a:rPr lang="en-US" sz="2400" dirty="0"/>
              <a:t>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diserahkan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pelanggan</a:t>
            </a:r>
            <a:r>
              <a:rPr lang="en-US" sz="2400" dirty="0"/>
              <a:t>, </a:t>
            </a:r>
            <a:r>
              <a:rPr lang="en-US" sz="2400" dirty="0" err="1"/>
              <a:t>tentunya</a:t>
            </a:r>
            <a:r>
              <a:rPr lang="en-US" sz="2400" dirty="0"/>
              <a:t> 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umpan</a:t>
            </a:r>
            <a:r>
              <a:rPr lang="en-US" sz="2400" dirty="0"/>
              <a:t> </a:t>
            </a:r>
            <a:r>
              <a:rPr lang="en-US" sz="2400" dirty="0" err="1"/>
              <a:t>balik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komentar</a:t>
            </a:r>
            <a:r>
              <a:rPr lang="en-US" sz="2400" dirty="0"/>
              <a:t>/</a:t>
            </a:r>
            <a:r>
              <a:rPr lang="en-US" sz="2400" dirty="0" err="1"/>
              <a:t>keluhan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kekurangan-kekurangan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i="1" dirty="0"/>
              <a:t>software</a:t>
            </a:r>
            <a:r>
              <a:rPr lang="en-US" sz="2400" dirty="0"/>
              <a:t>. Dari proses </a:t>
            </a:r>
            <a:r>
              <a:rPr lang="en-US" sz="2400" i="1" dirty="0"/>
              <a:t>feedback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tahapan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kembali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proses </a:t>
            </a:r>
            <a:r>
              <a:rPr lang="en-US" sz="2400" dirty="0" err="1"/>
              <a:t>komunikasi</a:t>
            </a:r>
            <a:r>
              <a:rPr lang="en-US" sz="2400" dirty="0"/>
              <a:t>.</a:t>
            </a:r>
            <a:endParaRPr lang="id-ID" sz="2400" dirty="0"/>
          </a:p>
          <a:p>
            <a:pPr marL="0" indent="0" algn="just">
              <a:buNone/>
            </a:pPr>
            <a:endParaRPr lang="id-ID" sz="2400" dirty="0" smtClean="0"/>
          </a:p>
          <a:p>
            <a:pPr algn="just"/>
            <a:endParaRPr lang="id-ID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108520" y="6237312"/>
            <a:ext cx="784887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i="1" kern="0" dirty="0" err="1" smtClean="0"/>
              <a:t>tahapan-tahapan</a:t>
            </a:r>
            <a:r>
              <a:rPr lang="en-US" sz="3600" i="1" kern="0" dirty="0" smtClean="0"/>
              <a:t> </a:t>
            </a:r>
            <a:r>
              <a:rPr lang="en-US" sz="3600" i="1" kern="0" dirty="0" err="1" smtClean="0"/>
              <a:t>dalam</a:t>
            </a:r>
            <a:r>
              <a:rPr lang="en-US" sz="3600" i="1" kern="0" dirty="0" smtClean="0"/>
              <a:t> model </a:t>
            </a:r>
            <a:r>
              <a:rPr lang="en-US" sz="3600" i="1" kern="0" dirty="0" err="1" smtClean="0"/>
              <a:t>prosesnya</a:t>
            </a:r>
            <a:endParaRPr lang="id-ID" sz="3600" i="1" kern="0" dirty="0"/>
          </a:p>
        </p:txBody>
      </p:sp>
    </p:spTree>
    <p:extLst>
      <p:ext uri="{BB962C8B-B14F-4D97-AF65-F5344CB8AC3E}">
        <p14:creationId xmlns:p14="http://schemas.microsoft.com/office/powerpoint/2010/main" val="159947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ategic design template">
  <a:themeElements>
    <a:clrScheme name="Office Theme 1">
      <a:dk1>
        <a:srgbClr val="000000"/>
      </a:dk1>
      <a:lt1>
        <a:srgbClr val="EAEAEA"/>
      </a:lt1>
      <a:dk2>
        <a:srgbClr val="819E81"/>
      </a:dk2>
      <a:lt2>
        <a:srgbClr val="FFCC66"/>
      </a:lt2>
      <a:accent1>
        <a:srgbClr val="727DE0"/>
      </a:accent1>
      <a:accent2>
        <a:srgbClr val="D54F41"/>
      </a:accent2>
      <a:accent3>
        <a:srgbClr val="C1CCC1"/>
      </a:accent3>
      <a:accent4>
        <a:srgbClr val="C8C8C8"/>
      </a:accent4>
      <a:accent5>
        <a:srgbClr val="BCBFED"/>
      </a:accent5>
      <a:accent6>
        <a:srgbClr val="C1473A"/>
      </a:accent6>
      <a:hlink>
        <a:srgbClr val="71AF96"/>
      </a:hlink>
      <a:folHlink>
        <a:srgbClr val="CC9900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71AF96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71AF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71AF96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71AF96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71AF96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Strategic design template</Template>
  <TotalTime>1018</TotalTime>
  <Words>870</Words>
  <Application>Microsoft Office PowerPoint</Application>
  <PresentationFormat>On-screen Show (4:3)</PresentationFormat>
  <Paragraphs>87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Bookman Old Style</vt:lpstr>
      <vt:lpstr>Calibri</vt:lpstr>
      <vt:lpstr>Georgia</vt:lpstr>
      <vt:lpstr>Times New Roman</vt:lpstr>
      <vt:lpstr>Strategic design template</vt:lpstr>
      <vt:lpstr>PowerPoint Presentation</vt:lpstr>
      <vt:lpstr>MODEL PROSES PERANGKAT LUNAK EVOLUSIONER</vt:lpstr>
      <vt:lpstr>Pengertian Model Proses Perangkat Lunak Evolusioner</vt:lpstr>
      <vt:lpstr>Tahapan-tahapan</vt:lpstr>
      <vt:lpstr>tahapan-tahapan dalam model prosesnya</vt:lpstr>
      <vt:lpstr>PowerPoint Presentation</vt:lpstr>
      <vt:lpstr>PowerPoint Presentation</vt:lpstr>
      <vt:lpstr>PowerPoint Presentation</vt:lpstr>
      <vt:lpstr> </vt:lpstr>
      <vt:lpstr>Kelebihan dan Kekurangan Model Proses Evolusioner</vt:lpstr>
      <vt:lpstr>Kelebihan</vt:lpstr>
      <vt:lpstr>Kekurangan</vt:lpstr>
      <vt:lpstr>Penggunaan Model Proses Evolutioner</vt:lpstr>
      <vt:lpstr>PowerPoint Presentation</vt:lpstr>
      <vt:lpstr>Model evolusioner meliputi : </vt:lpstr>
      <vt:lpstr>Model pertambahan </vt:lpstr>
      <vt:lpstr>Gambar Model Incremental</vt:lpstr>
      <vt:lpstr>Model spiral </vt:lpstr>
      <vt:lpstr>Model spiral dibagi menjadi sejumlah aktifitas kerangka kerja atau wilayah tugas, antara lain : </vt:lpstr>
      <vt:lpstr>PowerPoint Presentation</vt:lpstr>
      <vt:lpstr>Metode Pengembangan Perangkat Lunak - Evolusioner</vt:lpstr>
      <vt:lpstr>Metode pengembangan perangkat lunak model rakitan komponen</vt:lpstr>
      <vt:lpstr>PowerPoint Presentation</vt:lpstr>
      <vt:lpstr>Model perkembangan konkruen</vt:lpstr>
      <vt:lpstr>TERIMAKASIH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irna</dc:creator>
  <cp:lastModifiedBy>USER</cp:lastModifiedBy>
  <cp:revision>177</cp:revision>
  <cp:lastPrinted>1601-01-01T00:00:00Z</cp:lastPrinted>
  <dcterms:created xsi:type="dcterms:W3CDTF">2016-05-02T11:42:12Z</dcterms:created>
  <dcterms:modified xsi:type="dcterms:W3CDTF">2017-03-15T01:42:39Z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TC010690771033</vt:lpwstr>
  </property>
</Properties>
</file>