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1" r:id="rId3"/>
    <p:sldId id="289" r:id="rId4"/>
    <p:sldId id="293" r:id="rId5"/>
    <p:sldId id="294" r:id="rId6"/>
    <p:sldId id="260" r:id="rId7"/>
    <p:sldId id="269" r:id="rId8"/>
    <p:sldId id="270" r:id="rId9"/>
    <p:sldId id="261" r:id="rId10"/>
    <p:sldId id="271" r:id="rId11"/>
    <p:sldId id="280" r:id="rId12"/>
    <p:sldId id="276" r:id="rId13"/>
    <p:sldId id="277" r:id="rId14"/>
    <p:sldId id="279" r:id="rId15"/>
    <p:sldId id="282" r:id="rId16"/>
    <p:sldId id="283" r:id="rId17"/>
    <p:sldId id="296" r:id="rId18"/>
    <p:sldId id="284" r:id="rId19"/>
    <p:sldId id="286" r:id="rId20"/>
    <p:sldId id="287" r:id="rId21"/>
    <p:sldId id="263" r:id="rId22"/>
    <p:sldId id="264" r:id="rId23"/>
    <p:sldId id="297" r:id="rId24"/>
    <p:sldId id="265" r:id="rId25"/>
    <p:sldId id="272" r:id="rId26"/>
    <p:sldId id="295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8908A"/>
    <a:srgbClr val="70AD47"/>
    <a:srgbClr val="EE5B71"/>
    <a:srgbClr val="F3F2F1"/>
    <a:srgbClr val="93D5D2"/>
    <a:srgbClr val="96D6D3"/>
    <a:srgbClr val="6FC7C3"/>
    <a:srgbClr val="59BFB8"/>
    <a:srgbClr val="F4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2"/>
    <p:restoredTop sz="94673"/>
  </p:normalViewPr>
  <p:slideViewPr>
    <p:cSldViewPr snapToGrid="0" snapToObjects="1" showGuides="1">
      <p:cViewPr varScale="1">
        <p:scale>
          <a:sx n="85" d="100"/>
          <a:sy n="85" d="100"/>
        </p:scale>
        <p:origin x="1251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7F7C0-D96D-8245-85E0-DB8F6AC173F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BD78B-271E-D94C-A1D0-B26C45BE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72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04:25:28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14376 16547 918 0,'0'0'40'0,"0"0"9"0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3931528-4AEC-48BB-8D77-7D4398274F20}" type="datetimeFigureOut">
              <a:rPr lang="en-US"/>
              <a:pPr>
                <a:defRPr/>
              </a:pPr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4068DF5-795D-4014-9B42-975697A86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QBMs a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7BBA1-4093-4BF7-98C2-FF9CC9DC463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6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Γ_𝑖</a:t>
                </a:r>
                <a:r>
                  <a:rPr lang="en-US" dirty="0"/>
                  <a:t> is the transverse magnetic field experienced by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dipole</a:t>
                </a:r>
                <a:endParaRPr lang="en-US" sz="1200" dirty="0"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30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9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1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3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Appendix:</a:t>
            </a:r>
          </a:p>
          <a:p>
            <a:pPr lvl="2"/>
            <a:r>
              <a:rPr lang="en-US" dirty="0"/>
              <a:t>Circuit details, </a:t>
            </a:r>
          </a:p>
          <a:p>
            <a:pPr lvl="2"/>
            <a:r>
              <a:rPr lang="en-US" dirty="0"/>
              <a:t>Derivation of system of linear equations A and C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Link back to ultimate goal of machine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48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from ground 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Great! Have framework that has expression for p() – but we still need an energy function that gives energy of states</a:t>
            </a:r>
          </a:p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4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Introduce diagram </a:t>
                </a:r>
              </a:p>
              <a:p>
                <a:r>
                  <a:rPr lang="en-US" dirty="0"/>
                  <a:t>Where: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𝑏_𝑖</a:t>
                </a:r>
                <a:r>
                  <a:rPr lang="en-US" dirty="0"/>
                  <a:t> is external magnetic field experienced by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vertices/particle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𝑤_𝑖𝑗</a:t>
                </a:r>
                <a:r>
                  <a:rPr lang="en-US" dirty="0"/>
                  <a:t> is magnetic interaction between two adjacent vertices/particles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5:20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1273"/>
            <a:ext cx="7886700" cy="8594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1FC2C-E1F8-4675-A029-E5BFB9CC8AAA}" type="datetimeFigureOut">
              <a:rPr lang="en-US" smtClean="0"/>
              <a:pPr>
                <a:defRPr/>
              </a:pPr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9A7BC-68FE-4270-A9D0-7767E173B6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72836"/>
            <a:ext cx="7886700" cy="95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53491"/>
            <a:ext cx="7886700" cy="397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958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31FC2C-E1F8-4675-A029-E5BFB9CC8AAA}" type="datetimeFigureOut">
              <a:rPr lang="en-US" smtClean="0"/>
              <a:pPr>
                <a:defRPr/>
              </a:pPr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19584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1983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B9A7BC-68FE-4270-A9D0-7767E173B6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1.gif"/><Relationship Id="rId4" Type="http://schemas.openxmlformats.org/officeDocument/2006/relationships/image" Target="../media/image50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2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122758" y="1959175"/>
            <a:ext cx="6898483" cy="3115734"/>
          </a:xfrm>
        </p:spPr>
        <p:txBody>
          <a:bodyPr>
            <a:normAutofit fontScale="90000"/>
          </a:bodyPr>
          <a:lstStyle/>
          <a:p>
            <a:r>
              <a:rPr lang="en-US" sz="3500" b="1" dirty="0">
                <a:latin typeface="Arial"/>
                <a:cs typeface="Arial"/>
              </a:rPr>
              <a:t>Quantum Boltzmann Machines: An Investigation</a:t>
            </a:r>
            <a:br>
              <a:rPr lang="en-AU" sz="3500" dirty="0">
                <a:latin typeface="Arial"/>
                <a:cs typeface="Arial"/>
              </a:rPr>
            </a:br>
            <a:br>
              <a:rPr lang="en-AU" sz="2000" dirty="0">
                <a:latin typeface="Arial"/>
                <a:cs typeface="Arial"/>
              </a:rPr>
            </a:br>
            <a:r>
              <a:rPr lang="en-US" sz="3000" dirty="0">
                <a:latin typeface="Arial"/>
                <a:cs typeface="Arial"/>
              </a:rPr>
              <a:t>Saleh Naghdi</a:t>
            </a:r>
            <a:br>
              <a:rPr lang="en-AU" sz="3000" dirty="0">
                <a:latin typeface="Arial"/>
                <a:cs typeface="Arial"/>
              </a:rPr>
            </a:br>
            <a:r>
              <a:rPr lang="en-AU" sz="2700" dirty="0">
                <a:latin typeface="Arial"/>
                <a:cs typeface="Arial"/>
              </a:rPr>
              <a:t>Supervised by </a:t>
            </a:r>
            <a:r>
              <a:rPr lang="en-US" sz="2500" dirty="0">
                <a:latin typeface="Arial"/>
                <a:cs typeface="Arial"/>
              </a:rPr>
              <a:t>Charles Hill and Thomas </a:t>
            </a:r>
            <a:r>
              <a:rPr lang="en-US" sz="2500" dirty="0" err="1">
                <a:latin typeface="Arial"/>
                <a:cs typeface="Arial"/>
              </a:rPr>
              <a:t>Quella</a:t>
            </a:r>
            <a:br>
              <a:rPr lang="en-US" sz="2500" dirty="0">
                <a:latin typeface="Arial"/>
                <a:cs typeface="Arial"/>
              </a:rPr>
            </a:br>
            <a:r>
              <a:rPr lang="en-US" sz="2500" dirty="0">
                <a:latin typeface="Arial"/>
                <a:cs typeface="Arial"/>
              </a:rPr>
              <a:t>The University of Melbourne</a:t>
            </a:r>
            <a:br>
              <a:rPr lang="en-AU" sz="2500" dirty="0">
                <a:latin typeface="Arial"/>
                <a:cs typeface="Arial"/>
              </a:rPr>
            </a:br>
            <a:endParaRPr lang="en-US" altLang="en-US" sz="25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111" y="6064598"/>
            <a:ext cx="29265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i="1" dirty="0">
                <a:solidFill>
                  <a:srgbClr val="FFC000"/>
                </a:solidFill>
                <a:latin typeface="Arial"/>
                <a:cs typeface="Arial"/>
              </a:rPr>
              <a:t>Vacation Research Scholarships are funded jointly by </a:t>
            </a:r>
            <a:endParaRPr lang="en-AU" sz="800" i="1" dirty="0">
              <a:solidFill>
                <a:srgbClr val="FFC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135"/>
            <a:ext cx="8229600" cy="923027"/>
          </a:xfrm>
        </p:spPr>
        <p:txBody>
          <a:bodyPr/>
          <a:lstStyle/>
          <a:p>
            <a:r>
              <a:rPr lang="en-US" dirty="0"/>
              <a:t>What’s quantum about the QBM?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0558"/>
                <a:ext cx="8229600" cy="4390846"/>
              </a:xfrm>
            </p:spPr>
            <p:txBody>
              <a:bodyPr/>
              <a:lstStyle/>
              <a:p>
                <a:r>
                  <a:rPr lang="en-US" dirty="0"/>
                  <a:t>Unlocked new model parameter: transverse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r>
                  <a:rPr lang="en-US" dirty="0"/>
                  <a:t>Where: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800" dirty="0">
                  <a:latin typeface="Calibri" panose="020F0502020204030204" pitchFamily="34" charset="0"/>
                </a:endParaRPr>
              </a:p>
              <a:p>
                <a:endParaRPr lang="en-US" sz="1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0558"/>
                <a:ext cx="8229600" cy="4390846"/>
              </a:xfrm>
              <a:blipFill>
                <a:blip r:embed="rId4"/>
                <a:stretch>
                  <a:fillRect l="-741" t="-16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0E96F1F-7F69-460F-9088-7F20A71DF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314" y="3652932"/>
            <a:ext cx="6256961" cy="103295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B82A5BE-45C2-4986-91DD-EF9E5B562DF4}"/>
              </a:ext>
            </a:extLst>
          </p:cNvPr>
          <p:cNvGrpSpPr/>
          <p:nvPr/>
        </p:nvGrpSpPr>
        <p:grpSpPr>
          <a:xfrm>
            <a:off x="2764736" y="4613060"/>
            <a:ext cx="3752973" cy="1811911"/>
            <a:chOff x="2764736" y="4613060"/>
            <a:chExt cx="3752973" cy="18119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BA490D-1EC2-445F-850B-5F1505271753}"/>
                </a:ext>
              </a:extLst>
            </p:cNvPr>
            <p:cNvGrpSpPr/>
            <p:nvPr/>
          </p:nvGrpSpPr>
          <p:grpSpPr>
            <a:xfrm>
              <a:off x="2764736" y="4613060"/>
              <a:ext cx="3752973" cy="1537153"/>
              <a:chOff x="2764736" y="4613060"/>
              <a:chExt cx="3752973" cy="15371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2BCB92-D0C2-4278-96B4-A248E4111866}"/>
                  </a:ext>
                </a:extLst>
              </p:cNvPr>
              <p:cNvGrpSpPr/>
              <p:nvPr/>
            </p:nvGrpSpPr>
            <p:grpSpPr>
              <a:xfrm>
                <a:off x="3531945" y="4613060"/>
                <a:ext cx="2985764" cy="1537153"/>
                <a:chOff x="1216405" y="3429000"/>
                <a:chExt cx="3695799" cy="1915716"/>
              </a:xfrm>
            </p:grpSpPr>
            <p:sp>
              <p:nvSpPr>
                <p:cNvPr id="9" name="Trapezoid 8">
                  <a:extLst>
                    <a:ext uri="{FF2B5EF4-FFF2-40B4-BE49-F238E27FC236}">
                      <a16:creationId xmlns:a16="http://schemas.microsoft.com/office/drawing/2014/main" id="{2BA03D87-ADBD-41DF-A03E-8004787A852A}"/>
                    </a:ext>
                  </a:extLst>
                </p:cNvPr>
                <p:cNvSpPr/>
                <p:nvPr/>
              </p:nvSpPr>
              <p:spPr>
                <a:xfrm rot="3812529">
                  <a:off x="3633123" y="3393646"/>
                  <a:ext cx="286068" cy="1739880"/>
                </a:xfrm>
                <a:prstGeom prst="trapezoid">
                  <a:avLst>
                    <a:gd name="adj" fmla="val 16258"/>
                  </a:avLst>
                </a:prstGeom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0" name="Arrow: Down 9">
                  <a:extLst>
                    <a:ext uri="{FF2B5EF4-FFF2-40B4-BE49-F238E27FC236}">
                      <a16:creationId xmlns:a16="http://schemas.microsoft.com/office/drawing/2014/main" id="{116449E3-8C62-4786-A21A-DC578A00822B}"/>
                    </a:ext>
                  </a:extLst>
                </p:cNvPr>
                <p:cNvSpPr/>
                <p:nvPr/>
              </p:nvSpPr>
              <p:spPr>
                <a:xfrm flipV="1">
                  <a:off x="2439499" y="3689429"/>
                  <a:ext cx="311094" cy="114831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BA7218DD-2075-4256-BD45-6D3EC1218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8077" y="4330778"/>
                      <a:ext cx="1013938" cy="1013938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3200" b="0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AU" sz="3200" dirty="0"/>
                    </a:p>
                  </p:txBody>
                </p:sp>
              </mc:Choice>
              <mc:Fallback xmlns=""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BA7218DD-2075-4256-BD45-6D3EC12187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8077" y="4330778"/>
                      <a:ext cx="1013938" cy="1013938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b="-22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Arrow: Down 11">
                  <a:extLst>
                    <a:ext uri="{FF2B5EF4-FFF2-40B4-BE49-F238E27FC236}">
                      <a16:creationId xmlns:a16="http://schemas.microsoft.com/office/drawing/2014/main" id="{6797AEA8-7000-45A6-BDA5-AB8EE25D620E}"/>
                    </a:ext>
                  </a:extLst>
                </p:cNvPr>
                <p:cNvSpPr/>
                <p:nvPr/>
              </p:nvSpPr>
              <p:spPr>
                <a:xfrm flipV="1">
                  <a:off x="1646897" y="3429000"/>
                  <a:ext cx="311094" cy="1408746"/>
                </a:xfrm>
                <a:prstGeom prst="down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Arrow: Down 12">
                  <a:extLst>
                    <a:ext uri="{FF2B5EF4-FFF2-40B4-BE49-F238E27FC236}">
                      <a16:creationId xmlns:a16="http://schemas.microsoft.com/office/drawing/2014/main" id="{C3E98A1E-4EC3-46E0-A15B-2D98B1FF96B4}"/>
                    </a:ext>
                  </a:extLst>
                </p:cNvPr>
                <p:cNvSpPr/>
                <p:nvPr/>
              </p:nvSpPr>
              <p:spPr>
                <a:xfrm>
                  <a:off x="4577453" y="3793461"/>
                  <a:ext cx="161101" cy="59466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24FD8348-6533-44BD-9F13-670BBD65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7132" y="3565720"/>
                      <a:ext cx="525072" cy="525072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2000" b="0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AU" sz="2000" dirty="0"/>
                    </a:p>
                  </p:txBody>
                </p:sp>
              </mc:Choice>
              <mc:Fallback xmlns=""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24FD8348-6533-44BD-9F13-670BBD6524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7132" y="3565720"/>
                      <a:ext cx="525072" cy="525072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b="-70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41A7C34-9B01-4206-95B6-C42D5C715E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16405" y="3902540"/>
                      <a:ext cx="50956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AD4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AD47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AD47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41A7C34-9B01-4206-95B6-C42D5C715E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6405" y="3902540"/>
                      <a:ext cx="509562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412"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BAE7EF00-96AD-4CC7-A474-7D96B3E100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7519" y="4413628"/>
                      <a:ext cx="839613" cy="4914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BAE7EF00-96AD-4CC7-A474-7D96B3E100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7519" y="4413628"/>
                      <a:ext cx="839613" cy="49141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6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61C0BF2B-EAA8-4A45-A89B-F3A4F53C8B1B}"/>
                  </a:ext>
                </a:extLst>
              </p:cNvPr>
              <p:cNvSpPr/>
              <p:nvPr/>
            </p:nvSpPr>
            <p:spPr>
              <a:xfrm rot="16200000" flipV="1">
                <a:off x="3273405" y="5086335"/>
                <a:ext cx="290869" cy="1308207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CF5F0F-7450-45EC-94DA-0EA47713E43B}"/>
                    </a:ext>
                  </a:extLst>
                </p:cNvPr>
                <p:cNvSpPr txBox="1"/>
                <p:nvPr/>
              </p:nvSpPr>
              <p:spPr>
                <a:xfrm>
                  <a:off x="3059886" y="5778640"/>
                  <a:ext cx="84356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AU" sz="3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CF5F0F-7450-45EC-94DA-0EA47713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86" y="5778640"/>
                  <a:ext cx="843564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B02D11-7134-4A38-BD6A-321D14ED2EF9}"/>
              </a:ext>
            </a:extLst>
          </p:cNvPr>
          <p:cNvSpPr txBox="1"/>
          <p:nvPr/>
        </p:nvSpPr>
        <p:spPr>
          <a:xfrm>
            <a:off x="7299841" y="6150213"/>
            <a:ext cx="18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(Amin et al., 2016)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04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41542" y="1419086"/>
            <a:ext cx="5422335" cy="4066751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499608" y="-433663"/>
            <a:ext cx="1508163" cy="1131122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55018" y="427306"/>
            <a:ext cx="678106" cy="5085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34304" y="2754484"/>
            <a:ext cx="1827638" cy="137072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41006" y="2633590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19768" y="5743887"/>
            <a:ext cx="1425687" cy="1069265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77311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6283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AA732-CEBC-4F21-83E2-69ACCD01F563}"/>
              </a:ext>
            </a:extLst>
          </p:cNvPr>
          <p:cNvSpPr txBox="1"/>
          <p:nvPr/>
        </p:nvSpPr>
        <p:spPr>
          <a:xfrm>
            <a:off x="2403481" y="2353641"/>
            <a:ext cx="4337037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Effect of Model Parameters on Distribution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7899" y="5708769"/>
            <a:ext cx="1735193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097" y="6332156"/>
            <a:ext cx="800112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FAF70-4611-44E1-A999-4B34C5AF85A9}"/>
              </a:ext>
            </a:extLst>
          </p:cNvPr>
          <p:cNvSpPr txBox="1"/>
          <p:nvPr/>
        </p:nvSpPr>
        <p:spPr>
          <a:xfrm>
            <a:off x="-1415145" y="1404323"/>
            <a:ext cx="6428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6600"/>
              <a:t> </a:t>
            </a:r>
            <a:endParaRPr lang="en-AU" sz="6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CF7CE-86DF-4BAD-9426-A397AF13302D}"/>
              </a:ext>
            </a:extLst>
          </p:cNvPr>
          <p:cNvSpPr txBox="1"/>
          <p:nvPr/>
        </p:nvSpPr>
        <p:spPr>
          <a:xfrm>
            <a:off x="5900057" y="2231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8638AB-89F1-4274-BD84-27DDFF6B6FDF}"/>
                  </a:ext>
                </a:extLst>
              </p:cNvPr>
              <p:cNvSpPr txBox="1"/>
              <p:nvPr/>
            </p:nvSpPr>
            <p:spPr>
              <a:xfrm>
                <a:off x="4672693" y="3377266"/>
                <a:ext cx="4920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  <a:p>
                <a:pPr>
                  <a:spcAft>
                    <a:spcPts val="600"/>
                  </a:spcAft>
                </a:pP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8638AB-89F1-4274-BD84-27DDFF6B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93" y="3377266"/>
                <a:ext cx="492034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72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7090"/>
            <a:ext cx="505638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480060"/>
            <a:ext cx="3135249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, surface chart&#10;&#10;Description automatically generated">
            <a:extLst>
              <a:ext uri="{FF2B5EF4-FFF2-40B4-BE49-F238E27FC236}">
                <a16:creationId xmlns:a16="http://schemas.microsoft.com/office/drawing/2014/main" id="{0240AA5F-F200-44C9-8411-A588E260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5" y="1953669"/>
            <a:ext cx="4830890" cy="3623166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603670"/>
            <a:ext cx="3135249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2834FA6-0007-4454-8638-06B402EF2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904" y="3995595"/>
            <a:ext cx="2891209" cy="2063689"/>
          </a:xfrm>
          <a:prstGeom prst="rect">
            <a:avLst/>
          </a:prstGeom>
        </p:spPr>
      </p:pic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8A9E3E1D-837D-48DC-8A95-DF93D8FBE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011" y="609506"/>
            <a:ext cx="3074993" cy="25291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92C2547-095F-47F5-8507-D082CDF1C418}"/>
              </a:ext>
            </a:extLst>
          </p:cNvPr>
          <p:cNvSpPr txBox="1"/>
          <p:nvPr/>
        </p:nvSpPr>
        <p:spPr>
          <a:xfrm>
            <a:off x="480885" y="698361"/>
            <a:ext cx="372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Effect of Bias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2768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7090"/>
            <a:ext cx="505638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480060"/>
            <a:ext cx="3135249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603670"/>
            <a:ext cx="3135249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8A9E3E1D-837D-48DC-8A95-DF93D8FB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11" y="609506"/>
            <a:ext cx="3074993" cy="25291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92C2547-095F-47F5-8507-D082CDF1C418}"/>
              </a:ext>
            </a:extLst>
          </p:cNvPr>
          <p:cNvSpPr txBox="1"/>
          <p:nvPr/>
        </p:nvSpPr>
        <p:spPr>
          <a:xfrm>
            <a:off x="480885" y="698361"/>
            <a:ext cx="372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Effect of Weight </a:t>
            </a:r>
            <a:endParaRPr lang="en-AU" sz="3200" dirty="0"/>
          </a:p>
        </p:txBody>
      </p:sp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83CB38EA-93E8-48A0-BD2B-E9309990A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93" y="1779644"/>
            <a:ext cx="4864069" cy="3648052"/>
          </a:xfrm>
          <a:prstGeom prst="rect">
            <a:avLst/>
          </a:prstGeom>
        </p:spPr>
      </p:pic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4D43839-CFD1-4E31-8E51-B893948DE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129" y="3730065"/>
            <a:ext cx="1773408" cy="25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5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7090"/>
            <a:ext cx="505638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480060"/>
            <a:ext cx="3135249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603670"/>
            <a:ext cx="3135249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9E3E1D-837D-48DC-8A95-DF93D8FB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80011" y="610475"/>
            <a:ext cx="3074993" cy="25272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92C2547-095F-47F5-8507-D082CDF1C418}"/>
              </a:ext>
            </a:extLst>
          </p:cNvPr>
          <p:cNvSpPr txBox="1"/>
          <p:nvPr/>
        </p:nvSpPr>
        <p:spPr>
          <a:xfrm>
            <a:off x="480884" y="698361"/>
            <a:ext cx="4316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Effect of Transverse Field</a:t>
            </a:r>
            <a:endParaRPr lang="en-AU" sz="3200" dirty="0"/>
          </a:p>
        </p:txBody>
      </p:sp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9807DF7-A712-43AB-ABDF-8AF170142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359" y="3730064"/>
            <a:ext cx="3196776" cy="331535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4D9DD03-5479-4711-B6AB-9638DD944F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6293" y="1779644"/>
            <a:ext cx="4864069" cy="36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AA732-CEBC-4F21-83E2-69ACCD01F563}"/>
              </a:ext>
            </a:extLst>
          </p:cNvPr>
          <p:cNvSpPr txBox="1"/>
          <p:nvPr/>
        </p:nvSpPr>
        <p:spPr>
          <a:xfrm>
            <a:off x="4016215" y="552182"/>
            <a:ext cx="5077239" cy="334313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500" dirty="0">
                <a:latin typeface="+mj-lt"/>
                <a:ea typeface="+mj-ea"/>
                <a:cs typeface="+mj-cs"/>
              </a:rPr>
              <a:t>Implementing a QBM on a Quantum Computer</a:t>
            </a:r>
          </a:p>
        </p:txBody>
      </p:sp>
      <p:pic>
        <p:nvPicPr>
          <p:cNvPr id="42" name="Picture 41" descr="Microchips on a circuit board">
            <a:extLst>
              <a:ext uri="{FF2B5EF4-FFF2-40B4-BE49-F238E27FC236}">
                <a16:creationId xmlns:a16="http://schemas.microsoft.com/office/drawing/2014/main" id="{C0247408-B1EC-4835-B2E3-571FB857E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90" r="31257"/>
          <a:stretch/>
        </p:blipFill>
        <p:spPr>
          <a:xfrm>
            <a:off x="20" y="10"/>
            <a:ext cx="3744733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FAF70-4611-44E1-A999-4B34C5AF85A9}"/>
              </a:ext>
            </a:extLst>
          </p:cNvPr>
          <p:cNvSpPr txBox="1"/>
          <p:nvPr/>
        </p:nvSpPr>
        <p:spPr>
          <a:xfrm>
            <a:off x="-1415145" y="1404323"/>
            <a:ext cx="6428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6600"/>
              <a:t> </a:t>
            </a:r>
            <a:endParaRPr lang="en-AU" sz="6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CF7CE-86DF-4BAD-9426-A397AF13302D}"/>
              </a:ext>
            </a:extLst>
          </p:cNvPr>
          <p:cNvSpPr txBox="1"/>
          <p:nvPr/>
        </p:nvSpPr>
        <p:spPr>
          <a:xfrm>
            <a:off x="5900057" y="2231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101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16517"/>
            <a:ext cx="8229600" cy="923027"/>
          </a:xfrm>
        </p:spPr>
        <p:txBody>
          <a:bodyPr/>
          <a:lstStyle/>
          <a:p>
            <a:r>
              <a:rPr lang="en-US" dirty="0"/>
              <a:t>Main procedure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0A1D4A-9291-4AE0-B0E4-02333E894FA7}"/>
              </a:ext>
            </a:extLst>
          </p:cNvPr>
          <p:cNvGrpSpPr/>
          <p:nvPr/>
        </p:nvGrpSpPr>
        <p:grpSpPr>
          <a:xfrm>
            <a:off x="2412907" y="1784829"/>
            <a:ext cx="4318185" cy="3971051"/>
            <a:chOff x="2412907" y="1955443"/>
            <a:chExt cx="4318185" cy="3971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32C06F8-2EA1-4DCB-980A-63C1A3AC2A9B}"/>
                    </a:ext>
                  </a:extLst>
                </p:cNvPr>
                <p:cNvSpPr/>
                <p:nvPr/>
              </p:nvSpPr>
              <p:spPr>
                <a:xfrm>
                  <a:off x="3708429" y="195544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35484" tIns="335484" rIns="335484" bIns="335484" numCol="1" spcCol="1270" anchor="ctr" anchorCtr="0">
                  <a:noAutofit/>
                </a:bodyPr>
                <a:lstStyle/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400" b="0" i="1" kern="12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44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kern="120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0" i="1" kern="120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AU" sz="4400" kern="1200" dirty="0"/>
                </a:p>
              </p:txBody>
            </p:sp>
          </mc:Choice>
          <mc:Fallback xmlns=""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32C06F8-2EA1-4DCB-980A-63C1A3AC2A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429" y="195544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793065-DAFF-4405-AF7A-8E9C25B690E5}"/>
                </a:ext>
              </a:extLst>
            </p:cNvPr>
            <p:cNvSpPr/>
            <p:nvPr/>
          </p:nvSpPr>
          <p:spPr>
            <a:xfrm rot="3600000">
              <a:off x="4984347" y="3638291"/>
              <a:ext cx="457868" cy="582910"/>
            </a:xfrm>
            <a:custGeom>
              <a:avLst/>
              <a:gdLst>
                <a:gd name="connsiteX0" fmla="*/ 0 w 457868"/>
                <a:gd name="connsiteY0" fmla="*/ 116582 h 582910"/>
                <a:gd name="connsiteX1" fmla="*/ 228934 w 457868"/>
                <a:gd name="connsiteY1" fmla="*/ 116582 h 582910"/>
                <a:gd name="connsiteX2" fmla="*/ 228934 w 457868"/>
                <a:gd name="connsiteY2" fmla="*/ 0 h 582910"/>
                <a:gd name="connsiteX3" fmla="*/ 457868 w 457868"/>
                <a:gd name="connsiteY3" fmla="*/ 291455 h 582910"/>
                <a:gd name="connsiteX4" fmla="*/ 228934 w 457868"/>
                <a:gd name="connsiteY4" fmla="*/ 582910 h 582910"/>
                <a:gd name="connsiteX5" fmla="*/ 228934 w 457868"/>
                <a:gd name="connsiteY5" fmla="*/ 466328 h 582910"/>
                <a:gd name="connsiteX6" fmla="*/ 0 w 457868"/>
                <a:gd name="connsiteY6" fmla="*/ 466328 h 582910"/>
                <a:gd name="connsiteX7" fmla="*/ 0 w 457868"/>
                <a:gd name="connsiteY7" fmla="*/ 116582 h 5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868" h="582910">
                  <a:moveTo>
                    <a:pt x="0" y="116582"/>
                  </a:moveTo>
                  <a:lnTo>
                    <a:pt x="228934" y="116582"/>
                  </a:lnTo>
                  <a:lnTo>
                    <a:pt x="228934" y="0"/>
                  </a:lnTo>
                  <a:lnTo>
                    <a:pt x="457868" y="291455"/>
                  </a:lnTo>
                  <a:lnTo>
                    <a:pt x="228934" y="582910"/>
                  </a:lnTo>
                  <a:lnTo>
                    <a:pt x="228934" y="466328"/>
                  </a:lnTo>
                  <a:lnTo>
                    <a:pt x="0" y="466328"/>
                  </a:lnTo>
                  <a:lnTo>
                    <a:pt x="0" y="11658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581" rIns="137360" bIns="11658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600" kern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AF92635-09E1-402D-BCBB-1EE6A026DC16}"/>
                    </a:ext>
                  </a:extLst>
                </p:cNvPr>
                <p:cNvSpPr/>
                <p:nvPr/>
              </p:nvSpPr>
              <p:spPr>
                <a:xfrm>
                  <a:off x="5003951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99924" tIns="299924" rIns="299924" bIns="299924" numCol="1" spcCol="1270" anchor="ctr" anchorCtr="0">
                  <a:noAutofit/>
                </a:bodyPr>
                <a:lstStyle/>
                <a:p>
                  <a:pPr marL="0" lvl="0" indent="0" algn="ctr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3700" b="0" i="1" kern="12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7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3700" kern="1200" dirty="0"/>
                </a:p>
              </p:txBody>
            </p:sp>
          </mc:Choice>
          <mc:Fallback xmlns=""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AF92635-09E1-402D-BCBB-1EE6A026DC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951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DDD1FB-C0B0-4E17-949A-1EE67369DBD9}"/>
                </a:ext>
              </a:extLst>
            </p:cNvPr>
            <p:cNvSpPr/>
            <p:nvPr/>
          </p:nvSpPr>
          <p:spPr>
            <a:xfrm rot="21600000">
              <a:off x="4356024" y="4771467"/>
              <a:ext cx="457869" cy="582911"/>
            </a:xfrm>
            <a:custGeom>
              <a:avLst/>
              <a:gdLst>
                <a:gd name="connsiteX0" fmla="*/ 0 w 457868"/>
                <a:gd name="connsiteY0" fmla="*/ 116582 h 582910"/>
                <a:gd name="connsiteX1" fmla="*/ 228934 w 457868"/>
                <a:gd name="connsiteY1" fmla="*/ 116582 h 582910"/>
                <a:gd name="connsiteX2" fmla="*/ 228934 w 457868"/>
                <a:gd name="connsiteY2" fmla="*/ 0 h 582910"/>
                <a:gd name="connsiteX3" fmla="*/ 457868 w 457868"/>
                <a:gd name="connsiteY3" fmla="*/ 291455 h 582910"/>
                <a:gd name="connsiteX4" fmla="*/ 228934 w 457868"/>
                <a:gd name="connsiteY4" fmla="*/ 582910 h 582910"/>
                <a:gd name="connsiteX5" fmla="*/ 228934 w 457868"/>
                <a:gd name="connsiteY5" fmla="*/ 466328 h 582910"/>
                <a:gd name="connsiteX6" fmla="*/ 0 w 457868"/>
                <a:gd name="connsiteY6" fmla="*/ 466328 h 582910"/>
                <a:gd name="connsiteX7" fmla="*/ 0 w 457868"/>
                <a:gd name="connsiteY7" fmla="*/ 116582 h 5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868" h="582910">
                  <a:moveTo>
                    <a:pt x="457868" y="466328"/>
                  </a:moveTo>
                  <a:lnTo>
                    <a:pt x="228934" y="466328"/>
                  </a:lnTo>
                  <a:lnTo>
                    <a:pt x="228934" y="582910"/>
                  </a:lnTo>
                  <a:lnTo>
                    <a:pt x="0" y="291455"/>
                  </a:lnTo>
                  <a:lnTo>
                    <a:pt x="228934" y="0"/>
                  </a:lnTo>
                  <a:lnTo>
                    <a:pt x="228934" y="116582"/>
                  </a:lnTo>
                  <a:lnTo>
                    <a:pt x="457868" y="116582"/>
                  </a:lnTo>
                  <a:lnTo>
                    <a:pt x="457868" y="46632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360" tIns="116583" rIns="1" bIns="11658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600" kern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4DC3A4-413C-4FDB-A7AB-195FB21099D3}"/>
                    </a:ext>
                  </a:extLst>
                </p:cNvPr>
                <p:cNvSpPr/>
                <p:nvPr/>
              </p:nvSpPr>
              <p:spPr>
                <a:xfrm>
                  <a:off x="2412907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35484" tIns="335484" rIns="335484" bIns="335484" numCol="1" spcCol="1270" anchor="ctr" anchorCtr="0">
                  <a:noAutofit/>
                </a:bodyPr>
                <a:lstStyle/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400" b="0" i="1" kern="1200" dirty="0">
                    <a:latin typeface="Cambria Math" panose="02040503050406030204" pitchFamily="18" charset="0"/>
                  </a:endParaRPr>
                </a:p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AU" sz="2800" kern="1200" dirty="0"/>
                </a:p>
              </p:txBody>
            </p:sp>
          </mc:Choice>
          <mc:Fallback xmlns=""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4DC3A4-413C-4FDB-A7AB-195FB2109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2907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C3492B-BB01-4225-9ABE-2FA55DEC2B10}"/>
                </a:ext>
              </a:extLst>
            </p:cNvPr>
            <p:cNvSpPr/>
            <p:nvPr/>
          </p:nvSpPr>
          <p:spPr>
            <a:xfrm rot="18000000">
              <a:off x="3688825" y="3660736"/>
              <a:ext cx="457868" cy="582910"/>
            </a:xfrm>
            <a:custGeom>
              <a:avLst/>
              <a:gdLst>
                <a:gd name="connsiteX0" fmla="*/ 0 w 457868"/>
                <a:gd name="connsiteY0" fmla="*/ 116582 h 582910"/>
                <a:gd name="connsiteX1" fmla="*/ 228934 w 457868"/>
                <a:gd name="connsiteY1" fmla="*/ 116582 h 582910"/>
                <a:gd name="connsiteX2" fmla="*/ 228934 w 457868"/>
                <a:gd name="connsiteY2" fmla="*/ 0 h 582910"/>
                <a:gd name="connsiteX3" fmla="*/ 457868 w 457868"/>
                <a:gd name="connsiteY3" fmla="*/ 291455 h 582910"/>
                <a:gd name="connsiteX4" fmla="*/ 228934 w 457868"/>
                <a:gd name="connsiteY4" fmla="*/ 582910 h 582910"/>
                <a:gd name="connsiteX5" fmla="*/ 228934 w 457868"/>
                <a:gd name="connsiteY5" fmla="*/ 466328 h 582910"/>
                <a:gd name="connsiteX6" fmla="*/ 0 w 457868"/>
                <a:gd name="connsiteY6" fmla="*/ 466328 h 582910"/>
                <a:gd name="connsiteX7" fmla="*/ 0 w 457868"/>
                <a:gd name="connsiteY7" fmla="*/ 116582 h 5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868" h="582910">
                  <a:moveTo>
                    <a:pt x="0" y="116582"/>
                  </a:moveTo>
                  <a:lnTo>
                    <a:pt x="228934" y="116582"/>
                  </a:lnTo>
                  <a:lnTo>
                    <a:pt x="228934" y="0"/>
                  </a:lnTo>
                  <a:lnTo>
                    <a:pt x="457868" y="291455"/>
                  </a:lnTo>
                  <a:lnTo>
                    <a:pt x="228934" y="582910"/>
                  </a:lnTo>
                  <a:lnTo>
                    <a:pt x="228934" y="466328"/>
                  </a:lnTo>
                  <a:lnTo>
                    <a:pt x="0" y="466328"/>
                  </a:lnTo>
                  <a:lnTo>
                    <a:pt x="0" y="11658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582" rIns="137360" bIns="116581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6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5A85CF-7607-43CD-9CB6-6BAD342E6914}"/>
              </a:ext>
            </a:extLst>
          </p:cNvPr>
          <p:cNvSpPr txBox="1"/>
          <p:nvPr/>
        </p:nvSpPr>
        <p:spPr>
          <a:xfrm>
            <a:off x="5506636" y="3407397"/>
            <a:ext cx="203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Prepare Gibbs State</a:t>
            </a:r>
          </a:p>
          <a:p>
            <a:pPr algn="ctr"/>
            <a:r>
              <a:rPr lang="en-US" dirty="0"/>
              <a:t>Distribution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750A93-9489-4319-A6E7-53842FAB80A1}"/>
                  </a:ext>
                </a:extLst>
              </p:cNvPr>
              <p:cNvSpPr txBox="1"/>
              <p:nvPr/>
            </p:nvSpPr>
            <p:spPr>
              <a:xfrm>
                <a:off x="2354568" y="5815034"/>
                <a:ext cx="4434868" cy="684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Find direction of steepest descent</a:t>
                </a:r>
              </a:p>
              <a:p>
                <a:pPr algn="ctr"/>
                <a:r>
                  <a:rPr lang="en-US" dirty="0"/>
                  <a:t> in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w.r.t model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750A93-9489-4319-A6E7-53842FAB8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68" y="5815034"/>
                <a:ext cx="4434868" cy="684098"/>
              </a:xfrm>
              <a:prstGeom prst="rect">
                <a:avLst/>
              </a:prstGeom>
              <a:blipFill>
                <a:blip r:embed="rId7"/>
                <a:stretch>
                  <a:fillRect t="-5357" r="-4808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172552-4E8B-4B58-8628-E0F959D914B3}"/>
                  </a:ext>
                </a:extLst>
              </p:cNvPr>
              <p:cNvSpPr txBox="1"/>
              <p:nvPr/>
            </p:nvSpPr>
            <p:spPr>
              <a:xfrm>
                <a:off x="2447319" y="3388514"/>
                <a:ext cx="1116524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172552-4E8B-4B58-8628-E0F959D91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19" y="3388514"/>
                <a:ext cx="1116524" cy="407099"/>
              </a:xfrm>
              <a:prstGeom prst="rect">
                <a:avLst/>
              </a:prstGeom>
              <a:blipFill>
                <a:blip r:embed="rId8"/>
                <a:stretch>
                  <a:fillRect l="-4348" t="-20896" r="-20109" b="-238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90E9F7-55D5-4C5B-8DAA-11265875CE28}"/>
                  </a:ext>
                </a:extLst>
              </p:cNvPr>
              <p:cNvSpPr/>
              <p:nvPr/>
            </p:nvSpPr>
            <p:spPr>
              <a:xfrm>
                <a:off x="6789436" y="5158218"/>
                <a:ext cx="2239653" cy="7618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90E9F7-55D5-4C5B-8DAA-11265875C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36" y="5158218"/>
                <a:ext cx="2239653" cy="761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72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16517"/>
            <a:ext cx="8229600" cy="923027"/>
          </a:xfrm>
        </p:spPr>
        <p:txBody>
          <a:bodyPr/>
          <a:lstStyle/>
          <a:p>
            <a:r>
              <a:rPr lang="en-US" dirty="0"/>
              <a:t>Main procedure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0A1D4A-9291-4AE0-B0E4-02333E894FA7}"/>
              </a:ext>
            </a:extLst>
          </p:cNvPr>
          <p:cNvGrpSpPr/>
          <p:nvPr/>
        </p:nvGrpSpPr>
        <p:grpSpPr>
          <a:xfrm>
            <a:off x="2412907" y="1784829"/>
            <a:ext cx="4318185" cy="3971051"/>
            <a:chOff x="2412907" y="1955443"/>
            <a:chExt cx="4318185" cy="3971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32C06F8-2EA1-4DCB-980A-63C1A3AC2A9B}"/>
                    </a:ext>
                  </a:extLst>
                </p:cNvPr>
                <p:cNvSpPr/>
                <p:nvPr/>
              </p:nvSpPr>
              <p:spPr>
                <a:xfrm>
                  <a:off x="3708429" y="195544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35484" tIns="335484" rIns="335484" bIns="335484" numCol="1" spcCol="1270" anchor="ctr" anchorCtr="0">
                  <a:noAutofit/>
                </a:bodyPr>
                <a:lstStyle/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400" b="0" i="1" kern="12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44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kern="120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0" i="1" kern="120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AU" sz="4400" kern="1200" dirty="0"/>
                </a:p>
              </p:txBody>
            </p:sp>
          </mc:Choice>
          <mc:Fallback xmlns=""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32C06F8-2EA1-4DCB-980A-63C1A3AC2A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429" y="195544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793065-DAFF-4405-AF7A-8E9C25B690E5}"/>
                </a:ext>
              </a:extLst>
            </p:cNvPr>
            <p:cNvSpPr/>
            <p:nvPr/>
          </p:nvSpPr>
          <p:spPr>
            <a:xfrm rot="3600000">
              <a:off x="4984347" y="3638291"/>
              <a:ext cx="457868" cy="582910"/>
            </a:xfrm>
            <a:custGeom>
              <a:avLst/>
              <a:gdLst>
                <a:gd name="connsiteX0" fmla="*/ 0 w 457868"/>
                <a:gd name="connsiteY0" fmla="*/ 116582 h 582910"/>
                <a:gd name="connsiteX1" fmla="*/ 228934 w 457868"/>
                <a:gd name="connsiteY1" fmla="*/ 116582 h 582910"/>
                <a:gd name="connsiteX2" fmla="*/ 228934 w 457868"/>
                <a:gd name="connsiteY2" fmla="*/ 0 h 582910"/>
                <a:gd name="connsiteX3" fmla="*/ 457868 w 457868"/>
                <a:gd name="connsiteY3" fmla="*/ 291455 h 582910"/>
                <a:gd name="connsiteX4" fmla="*/ 228934 w 457868"/>
                <a:gd name="connsiteY4" fmla="*/ 582910 h 582910"/>
                <a:gd name="connsiteX5" fmla="*/ 228934 w 457868"/>
                <a:gd name="connsiteY5" fmla="*/ 466328 h 582910"/>
                <a:gd name="connsiteX6" fmla="*/ 0 w 457868"/>
                <a:gd name="connsiteY6" fmla="*/ 466328 h 582910"/>
                <a:gd name="connsiteX7" fmla="*/ 0 w 457868"/>
                <a:gd name="connsiteY7" fmla="*/ 116582 h 5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868" h="582910">
                  <a:moveTo>
                    <a:pt x="0" y="116582"/>
                  </a:moveTo>
                  <a:lnTo>
                    <a:pt x="228934" y="116582"/>
                  </a:lnTo>
                  <a:lnTo>
                    <a:pt x="228934" y="0"/>
                  </a:lnTo>
                  <a:lnTo>
                    <a:pt x="457868" y="291455"/>
                  </a:lnTo>
                  <a:lnTo>
                    <a:pt x="228934" y="582910"/>
                  </a:lnTo>
                  <a:lnTo>
                    <a:pt x="228934" y="466328"/>
                  </a:lnTo>
                  <a:lnTo>
                    <a:pt x="0" y="466328"/>
                  </a:lnTo>
                  <a:lnTo>
                    <a:pt x="0" y="116582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581" rIns="137360" bIns="11658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600" kern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AF92635-09E1-402D-BCBB-1EE6A026DC16}"/>
                    </a:ext>
                  </a:extLst>
                </p:cNvPr>
                <p:cNvSpPr/>
                <p:nvPr/>
              </p:nvSpPr>
              <p:spPr>
                <a:xfrm>
                  <a:off x="5003951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99924" tIns="299924" rIns="299924" bIns="299924" numCol="1" spcCol="1270" anchor="ctr" anchorCtr="0">
                  <a:noAutofit/>
                </a:bodyPr>
                <a:lstStyle/>
                <a:p>
                  <a:pPr marL="0" lvl="0" indent="0" algn="ctr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3700" b="0" i="1" kern="12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7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3700" kern="1200" dirty="0"/>
                </a:p>
              </p:txBody>
            </p:sp>
          </mc:Choice>
          <mc:Fallback xmlns=""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AF92635-09E1-402D-BCBB-1EE6A026DC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951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DDD1FB-C0B0-4E17-949A-1EE67369DBD9}"/>
                </a:ext>
              </a:extLst>
            </p:cNvPr>
            <p:cNvSpPr/>
            <p:nvPr/>
          </p:nvSpPr>
          <p:spPr>
            <a:xfrm rot="21600000">
              <a:off x="4356024" y="4771467"/>
              <a:ext cx="457869" cy="582911"/>
            </a:xfrm>
            <a:custGeom>
              <a:avLst/>
              <a:gdLst>
                <a:gd name="connsiteX0" fmla="*/ 0 w 457868"/>
                <a:gd name="connsiteY0" fmla="*/ 116582 h 582910"/>
                <a:gd name="connsiteX1" fmla="*/ 228934 w 457868"/>
                <a:gd name="connsiteY1" fmla="*/ 116582 h 582910"/>
                <a:gd name="connsiteX2" fmla="*/ 228934 w 457868"/>
                <a:gd name="connsiteY2" fmla="*/ 0 h 582910"/>
                <a:gd name="connsiteX3" fmla="*/ 457868 w 457868"/>
                <a:gd name="connsiteY3" fmla="*/ 291455 h 582910"/>
                <a:gd name="connsiteX4" fmla="*/ 228934 w 457868"/>
                <a:gd name="connsiteY4" fmla="*/ 582910 h 582910"/>
                <a:gd name="connsiteX5" fmla="*/ 228934 w 457868"/>
                <a:gd name="connsiteY5" fmla="*/ 466328 h 582910"/>
                <a:gd name="connsiteX6" fmla="*/ 0 w 457868"/>
                <a:gd name="connsiteY6" fmla="*/ 466328 h 582910"/>
                <a:gd name="connsiteX7" fmla="*/ 0 w 457868"/>
                <a:gd name="connsiteY7" fmla="*/ 116582 h 5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868" h="582910">
                  <a:moveTo>
                    <a:pt x="457868" y="466328"/>
                  </a:moveTo>
                  <a:lnTo>
                    <a:pt x="228934" y="466328"/>
                  </a:lnTo>
                  <a:lnTo>
                    <a:pt x="228934" y="582910"/>
                  </a:lnTo>
                  <a:lnTo>
                    <a:pt x="0" y="291455"/>
                  </a:lnTo>
                  <a:lnTo>
                    <a:pt x="228934" y="0"/>
                  </a:lnTo>
                  <a:lnTo>
                    <a:pt x="228934" y="116582"/>
                  </a:lnTo>
                  <a:lnTo>
                    <a:pt x="457868" y="116582"/>
                  </a:lnTo>
                  <a:lnTo>
                    <a:pt x="457868" y="46632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360" tIns="116583" rIns="1" bIns="11658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600" kern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4DC3A4-413C-4FDB-A7AB-195FB21099D3}"/>
                    </a:ext>
                  </a:extLst>
                </p:cNvPr>
                <p:cNvSpPr/>
                <p:nvPr/>
              </p:nvSpPr>
              <p:spPr>
                <a:xfrm>
                  <a:off x="2412907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35484" tIns="335484" rIns="335484" bIns="335484" numCol="1" spcCol="1270" anchor="ctr" anchorCtr="0">
                  <a:noAutofit/>
                </a:bodyPr>
                <a:lstStyle/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400" b="0" i="1" kern="1200" dirty="0">
                    <a:latin typeface="Cambria Math" panose="02040503050406030204" pitchFamily="18" charset="0"/>
                  </a:endParaRPr>
                </a:p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AU" sz="2800" kern="1200" dirty="0"/>
                </a:p>
              </p:txBody>
            </p:sp>
          </mc:Choice>
          <mc:Fallback xmlns=""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4DC3A4-413C-4FDB-A7AB-195FB2109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2907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C3492B-BB01-4225-9ABE-2FA55DEC2B10}"/>
                </a:ext>
              </a:extLst>
            </p:cNvPr>
            <p:cNvSpPr/>
            <p:nvPr/>
          </p:nvSpPr>
          <p:spPr>
            <a:xfrm rot="18000000">
              <a:off x="3688825" y="3660736"/>
              <a:ext cx="457868" cy="582910"/>
            </a:xfrm>
            <a:custGeom>
              <a:avLst/>
              <a:gdLst>
                <a:gd name="connsiteX0" fmla="*/ 0 w 457868"/>
                <a:gd name="connsiteY0" fmla="*/ 116582 h 582910"/>
                <a:gd name="connsiteX1" fmla="*/ 228934 w 457868"/>
                <a:gd name="connsiteY1" fmla="*/ 116582 h 582910"/>
                <a:gd name="connsiteX2" fmla="*/ 228934 w 457868"/>
                <a:gd name="connsiteY2" fmla="*/ 0 h 582910"/>
                <a:gd name="connsiteX3" fmla="*/ 457868 w 457868"/>
                <a:gd name="connsiteY3" fmla="*/ 291455 h 582910"/>
                <a:gd name="connsiteX4" fmla="*/ 228934 w 457868"/>
                <a:gd name="connsiteY4" fmla="*/ 582910 h 582910"/>
                <a:gd name="connsiteX5" fmla="*/ 228934 w 457868"/>
                <a:gd name="connsiteY5" fmla="*/ 466328 h 582910"/>
                <a:gd name="connsiteX6" fmla="*/ 0 w 457868"/>
                <a:gd name="connsiteY6" fmla="*/ 466328 h 582910"/>
                <a:gd name="connsiteX7" fmla="*/ 0 w 457868"/>
                <a:gd name="connsiteY7" fmla="*/ 116582 h 5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868" h="582910">
                  <a:moveTo>
                    <a:pt x="0" y="116582"/>
                  </a:moveTo>
                  <a:lnTo>
                    <a:pt x="228934" y="116582"/>
                  </a:lnTo>
                  <a:lnTo>
                    <a:pt x="228934" y="0"/>
                  </a:lnTo>
                  <a:lnTo>
                    <a:pt x="457868" y="291455"/>
                  </a:lnTo>
                  <a:lnTo>
                    <a:pt x="228934" y="582910"/>
                  </a:lnTo>
                  <a:lnTo>
                    <a:pt x="228934" y="466328"/>
                  </a:lnTo>
                  <a:lnTo>
                    <a:pt x="0" y="466328"/>
                  </a:lnTo>
                  <a:lnTo>
                    <a:pt x="0" y="11658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582" rIns="137360" bIns="116581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6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5A85CF-7607-43CD-9CB6-6BAD342E6914}"/>
              </a:ext>
            </a:extLst>
          </p:cNvPr>
          <p:cNvSpPr txBox="1"/>
          <p:nvPr/>
        </p:nvSpPr>
        <p:spPr>
          <a:xfrm>
            <a:off x="5506636" y="3407397"/>
            <a:ext cx="203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Prepare Gibbs State</a:t>
            </a:r>
          </a:p>
          <a:p>
            <a:pPr algn="ctr"/>
            <a:r>
              <a:rPr lang="en-US" dirty="0"/>
              <a:t>Distribution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750A93-9489-4319-A6E7-53842FAB80A1}"/>
                  </a:ext>
                </a:extLst>
              </p:cNvPr>
              <p:cNvSpPr txBox="1"/>
              <p:nvPr/>
            </p:nvSpPr>
            <p:spPr>
              <a:xfrm>
                <a:off x="2354568" y="5815034"/>
                <a:ext cx="4434868" cy="684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Find direction of steepest descent</a:t>
                </a:r>
              </a:p>
              <a:p>
                <a:pPr algn="ctr"/>
                <a:r>
                  <a:rPr lang="en-US" dirty="0"/>
                  <a:t> in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w.r.t model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750A93-9489-4319-A6E7-53842FAB8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68" y="5815034"/>
                <a:ext cx="4434868" cy="684098"/>
              </a:xfrm>
              <a:prstGeom prst="rect">
                <a:avLst/>
              </a:prstGeom>
              <a:blipFill>
                <a:blip r:embed="rId7"/>
                <a:stretch>
                  <a:fillRect t="-5357" r="-4808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172552-4E8B-4B58-8628-E0F959D914B3}"/>
                  </a:ext>
                </a:extLst>
              </p:cNvPr>
              <p:cNvSpPr txBox="1"/>
              <p:nvPr/>
            </p:nvSpPr>
            <p:spPr>
              <a:xfrm>
                <a:off x="2447319" y="3388514"/>
                <a:ext cx="1116524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172552-4E8B-4B58-8628-E0F959D91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19" y="3388514"/>
                <a:ext cx="1116524" cy="407099"/>
              </a:xfrm>
              <a:prstGeom prst="rect">
                <a:avLst/>
              </a:prstGeom>
              <a:blipFill>
                <a:blip r:embed="rId8"/>
                <a:stretch>
                  <a:fillRect l="-4348" t="-20896" r="-20109" b="-238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90E9F7-55D5-4C5B-8DAA-11265875CE28}"/>
                  </a:ext>
                </a:extLst>
              </p:cNvPr>
              <p:cNvSpPr/>
              <p:nvPr/>
            </p:nvSpPr>
            <p:spPr>
              <a:xfrm>
                <a:off x="6789436" y="5158218"/>
                <a:ext cx="2239653" cy="7618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90E9F7-55D5-4C5B-8DAA-11265875C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36" y="5158218"/>
                <a:ext cx="2239653" cy="761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90298EB-590C-4985-A753-0DD3D7AAD3D9}"/>
              </a:ext>
            </a:extLst>
          </p:cNvPr>
          <p:cNvSpPr txBox="1"/>
          <p:nvPr/>
        </p:nvSpPr>
        <p:spPr>
          <a:xfrm>
            <a:off x="5892320" y="3129398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Quantum!</a:t>
            </a:r>
            <a:endParaRPr lang="en-A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8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EC0A7D4-E188-49F1-84EB-234E16440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187" y="2012642"/>
            <a:ext cx="3921261" cy="2671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9357"/>
            <a:ext cx="8229600" cy="923027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Computing</a:t>
            </a:r>
            <a:br>
              <a:rPr lang="en-US" dirty="0"/>
            </a:br>
            <a:r>
              <a:rPr lang="en-US" sz="3100" dirty="0"/>
              <a:t>Qubits</a:t>
            </a:r>
            <a:endParaRPr lang="en-AU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2308D23-C683-494B-A612-7E767DC302E6}"/>
              </a:ext>
            </a:extLst>
          </p:cNvPr>
          <p:cNvSpPr txBox="1">
            <a:spLocks/>
          </p:cNvSpPr>
          <p:nvPr/>
        </p:nvSpPr>
        <p:spPr>
          <a:xfrm>
            <a:off x="457200" y="1880558"/>
            <a:ext cx="8229600" cy="439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8690E4D-E784-4855-B931-D580C7613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041" y="2244310"/>
            <a:ext cx="1047250" cy="2199225"/>
          </a:xfrm>
          <a:prstGeom prst="rect">
            <a:avLst/>
          </a:prstGeom>
        </p:spPr>
      </p:pic>
      <p:pic>
        <p:nvPicPr>
          <p:cNvPr id="6" name="Content Placeholder 5" descr="Diagram, icon&#10;&#10;Description automatically generated">
            <a:extLst>
              <a:ext uri="{FF2B5EF4-FFF2-40B4-BE49-F238E27FC236}">
                <a16:creationId xmlns:a16="http://schemas.microsoft.com/office/drawing/2014/main" id="{29A22CA6-F60F-48F9-9ED5-CBAEEFE0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314864" y="1069357"/>
            <a:ext cx="1722280" cy="1584013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309C936-7515-40CF-ACA9-54162DAF38C1}"/>
              </a:ext>
            </a:extLst>
          </p:cNvPr>
          <p:cNvSpPr txBox="1"/>
          <p:nvPr/>
        </p:nvSpPr>
        <p:spPr>
          <a:xfrm flipH="1">
            <a:off x="5398250" y="4635724"/>
            <a:ext cx="148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bit</a:t>
            </a:r>
          </a:p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08ACCC-6BBB-413E-9C15-0DFD38A87ADE}"/>
              </a:ext>
            </a:extLst>
          </p:cNvPr>
          <p:cNvSpPr txBox="1"/>
          <p:nvPr/>
        </p:nvSpPr>
        <p:spPr>
          <a:xfrm flipH="1">
            <a:off x="1873441" y="4644140"/>
            <a:ext cx="126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Classical bit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A2271A-0300-4C7D-875C-EAED777D7502}"/>
                  </a:ext>
                </a:extLst>
              </p:cNvPr>
              <p:cNvSpPr txBox="1"/>
              <p:nvPr/>
            </p:nvSpPr>
            <p:spPr>
              <a:xfrm>
                <a:off x="4180116" y="5092949"/>
                <a:ext cx="392126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(|0⟩)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(|1⟩)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A2271A-0300-4C7D-875C-EAED777D7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6" y="5092949"/>
                <a:ext cx="3921261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5570BF-CA57-423E-BE1F-E775EA0EA8E6}"/>
              </a:ext>
            </a:extLst>
          </p:cNvPr>
          <p:cNvSpPr txBox="1"/>
          <p:nvPr/>
        </p:nvSpPr>
        <p:spPr>
          <a:xfrm>
            <a:off x="81815" y="6153998"/>
            <a:ext cx="17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(Kaye et al., 2007)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864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9357"/>
            <a:ext cx="8229600" cy="923027"/>
          </a:xfrm>
        </p:spPr>
        <p:txBody>
          <a:bodyPr>
            <a:normAutofit/>
          </a:bodyPr>
          <a:lstStyle/>
          <a:p>
            <a:r>
              <a:rPr lang="en-US" sz="3100" dirty="0"/>
              <a:t>Quantum Logic Gates</a:t>
            </a:r>
            <a:endParaRPr lang="en-AU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2308D23-C683-494B-A612-7E767DC302E6}"/>
              </a:ext>
            </a:extLst>
          </p:cNvPr>
          <p:cNvSpPr txBox="1">
            <a:spLocks/>
          </p:cNvSpPr>
          <p:nvPr/>
        </p:nvSpPr>
        <p:spPr>
          <a:xfrm>
            <a:off x="457200" y="1880558"/>
            <a:ext cx="8229600" cy="439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6" name="Content Placeholder 5" descr="Diagram, icon&#10;&#10;Description automatically generated">
            <a:extLst>
              <a:ext uri="{FF2B5EF4-FFF2-40B4-BE49-F238E27FC236}">
                <a16:creationId xmlns:a16="http://schemas.microsoft.com/office/drawing/2014/main" id="{29A22CA6-F60F-48F9-9ED5-CBAEEFE0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14864" y="1069357"/>
            <a:ext cx="1722280" cy="1584013"/>
          </a:xfrm>
        </p:spPr>
      </p:pic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6D167414-939B-4BB9-8E11-B441C71C3F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2" r="3059" b="-1"/>
          <a:stretch/>
        </p:blipFill>
        <p:spPr>
          <a:xfrm>
            <a:off x="5213154" y="3180116"/>
            <a:ext cx="2219852" cy="2354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F7F5F-1B7D-4FD0-9D3A-31AB0B37D87C}"/>
              </a:ext>
            </a:extLst>
          </p:cNvPr>
          <p:cNvSpPr txBox="1"/>
          <p:nvPr/>
        </p:nvSpPr>
        <p:spPr>
          <a:xfrm>
            <a:off x="303982" y="1939359"/>
            <a:ext cx="6280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Gates rotate state vector around Bloch sphere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en-AU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093E23A-CB2B-4304-8897-99981BCD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85" y="4081355"/>
            <a:ext cx="3417225" cy="70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A880F3-9C44-46CE-93EE-B130255EB9A4}"/>
                  </a:ext>
                </a:extLst>
              </p:cNvPr>
              <p:cNvSpPr txBox="1"/>
              <p:nvPr/>
            </p:nvSpPr>
            <p:spPr>
              <a:xfrm>
                <a:off x="5794939" y="5533907"/>
                <a:ext cx="1729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A880F3-9C44-46CE-93EE-B130255E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939" y="5533907"/>
                <a:ext cx="172989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48CB28-A1B3-4191-83F1-9B530B36FE2A}"/>
                  </a:ext>
                </a:extLst>
              </p:cNvPr>
              <p:cNvSpPr txBox="1"/>
              <p:nvPr/>
            </p:nvSpPr>
            <p:spPr>
              <a:xfrm>
                <a:off x="2598279" y="4819436"/>
                <a:ext cx="1691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gate </a:t>
                </a:r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48CB28-A1B3-4191-83F1-9B530B3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79" y="4819436"/>
                <a:ext cx="1691596" cy="369332"/>
              </a:xfrm>
              <a:prstGeom prst="rect">
                <a:avLst/>
              </a:prstGeom>
              <a:blipFill>
                <a:blip r:embed="rId8"/>
                <a:stretch>
                  <a:fillRect l="-2878" t="-10000" r="-1799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0A17D8-FC7C-4C12-94D3-DFB4E3E046A4}"/>
                  </a:ext>
                </a:extLst>
              </p:cNvPr>
              <p:cNvSpPr txBox="1"/>
              <p:nvPr/>
            </p:nvSpPr>
            <p:spPr>
              <a:xfrm>
                <a:off x="2800390" y="4219720"/>
                <a:ext cx="631016" cy="3693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0A17D8-FC7C-4C12-94D3-DFB4E3E0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90" y="4219720"/>
                <a:ext cx="631016" cy="369332"/>
              </a:xfrm>
              <a:prstGeom prst="rect">
                <a:avLst/>
              </a:prstGeom>
              <a:blipFill>
                <a:blip r:embed="rId9"/>
                <a:stretch>
                  <a:fillRect r="-2500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7AA5BD4-A76B-462E-9F32-7F5417448CC4}"/>
              </a:ext>
            </a:extLst>
          </p:cNvPr>
          <p:cNvSpPr txBox="1"/>
          <p:nvPr/>
        </p:nvSpPr>
        <p:spPr>
          <a:xfrm>
            <a:off x="0" y="6172004"/>
            <a:ext cx="382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(Animation courtesy of Olga </a:t>
            </a:r>
            <a:r>
              <a:rPr lang="en-US" dirty="0" err="1"/>
              <a:t>Okrut</a:t>
            </a:r>
            <a:r>
              <a:rPr lang="en-US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062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45" y="1435181"/>
            <a:ext cx="7642110" cy="212093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Machine Learning </a:t>
            </a:r>
            <a:br>
              <a:rPr lang="en-US" sz="5400" dirty="0"/>
            </a:br>
            <a:r>
              <a:rPr lang="en-US" sz="5400" dirty="0"/>
              <a:t>in a Word:</a:t>
            </a:r>
            <a:endParaRPr lang="en-AU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E01DD-F95E-4863-9D3B-EC47291770FC}"/>
              </a:ext>
            </a:extLst>
          </p:cNvPr>
          <p:cNvSpPr txBox="1"/>
          <p:nvPr/>
        </p:nvSpPr>
        <p:spPr>
          <a:xfrm>
            <a:off x="620654" y="3979613"/>
            <a:ext cx="790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Approximating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06916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9357"/>
            <a:ext cx="8229600" cy="923027"/>
          </a:xfrm>
        </p:spPr>
        <p:txBody>
          <a:bodyPr>
            <a:normAutofit/>
          </a:bodyPr>
          <a:lstStyle/>
          <a:p>
            <a:r>
              <a:rPr lang="en-US" dirty="0"/>
              <a:t>Variational </a:t>
            </a:r>
            <a:r>
              <a:rPr lang="en-US" sz="3100" dirty="0"/>
              <a:t>Quantum Circuits</a:t>
            </a:r>
            <a:endParaRPr lang="en-AU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2308D23-C683-494B-A612-7E767DC302E6}"/>
              </a:ext>
            </a:extLst>
          </p:cNvPr>
          <p:cNvSpPr txBox="1">
            <a:spLocks/>
          </p:cNvSpPr>
          <p:nvPr/>
        </p:nvSpPr>
        <p:spPr>
          <a:xfrm>
            <a:off x="319424" y="1657364"/>
            <a:ext cx="6995440" cy="439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Can </a:t>
            </a:r>
            <a:r>
              <a:rPr lang="en-US" dirty="0" err="1"/>
              <a:t>parametrise</a:t>
            </a:r>
            <a:r>
              <a:rPr lang="en-US" dirty="0"/>
              <a:t> gates by rotation angle about arbitrary axis to get variational gates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438187-21C5-4E10-A44E-152598F12D44}"/>
              </a:ext>
            </a:extLst>
          </p:cNvPr>
          <p:cNvGrpSpPr/>
          <p:nvPr/>
        </p:nvGrpSpPr>
        <p:grpSpPr>
          <a:xfrm>
            <a:off x="650738" y="2864858"/>
            <a:ext cx="7842523" cy="2767397"/>
            <a:chOff x="785374" y="2864858"/>
            <a:chExt cx="7573252" cy="25340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659DAD-3BE6-4742-99CE-37880868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374" y="2864858"/>
              <a:ext cx="7573252" cy="25340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2FCD20C-39A7-4EE2-B769-B378142C7F91}"/>
                    </a:ext>
                  </a:extLst>
                </p:cNvPr>
                <p:cNvSpPr/>
                <p:nvPr/>
              </p:nvSpPr>
              <p:spPr>
                <a:xfrm>
                  <a:off x="2113400" y="3105616"/>
                  <a:ext cx="437601" cy="3947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2FCD20C-39A7-4EE2-B769-B378142C7F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400" y="3105616"/>
                  <a:ext cx="437601" cy="394730"/>
                </a:xfrm>
                <a:prstGeom prst="rect">
                  <a:avLst/>
                </a:prstGeom>
                <a:blipFill>
                  <a:blip r:embed="rId5"/>
                  <a:stretch>
                    <a:fillRect l="-10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63110D8-816A-468E-8942-A71EB2983B6A}"/>
                    </a:ext>
                  </a:extLst>
                </p:cNvPr>
                <p:cNvSpPr/>
                <p:nvPr/>
              </p:nvSpPr>
              <p:spPr>
                <a:xfrm>
                  <a:off x="3253002" y="3428999"/>
                  <a:ext cx="437601" cy="8226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63110D8-816A-468E-8942-A71EB2983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002" y="3428999"/>
                  <a:ext cx="437601" cy="822669"/>
                </a:xfrm>
                <a:prstGeom prst="rect">
                  <a:avLst/>
                </a:prstGeom>
                <a:blipFill>
                  <a:blip r:embed="rId6"/>
                  <a:stretch>
                    <a:fillRect l="-121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D91CBA8-A4A9-4716-A8E9-A6D4679DDFC9}"/>
                    </a:ext>
                  </a:extLst>
                </p:cNvPr>
                <p:cNvSpPr/>
                <p:nvPr/>
              </p:nvSpPr>
              <p:spPr>
                <a:xfrm>
                  <a:off x="5065300" y="3105616"/>
                  <a:ext cx="437601" cy="11198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D91CBA8-A4A9-4716-A8E9-A6D4679DDF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300" y="3105616"/>
                  <a:ext cx="437601" cy="1119844"/>
                </a:xfrm>
                <a:prstGeom prst="rect">
                  <a:avLst/>
                </a:prstGeom>
                <a:blipFill>
                  <a:blip r:embed="rId7"/>
                  <a:stretch>
                    <a:fillRect l="-10811" r="-40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3CC896D-0F2E-4C43-8454-0432D735614B}"/>
                    </a:ext>
                  </a:extLst>
                </p:cNvPr>
                <p:cNvSpPr/>
                <p:nvPr/>
              </p:nvSpPr>
              <p:spPr>
                <a:xfrm>
                  <a:off x="6494172" y="4309285"/>
                  <a:ext cx="437601" cy="3947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3CC896D-0F2E-4C43-8454-0432D73561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172" y="4309285"/>
                  <a:ext cx="437601" cy="394730"/>
                </a:xfrm>
                <a:prstGeom prst="rect">
                  <a:avLst/>
                </a:prstGeom>
                <a:blipFill>
                  <a:blip r:embed="rId8"/>
                  <a:stretch>
                    <a:fillRect l="-12162" r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Content Placeholder 5" descr="Diagram, icon&#10;&#10;Description automatically generated">
            <a:extLst>
              <a:ext uri="{FF2B5EF4-FFF2-40B4-BE49-F238E27FC236}">
                <a16:creationId xmlns:a16="http://schemas.microsoft.com/office/drawing/2014/main" id="{C3B2BBAD-83F5-474F-96F3-79A497B63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4864" y="1069357"/>
            <a:ext cx="1722280" cy="158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A9F306-3D08-4918-91FE-920ABA7CE440}"/>
                  </a:ext>
                </a:extLst>
              </p:cNvPr>
              <p:cNvSpPr/>
              <p:nvPr/>
            </p:nvSpPr>
            <p:spPr>
              <a:xfrm>
                <a:off x="7148140" y="5210841"/>
                <a:ext cx="453160" cy="4310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A9F306-3D08-4918-91FE-920ABA7C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0" y="5210841"/>
                <a:ext cx="453160" cy="431075"/>
              </a:xfrm>
              <a:prstGeom prst="rect">
                <a:avLst/>
              </a:prstGeom>
              <a:blipFill>
                <a:blip r:embed="rId10"/>
                <a:stretch>
                  <a:fillRect l="-40541" r="-25676" b="-5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EC036D9-2F7E-4D48-AD3B-579C00E68C57}"/>
                  </a:ext>
                </a:extLst>
              </p:cNvPr>
              <p:cNvSpPr/>
              <p:nvPr/>
            </p:nvSpPr>
            <p:spPr>
              <a:xfrm>
                <a:off x="994394" y="5210841"/>
                <a:ext cx="2063177" cy="4310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=|0⟩|0⟩|0⟩|0⟩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EC036D9-2F7E-4D48-AD3B-579C00E68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94" y="5210841"/>
                <a:ext cx="2063177" cy="431075"/>
              </a:xfrm>
              <a:prstGeom prst="rect">
                <a:avLst/>
              </a:prstGeom>
              <a:blipFill>
                <a:blip r:embed="rId11"/>
                <a:stretch>
                  <a:fillRect b="-5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511B02A-7108-4BEF-9D11-2CB00C681784}"/>
              </a:ext>
            </a:extLst>
          </p:cNvPr>
          <p:cNvSpPr txBox="1"/>
          <p:nvPr/>
        </p:nvSpPr>
        <p:spPr>
          <a:xfrm>
            <a:off x="81815" y="6153998"/>
            <a:ext cx="17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(Kaye et al., 2007)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230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135"/>
            <a:ext cx="8229600" cy="923027"/>
          </a:xfrm>
        </p:spPr>
        <p:txBody>
          <a:bodyPr/>
          <a:lstStyle/>
          <a:p>
            <a:r>
              <a:rPr lang="en-US" dirty="0"/>
              <a:t>Gibbs State Preparation: VarQITE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0558"/>
                <a:ext cx="8229600" cy="4390846"/>
              </a:xfrm>
            </p:spPr>
            <p:txBody>
              <a:bodyPr>
                <a:normAutofit fontScale="85000" lnSpcReduction="20000"/>
              </a:bodyPr>
              <a:lstStyle/>
              <a:p>
                <a:pPr lvl="1"/>
                <a:r>
                  <a:rPr lang="en-US" dirty="0"/>
                  <a:t>The following state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propagated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b="0" dirty="0"/>
                  <a:t>gives our desired Gibbs distribution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endParaRPr lang="en-US" b="0" dirty="0"/>
              </a:p>
              <a:p>
                <a:pPr lvl="1"/>
                <a:r>
                  <a:rPr lang="en-US" b="0" dirty="0"/>
                  <a:t>It may be approximated variationally</a:t>
                </a:r>
              </a:p>
              <a:p>
                <a:pPr lvl="1"/>
                <a:endParaRPr lang="en-US" b="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By solving a linear system of equations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34290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And updating by Euler’s method: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𝛿𝜏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marL="342900" lvl="1" indent="0">
                  <a:buNone/>
                </a:pPr>
                <a:endParaRPr lang="en-US" b="0" dirty="0"/>
              </a:p>
              <a:p>
                <a:pPr marL="34290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0558"/>
                <a:ext cx="8229600" cy="4390846"/>
              </a:xfrm>
              <a:blipFill>
                <a:blip r:embed="rId4"/>
                <a:stretch>
                  <a:fillRect t="-16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5" descr="Diagram, icon&#10;&#10;Description automatically generated">
            <a:extLst>
              <a:ext uri="{FF2B5EF4-FFF2-40B4-BE49-F238E27FC236}">
                <a16:creationId xmlns:a16="http://schemas.microsoft.com/office/drawing/2014/main" id="{78666B3D-EC94-4239-BB9A-1BBD7BCDB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864" y="1069357"/>
            <a:ext cx="1722280" cy="1584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BFD59D-ED5B-4A36-8674-B8D83F745D84}"/>
              </a:ext>
            </a:extLst>
          </p:cNvPr>
          <p:cNvSpPr txBox="1"/>
          <p:nvPr/>
        </p:nvSpPr>
        <p:spPr>
          <a:xfrm>
            <a:off x="6896501" y="6208295"/>
            <a:ext cx="20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(Christa et al., 2020)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9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135"/>
            <a:ext cx="8229600" cy="923027"/>
          </a:xfrm>
        </p:spPr>
        <p:txBody>
          <a:bodyPr>
            <a:normAutofit/>
          </a:bodyPr>
          <a:lstStyle/>
          <a:p>
            <a:r>
              <a:rPr lang="en-US" dirty="0"/>
              <a:t>VarQITE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0558"/>
                <a:ext cx="8229600" cy="4390846"/>
              </a:xfrm>
            </p:spPr>
            <p:txBody>
              <a:bodyPr>
                <a:normAutofit/>
              </a:bodyPr>
              <a:lstStyle/>
              <a:p>
                <a:pPr marL="685800" lvl="2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0558"/>
                <a:ext cx="8229600" cy="439084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795D03A-9468-43EC-A124-3C78B9F8A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500" y="2845797"/>
            <a:ext cx="5627382" cy="2718419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9D5E5B57-90CC-4605-BDAA-E9EBEDE6CC16}"/>
              </a:ext>
            </a:extLst>
          </p:cNvPr>
          <p:cNvSpPr/>
          <p:nvPr/>
        </p:nvSpPr>
        <p:spPr>
          <a:xfrm>
            <a:off x="1727823" y="4297119"/>
            <a:ext cx="72928" cy="103220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95326-D786-4C4F-9CFA-1CF84BA0DE3B}"/>
              </a:ext>
            </a:extLst>
          </p:cNvPr>
          <p:cNvSpPr txBox="1"/>
          <p:nvPr/>
        </p:nvSpPr>
        <p:spPr>
          <a:xfrm>
            <a:off x="0" y="4628556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Auxiliary qubits </a:t>
            </a:r>
          </a:p>
        </p:txBody>
      </p:sp>
      <p:pic>
        <p:nvPicPr>
          <p:cNvPr id="9" name="Content Placeholder 5" descr="Diagram, icon&#10;&#10;Description automatically generated">
            <a:extLst>
              <a:ext uri="{FF2B5EF4-FFF2-40B4-BE49-F238E27FC236}">
                <a16:creationId xmlns:a16="http://schemas.microsoft.com/office/drawing/2014/main" id="{CC95EF2A-78D2-4DB1-B94F-0EEB2697C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843" y="4772209"/>
            <a:ext cx="1722280" cy="15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16517"/>
            <a:ext cx="8229600" cy="923027"/>
          </a:xfrm>
        </p:spPr>
        <p:txBody>
          <a:bodyPr/>
          <a:lstStyle/>
          <a:p>
            <a:r>
              <a:rPr lang="en-US" dirty="0"/>
              <a:t>Main procedure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0A1D4A-9291-4AE0-B0E4-02333E894FA7}"/>
              </a:ext>
            </a:extLst>
          </p:cNvPr>
          <p:cNvGrpSpPr/>
          <p:nvPr/>
        </p:nvGrpSpPr>
        <p:grpSpPr>
          <a:xfrm>
            <a:off x="2412907" y="1784829"/>
            <a:ext cx="4318185" cy="3971051"/>
            <a:chOff x="2412907" y="1955443"/>
            <a:chExt cx="4318185" cy="3971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32C06F8-2EA1-4DCB-980A-63C1A3AC2A9B}"/>
                    </a:ext>
                  </a:extLst>
                </p:cNvPr>
                <p:cNvSpPr/>
                <p:nvPr/>
              </p:nvSpPr>
              <p:spPr>
                <a:xfrm>
                  <a:off x="3708429" y="195544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35484" tIns="335484" rIns="335484" bIns="335484" numCol="1" spcCol="1270" anchor="ctr" anchorCtr="0">
                  <a:noAutofit/>
                </a:bodyPr>
                <a:lstStyle/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400" b="0" i="1" kern="12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44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kern="120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0" i="1" kern="120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AU" sz="4400" kern="1200" dirty="0"/>
                </a:p>
              </p:txBody>
            </p:sp>
          </mc:Choice>
          <mc:Fallback xmlns=""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32C06F8-2EA1-4DCB-980A-63C1A3AC2A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429" y="195544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793065-DAFF-4405-AF7A-8E9C25B690E5}"/>
                </a:ext>
              </a:extLst>
            </p:cNvPr>
            <p:cNvSpPr/>
            <p:nvPr/>
          </p:nvSpPr>
          <p:spPr>
            <a:xfrm rot="3600000">
              <a:off x="4984347" y="3638291"/>
              <a:ext cx="457868" cy="582910"/>
            </a:xfrm>
            <a:custGeom>
              <a:avLst/>
              <a:gdLst>
                <a:gd name="connsiteX0" fmla="*/ 0 w 457868"/>
                <a:gd name="connsiteY0" fmla="*/ 116582 h 582910"/>
                <a:gd name="connsiteX1" fmla="*/ 228934 w 457868"/>
                <a:gd name="connsiteY1" fmla="*/ 116582 h 582910"/>
                <a:gd name="connsiteX2" fmla="*/ 228934 w 457868"/>
                <a:gd name="connsiteY2" fmla="*/ 0 h 582910"/>
                <a:gd name="connsiteX3" fmla="*/ 457868 w 457868"/>
                <a:gd name="connsiteY3" fmla="*/ 291455 h 582910"/>
                <a:gd name="connsiteX4" fmla="*/ 228934 w 457868"/>
                <a:gd name="connsiteY4" fmla="*/ 582910 h 582910"/>
                <a:gd name="connsiteX5" fmla="*/ 228934 w 457868"/>
                <a:gd name="connsiteY5" fmla="*/ 466328 h 582910"/>
                <a:gd name="connsiteX6" fmla="*/ 0 w 457868"/>
                <a:gd name="connsiteY6" fmla="*/ 466328 h 582910"/>
                <a:gd name="connsiteX7" fmla="*/ 0 w 457868"/>
                <a:gd name="connsiteY7" fmla="*/ 116582 h 5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868" h="582910">
                  <a:moveTo>
                    <a:pt x="0" y="116582"/>
                  </a:moveTo>
                  <a:lnTo>
                    <a:pt x="228934" y="116582"/>
                  </a:lnTo>
                  <a:lnTo>
                    <a:pt x="228934" y="0"/>
                  </a:lnTo>
                  <a:lnTo>
                    <a:pt x="457868" y="291455"/>
                  </a:lnTo>
                  <a:lnTo>
                    <a:pt x="228934" y="582910"/>
                  </a:lnTo>
                  <a:lnTo>
                    <a:pt x="228934" y="466328"/>
                  </a:lnTo>
                  <a:lnTo>
                    <a:pt x="0" y="466328"/>
                  </a:lnTo>
                  <a:lnTo>
                    <a:pt x="0" y="11658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581" rIns="137360" bIns="11658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600" kern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AF92635-09E1-402D-BCBB-1EE6A026DC16}"/>
                    </a:ext>
                  </a:extLst>
                </p:cNvPr>
                <p:cNvSpPr/>
                <p:nvPr/>
              </p:nvSpPr>
              <p:spPr>
                <a:xfrm>
                  <a:off x="5003951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99924" tIns="299924" rIns="299924" bIns="299924" numCol="1" spcCol="1270" anchor="ctr" anchorCtr="0">
                  <a:noAutofit/>
                </a:bodyPr>
                <a:lstStyle/>
                <a:p>
                  <a:pPr marL="0" lvl="0" indent="0" algn="ctr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3700" b="0" i="1" kern="12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7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700" b="0" i="1" kern="120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3700" kern="1200" dirty="0"/>
                </a:p>
              </p:txBody>
            </p:sp>
          </mc:Choice>
          <mc:Fallback xmlns=""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AF92635-09E1-402D-BCBB-1EE6A026DC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951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DDD1FB-C0B0-4E17-949A-1EE67369DBD9}"/>
                </a:ext>
              </a:extLst>
            </p:cNvPr>
            <p:cNvSpPr/>
            <p:nvPr/>
          </p:nvSpPr>
          <p:spPr>
            <a:xfrm rot="21600000">
              <a:off x="4356024" y="4771467"/>
              <a:ext cx="457869" cy="582911"/>
            </a:xfrm>
            <a:custGeom>
              <a:avLst/>
              <a:gdLst>
                <a:gd name="connsiteX0" fmla="*/ 0 w 457868"/>
                <a:gd name="connsiteY0" fmla="*/ 116582 h 582910"/>
                <a:gd name="connsiteX1" fmla="*/ 228934 w 457868"/>
                <a:gd name="connsiteY1" fmla="*/ 116582 h 582910"/>
                <a:gd name="connsiteX2" fmla="*/ 228934 w 457868"/>
                <a:gd name="connsiteY2" fmla="*/ 0 h 582910"/>
                <a:gd name="connsiteX3" fmla="*/ 457868 w 457868"/>
                <a:gd name="connsiteY3" fmla="*/ 291455 h 582910"/>
                <a:gd name="connsiteX4" fmla="*/ 228934 w 457868"/>
                <a:gd name="connsiteY4" fmla="*/ 582910 h 582910"/>
                <a:gd name="connsiteX5" fmla="*/ 228934 w 457868"/>
                <a:gd name="connsiteY5" fmla="*/ 466328 h 582910"/>
                <a:gd name="connsiteX6" fmla="*/ 0 w 457868"/>
                <a:gd name="connsiteY6" fmla="*/ 466328 h 582910"/>
                <a:gd name="connsiteX7" fmla="*/ 0 w 457868"/>
                <a:gd name="connsiteY7" fmla="*/ 116582 h 5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868" h="582910">
                  <a:moveTo>
                    <a:pt x="457868" y="466328"/>
                  </a:moveTo>
                  <a:lnTo>
                    <a:pt x="228934" y="466328"/>
                  </a:lnTo>
                  <a:lnTo>
                    <a:pt x="228934" y="582910"/>
                  </a:lnTo>
                  <a:lnTo>
                    <a:pt x="0" y="291455"/>
                  </a:lnTo>
                  <a:lnTo>
                    <a:pt x="228934" y="0"/>
                  </a:lnTo>
                  <a:lnTo>
                    <a:pt x="228934" y="116582"/>
                  </a:lnTo>
                  <a:lnTo>
                    <a:pt x="457868" y="116582"/>
                  </a:lnTo>
                  <a:lnTo>
                    <a:pt x="457868" y="466328"/>
                  </a:lnTo>
                  <a:close/>
                </a:path>
              </a:pathLst>
            </a:custGeom>
            <a:solidFill>
              <a:schemeClr val="accent4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360" tIns="116583" rIns="1" bIns="11658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600" kern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4DC3A4-413C-4FDB-A7AB-195FB21099D3}"/>
                    </a:ext>
                  </a:extLst>
                </p:cNvPr>
                <p:cNvSpPr/>
                <p:nvPr/>
              </p:nvSpPr>
              <p:spPr>
                <a:xfrm>
                  <a:off x="2412907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35484" tIns="335484" rIns="335484" bIns="335484" numCol="1" spcCol="1270" anchor="ctr" anchorCtr="0">
                  <a:noAutofit/>
                </a:bodyPr>
                <a:lstStyle/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400" b="0" i="1" kern="1200" dirty="0">
                    <a:latin typeface="Cambria Math" panose="02040503050406030204" pitchFamily="18" charset="0"/>
                  </a:endParaRPr>
                </a:p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kern="12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kern="120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AU" sz="2800" kern="1200" dirty="0"/>
                </a:p>
              </p:txBody>
            </p:sp>
          </mc:Choice>
          <mc:Fallback xmlns=""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4DC3A4-413C-4FDB-A7AB-195FB2109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2907" y="4199353"/>
                  <a:ext cx="1727141" cy="1727141"/>
                </a:xfrm>
                <a:custGeom>
                  <a:avLst/>
                  <a:gdLst>
                    <a:gd name="connsiteX0" fmla="*/ 0 w 1727141"/>
                    <a:gd name="connsiteY0" fmla="*/ 863571 h 1727141"/>
                    <a:gd name="connsiteX1" fmla="*/ 863571 w 1727141"/>
                    <a:gd name="connsiteY1" fmla="*/ 0 h 1727141"/>
                    <a:gd name="connsiteX2" fmla="*/ 1727142 w 1727141"/>
                    <a:gd name="connsiteY2" fmla="*/ 863571 h 1727141"/>
                    <a:gd name="connsiteX3" fmla="*/ 863571 w 1727141"/>
                    <a:gd name="connsiteY3" fmla="*/ 1727142 h 1727141"/>
                    <a:gd name="connsiteX4" fmla="*/ 0 w 1727141"/>
                    <a:gd name="connsiteY4" fmla="*/ 863571 h 172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7141" h="1727141">
                      <a:moveTo>
                        <a:pt x="0" y="863571"/>
                      </a:moveTo>
                      <a:cubicBezTo>
                        <a:pt x="0" y="386634"/>
                        <a:pt x="386634" y="0"/>
                        <a:pt x="863571" y="0"/>
                      </a:cubicBezTo>
                      <a:cubicBezTo>
                        <a:pt x="1340508" y="0"/>
                        <a:pt x="1727142" y="386634"/>
                        <a:pt x="1727142" y="863571"/>
                      </a:cubicBezTo>
                      <a:cubicBezTo>
                        <a:pt x="1727142" y="1340508"/>
                        <a:pt x="1340508" y="1727142"/>
                        <a:pt x="863571" y="1727142"/>
                      </a:cubicBezTo>
                      <a:cubicBezTo>
                        <a:pt x="386634" y="1727142"/>
                        <a:pt x="0" y="1340508"/>
                        <a:pt x="0" y="863571"/>
                      </a:cubicBez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C3492B-BB01-4225-9ABE-2FA55DEC2B10}"/>
                </a:ext>
              </a:extLst>
            </p:cNvPr>
            <p:cNvSpPr/>
            <p:nvPr/>
          </p:nvSpPr>
          <p:spPr>
            <a:xfrm rot="18000000">
              <a:off x="3688825" y="3660736"/>
              <a:ext cx="457868" cy="582910"/>
            </a:xfrm>
            <a:custGeom>
              <a:avLst/>
              <a:gdLst>
                <a:gd name="connsiteX0" fmla="*/ 0 w 457868"/>
                <a:gd name="connsiteY0" fmla="*/ 116582 h 582910"/>
                <a:gd name="connsiteX1" fmla="*/ 228934 w 457868"/>
                <a:gd name="connsiteY1" fmla="*/ 116582 h 582910"/>
                <a:gd name="connsiteX2" fmla="*/ 228934 w 457868"/>
                <a:gd name="connsiteY2" fmla="*/ 0 h 582910"/>
                <a:gd name="connsiteX3" fmla="*/ 457868 w 457868"/>
                <a:gd name="connsiteY3" fmla="*/ 291455 h 582910"/>
                <a:gd name="connsiteX4" fmla="*/ 228934 w 457868"/>
                <a:gd name="connsiteY4" fmla="*/ 582910 h 582910"/>
                <a:gd name="connsiteX5" fmla="*/ 228934 w 457868"/>
                <a:gd name="connsiteY5" fmla="*/ 466328 h 582910"/>
                <a:gd name="connsiteX6" fmla="*/ 0 w 457868"/>
                <a:gd name="connsiteY6" fmla="*/ 466328 h 582910"/>
                <a:gd name="connsiteX7" fmla="*/ 0 w 457868"/>
                <a:gd name="connsiteY7" fmla="*/ 116582 h 5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868" h="582910">
                  <a:moveTo>
                    <a:pt x="0" y="116582"/>
                  </a:moveTo>
                  <a:lnTo>
                    <a:pt x="228934" y="116582"/>
                  </a:lnTo>
                  <a:lnTo>
                    <a:pt x="228934" y="0"/>
                  </a:lnTo>
                  <a:lnTo>
                    <a:pt x="457868" y="291455"/>
                  </a:lnTo>
                  <a:lnTo>
                    <a:pt x="228934" y="582910"/>
                  </a:lnTo>
                  <a:lnTo>
                    <a:pt x="228934" y="466328"/>
                  </a:lnTo>
                  <a:lnTo>
                    <a:pt x="0" y="466328"/>
                  </a:lnTo>
                  <a:lnTo>
                    <a:pt x="0" y="116582"/>
                  </a:lnTo>
                  <a:close/>
                </a:path>
              </a:pathLst>
            </a:custGeom>
            <a:solidFill>
              <a:schemeClr val="accent4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582" rIns="137360" bIns="116581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6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5A85CF-7607-43CD-9CB6-6BAD342E6914}"/>
              </a:ext>
            </a:extLst>
          </p:cNvPr>
          <p:cNvSpPr txBox="1"/>
          <p:nvPr/>
        </p:nvSpPr>
        <p:spPr>
          <a:xfrm>
            <a:off x="5506636" y="3407397"/>
            <a:ext cx="203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Prepare Gibbs State</a:t>
            </a:r>
          </a:p>
          <a:p>
            <a:pPr algn="ctr"/>
            <a:r>
              <a:rPr lang="en-US" dirty="0"/>
              <a:t>Distribution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750A93-9489-4319-A6E7-53842FAB80A1}"/>
                  </a:ext>
                </a:extLst>
              </p:cNvPr>
              <p:cNvSpPr txBox="1"/>
              <p:nvPr/>
            </p:nvSpPr>
            <p:spPr>
              <a:xfrm>
                <a:off x="2354568" y="5815034"/>
                <a:ext cx="4434868" cy="684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Find direction of steepest descent</a:t>
                </a:r>
              </a:p>
              <a:p>
                <a:pPr algn="ctr"/>
                <a:r>
                  <a:rPr lang="en-US" dirty="0"/>
                  <a:t> in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w.r.t model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750A93-9489-4319-A6E7-53842FAB8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68" y="5815034"/>
                <a:ext cx="4434868" cy="684098"/>
              </a:xfrm>
              <a:prstGeom prst="rect">
                <a:avLst/>
              </a:prstGeom>
              <a:blipFill>
                <a:blip r:embed="rId7"/>
                <a:stretch>
                  <a:fillRect t="-5357" r="-4808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172552-4E8B-4B58-8628-E0F959D914B3}"/>
                  </a:ext>
                </a:extLst>
              </p:cNvPr>
              <p:cNvSpPr txBox="1"/>
              <p:nvPr/>
            </p:nvSpPr>
            <p:spPr>
              <a:xfrm>
                <a:off x="2447319" y="3388514"/>
                <a:ext cx="1116524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172552-4E8B-4B58-8628-E0F959D91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19" y="3388514"/>
                <a:ext cx="1116524" cy="407099"/>
              </a:xfrm>
              <a:prstGeom prst="rect">
                <a:avLst/>
              </a:prstGeom>
              <a:blipFill>
                <a:blip r:embed="rId8"/>
                <a:stretch>
                  <a:fillRect l="-4348" t="-20896" r="-20109" b="-238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97378C1-1488-4BFB-8705-ED38DEC6E728}"/>
              </a:ext>
            </a:extLst>
          </p:cNvPr>
          <p:cNvSpPr txBox="1"/>
          <p:nvPr/>
        </p:nvSpPr>
        <p:spPr>
          <a:xfrm>
            <a:off x="1153407" y="4999098"/>
            <a:ext cx="9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Classical</a:t>
            </a:r>
          </a:p>
        </p:txBody>
      </p:sp>
    </p:spTree>
    <p:extLst>
      <p:ext uri="{BB962C8B-B14F-4D97-AF65-F5344CB8AC3E}">
        <p14:creationId xmlns:p14="http://schemas.microsoft.com/office/powerpoint/2010/main" val="1656702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500"/>
              <a:t>Results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A878B89-4981-49ED-895E-802A5CAB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" y="3412382"/>
            <a:ext cx="4371196" cy="243694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ABCD57F-B865-409F-AC24-FFE7C71E3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878" y="3434238"/>
            <a:ext cx="4371196" cy="2393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003B0D-0C28-4202-9C3D-507963756E98}"/>
                  </a:ext>
                </a:extLst>
              </p:cNvPr>
              <p:cNvSpPr txBox="1"/>
              <p:nvPr/>
            </p:nvSpPr>
            <p:spPr>
              <a:xfrm>
                <a:off x="593248" y="1954957"/>
                <a:ext cx="782774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ac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38908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003B0D-0C28-4202-9C3D-50796375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8" y="1954957"/>
                <a:ext cx="7827746" cy="506870"/>
              </a:xfrm>
              <a:prstGeom prst="rect">
                <a:avLst/>
              </a:prstGeom>
              <a:blipFill>
                <a:blip r:embed="rId5"/>
                <a:stretch>
                  <a:fillRect t="-108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30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Conclusion</a:t>
            </a:r>
            <a:endParaRPr lang="en-AU" sz="35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9DFBB9B2-C6F3-4F8B-994E-856D949CC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pPr lvl="1" fontAlgn="auto">
              <a:spcAft>
                <a:spcPts val="0"/>
              </a:spcAft>
            </a:pPr>
            <a:r>
              <a:rPr lang="en-US" sz="1400" dirty="0"/>
              <a:t>BMs can be implemented as QBMs on quantum computers 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Shows some promise in simulating true distributions, although still noisy. 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Open problems: </a:t>
            </a:r>
          </a:p>
          <a:p>
            <a:pPr lvl="2"/>
            <a:r>
              <a:rPr lang="en-US" sz="1100" dirty="0"/>
              <a:t>Classifying singularities in distance landscape</a:t>
            </a:r>
          </a:p>
          <a:p>
            <a:pPr lvl="2"/>
            <a:r>
              <a:rPr lang="en-US" sz="1100" dirty="0"/>
              <a:t>Can all Gibbs distributions be prepared faithfully with appropriate choice of variational circuit?</a:t>
            </a:r>
          </a:p>
          <a:p>
            <a:pPr marL="342900" lvl="1" indent="0" fontAlgn="auto">
              <a:spcAft>
                <a:spcPts val="0"/>
              </a:spcAft>
              <a:buNone/>
            </a:pPr>
            <a:endParaRPr lang="en-US" sz="1100" dirty="0"/>
          </a:p>
          <a:p>
            <a:pPr marL="342900" lvl="1" indent="0" fontAlgn="auto">
              <a:spcAft>
                <a:spcPts val="0"/>
              </a:spcAft>
              <a:buNone/>
            </a:pPr>
            <a:endParaRPr lang="en-US" sz="1400" dirty="0"/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Special thanks to Thomas </a:t>
            </a:r>
            <a:r>
              <a:rPr lang="en-US" sz="1400" dirty="0" err="1"/>
              <a:t>Quella</a:t>
            </a:r>
            <a:r>
              <a:rPr lang="en-US" sz="1400" dirty="0"/>
              <a:t> </a:t>
            </a:r>
            <a:r>
              <a:rPr lang="en-US" sz="1400"/>
              <a:t>and Charles Hill, </a:t>
            </a:r>
            <a:r>
              <a:rPr lang="en-US" sz="1400" dirty="0"/>
              <a:t>Christa </a:t>
            </a:r>
            <a:r>
              <a:rPr lang="en-US" sz="1400" dirty="0" err="1"/>
              <a:t>Zoufal</a:t>
            </a:r>
            <a:r>
              <a:rPr lang="en-US" sz="1400" dirty="0"/>
              <a:t>, and AMSI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A53E5-5981-4190-B014-88813008B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7" r="26499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F942A-8172-468A-A12B-5D3DFE601332}"/>
              </a:ext>
            </a:extLst>
          </p:cNvPr>
          <p:cNvSpPr txBox="1"/>
          <p:nvPr/>
        </p:nvSpPr>
        <p:spPr>
          <a:xfrm>
            <a:off x="596766" y="1756611"/>
            <a:ext cx="7950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Watanabe, S., 2009. </a:t>
            </a:r>
            <a:r>
              <a:rPr lang="en-US" b="0" i="1" dirty="0">
                <a:solidFill>
                  <a:srgbClr val="000000"/>
                </a:solidFill>
                <a:effectLst/>
                <a:latin typeface="+mn-lt"/>
              </a:rPr>
              <a:t>Algebraic geometry and statistical learning theory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Fischer, </a:t>
            </a:r>
            <a:r>
              <a:rPr lang="en-US" dirty="0" err="1">
                <a:latin typeface="+mn-lt"/>
              </a:rPr>
              <a:t>Asja</a:t>
            </a:r>
            <a:r>
              <a:rPr lang="en-US" dirty="0">
                <a:latin typeface="+mn-lt"/>
              </a:rPr>
              <a:t> &amp; </a:t>
            </a:r>
            <a:r>
              <a:rPr lang="en-US" dirty="0" err="1">
                <a:latin typeface="+mn-lt"/>
              </a:rPr>
              <a:t>Igel</a:t>
            </a:r>
            <a:r>
              <a:rPr lang="en-US" dirty="0">
                <a:latin typeface="+mn-lt"/>
              </a:rPr>
              <a:t>, Christian. (2014). Training restricted Boltzmann machines: An introduction. Pattern Recognition. 47. 25-39. 10.1016/j.patcog.2013.05.025. </a:t>
            </a:r>
            <a:endParaRPr lang="en-AU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+mn-lt"/>
              </a:rPr>
              <a:t>Amin, M. H., </a:t>
            </a:r>
            <a:r>
              <a:rPr lang="en-AU" dirty="0" err="1">
                <a:latin typeface="+mn-lt"/>
              </a:rPr>
              <a:t>Andriyash</a:t>
            </a:r>
            <a:r>
              <a:rPr lang="en-AU" dirty="0">
                <a:latin typeface="+mn-lt"/>
              </a:rPr>
              <a:t>, E., Rolfe, J., </a:t>
            </a:r>
            <a:r>
              <a:rPr lang="en-AU" dirty="0" err="1">
                <a:latin typeface="+mn-lt"/>
              </a:rPr>
              <a:t>Kulchytskyy</a:t>
            </a:r>
            <a:r>
              <a:rPr lang="en-AU" dirty="0">
                <a:latin typeface="+mn-lt"/>
              </a:rPr>
              <a:t>, B. &amp; </a:t>
            </a:r>
            <a:r>
              <a:rPr lang="en-AU" dirty="0" err="1">
                <a:latin typeface="+mn-lt"/>
              </a:rPr>
              <a:t>Melko</a:t>
            </a:r>
            <a:r>
              <a:rPr lang="en-AU" dirty="0">
                <a:latin typeface="+mn-lt"/>
              </a:rPr>
              <a:t>, R. Quantum Boltzmann machine. Preprint at https://arxiv.org/abs/arXiv:1601.02036 (2016).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Medium. 2021. </a:t>
            </a:r>
            <a:r>
              <a:rPr lang="en-US" b="0" i="1" dirty="0">
                <a:solidFill>
                  <a:srgbClr val="000000"/>
                </a:solidFill>
                <a:effectLst/>
                <a:latin typeface="+mn-lt"/>
              </a:rPr>
              <a:t>Introduction to quantum logical gates. Part I.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[online]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Kaye, P., Laflamme, R.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Mosca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M., n.d. </a:t>
            </a:r>
            <a:r>
              <a:rPr lang="en-US" b="0" i="1" dirty="0">
                <a:solidFill>
                  <a:srgbClr val="000000"/>
                </a:solidFill>
                <a:effectLst/>
                <a:latin typeface="+mn-lt"/>
              </a:rPr>
              <a:t>An introduction to quantum computing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Available at: &lt;https://medium.com/qc-applied-approach-to-build-your-own-quantum/introduction-to-quantum-logical-gates-part-i-80f95fa851a2&gt; [Accessed 10 February 2021].</a:t>
            </a:r>
            <a:endParaRPr lang="en-AU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latin typeface="+mn-lt"/>
              </a:rPr>
              <a:t>Zoufal</a:t>
            </a:r>
            <a:r>
              <a:rPr lang="en-AU" dirty="0">
                <a:latin typeface="+mn-lt"/>
              </a:rPr>
              <a:t>, Christa &amp; </a:t>
            </a:r>
            <a:r>
              <a:rPr lang="en-AU" dirty="0" err="1">
                <a:latin typeface="+mn-lt"/>
              </a:rPr>
              <a:t>Lucchi</a:t>
            </a:r>
            <a:r>
              <a:rPr lang="en-AU" dirty="0">
                <a:latin typeface="+mn-lt"/>
              </a:rPr>
              <a:t>, </a:t>
            </a:r>
            <a:r>
              <a:rPr lang="en-AU" dirty="0" err="1">
                <a:latin typeface="+mn-lt"/>
              </a:rPr>
              <a:t>Aurelien</a:t>
            </a:r>
            <a:r>
              <a:rPr lang="en-AU" dirty="0">
                <a:latin typeface="+mn-lt"/>
              </a:rPr>
              <a:t> &amp; </a:t>
            </a:r>
            <a:r>
              <a:rPr lang="en-AU" dirty="0" err="1">
                <a:latin typeface="+mn-lt"/>
              </a:rPr>
              <a:t>Woerner</a:t>
            </a:r>
            <a:r>
              <a:rPr lang="en-AU" dirty="0">
                <a:latin typeface="+mn-lt"/>
              </a:rPr>
              <a:t>, Stefan. (2020). Variational Quantum Boltzmann Machines.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F0B77-CB87-49C1-880C-C095F5CEB73F}"/>
              </a:ext>
            </a:extLst>
          </p:cNvPr>
          <p:cNvSpPr txBox="1"/>
          <p:nvPr/>
        </p:nvSpPr>
        <p:spPr>
          <a:xfrm>
            <a:off x="423511" y="1232034"/>
            <a:ext cx="285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6989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D9A67-4A53-4E73-8FAB-AAEBDDBE8140}"/>
              </a:ext>
            </a:extLst>
          </p:cNvPr>
          <p:cNvSpPr txBox="1"/>
          <p:nvPr/>
        </p:nvSpPr>
        <p:spPr>
          <a:xfrm>
            <a:off x="146871" y="1198511"/>
            <a:ext cx="790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Mathematically…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1D29D-4C93-4213-AEA7-EF818346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84" y="1903285"/>
            <a:ext cx="5280762" cy="3212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E5DFCA-D36B-4DAF-A427-01BE6A306631}"/>
                  </a:ext>
                </a:extLst>
              </p:cNvPr>
              <p:cNvSpPr txBox="1"/>
              <p:nvPr/>
            </p:nvSpPr>
            <p:spPr>
              <a:xfrm>
                <a:off x="2316794" y="5333532"/>
                <a:ext cx="4652542" cy="464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To </a:t>
                </a:r>
                <a:r>
                  <a:rPr lang="en-US" b="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AU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E5DFCA-D36B-4DAF-A427-01BE6A306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94" y="5333532"/>
                <a:ext cx="4652542" cy="464166"/>
              </a:xfrm>
              <a:prstGeom prst="rect">
                <a:avLst/>
              </a:prstGeom>
              <a:blipFill>
                <a:blip r:embed="rId5"/>
                <a:stretch>
                  <a:fillRect l="-1048" b="-210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327FD44-4F87-4B5D-BBF7-446CDC9FD9F6}"/>
              </a:ext>
            </a:extLst>
          </p:cNvPr>
          <p:cNvSpPr/>
          <p:nvPr/>
        </p:nvSpPr>
        <p:spPr>
          <a:xfrm>
            <a:off x="4053206" y="3558104"/>
            <a:ext cx="1179718" cy="464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3D4DAC-E415-4763-A645-C148EAE1A350}"/>
                  </a:ext>
                </a:extLst>
              </p:cNvPr>
              <p:cNvSpPr txBox="1"/>
              <p:nvPr/>
            </p:nvSpPr>
            <p:spPr>
              <a:xfrm>
                <a:off x="3885014" y="3558104"/>
                <a:ext cx="162033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Minimise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distance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3D4DAC-E415-4763-A645-C148EAE1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014" y="3558104"/>
                <a:ext cx="1620337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9EBD1DC-013B-4498-B55B-BCA0A2EB0629}"/>
              </a:ext>
            </a:extLst>
          </p:cNvPr>
          <p:cNvSpPr txBox="1"/>
          <p:nvPr/>
        </p:nvSpPr>
        <p:spPr>
          <a:xfrm>
            <a:off x="5570483" y="3011214"/>
            <a:ext cx="10195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61C6D1-3C99-4DC8-8103-4F7838A85D4D}"/>
              </a:ext>
            </a:extLst>
          </p:cNvPr>
          <p:cNvSpPr txBox="1"/>
          <p:nvPr/>
        </p:nvSpPr>
        <p:spPr>
          <a:xfrm>
            <a:off x="5570482" y="2947426"/>
            <a:ext cx="1019503" cy="584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C73A7A-84E0-4474-A649-AD1D657BA7FE}"/>
              </a:ext>
            </a:extLst>
          </p:cNvPr>
          <p:cNvSpPr txBox="1"/>
          <p:nvPr/>
        </p:nvSpPr>
        <p:spPr>
          <a:xfrm>
            <a:off x="7194884" y="6131458"/>
            <a:ext cx="18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(Watanabe, 2009)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28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8C9A93-B768-427C-9D5C-7ADCEF0A57C2}"/>
                  </a:ext>
                </a:extLst>
              </p:cNvPr>
              <p:cNvSpPr txBox="1"/>
              <p:nvPr/>
            </p:nvSpPr>
            <p:spPr>
              <a:xfrm>
                <a:off x="933353" y="5418759"/>
                <a:ext cx="29706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dirty="0"/>
                  <a:t> is true distribution of all </a:t>
                </a:r>
              </a:p>
              <a:p>
                <a:r>
                  <a:rPr lang="en-AU" dirty="0"/>
                  <a:t>legible handwritten digits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8C9A93-B768-427C-9D5C-7ADCEF0A5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3" y="5418759"/>
                <a:ext cx="2970614" cy="646331"/>
              </a:xfrm>
              <a:prstGeom prst="rect">
                <a:avLst/>
              </a:prstGeom>
              <a:blipFill>
                <a:blip r:embed="rId4"/>
                <a:stretch>
                  <a:fillRect l="-1643" t="-5660" r="-1643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973F60A-DE7C-407F-9BA9-B2BC025C9EE4}"/>
              </a:ext>
            </a:extLst>
          </p:cNvPr>
          <p:cNvSpPr txBox="1"/>
          <p:nvPr/>
        </p:nvSpPr>
        <p:spPr>
          <a:xfrm>
            <a:off x="2354699" y="4931413"/>
            <a:ext cx="1227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</a:t>
            </a:r>
            <a:endParaRPr lang="en-AU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BF4C1C-EB8D-46D7-AC1D-2EB50A616E77}"/>
              </a:ext>
            </a:extLst>
          </p:cNvPr>
          <p:cNvGrpSpPr/>
          <p:nvPr/>
        </p:nvGrpSpPr>
        <p:grpSpPr>
          <a:xfrm>
            <a:off x="407455" y="1566263"/>
            <a:ext cx="4098218" cy="2287244"/>
            <a:chOff x="435881" y="1566263"/>
            <a:chExt cx="4098218" cy="228724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4DBE3D7-E711-4C4F-A9F5-1B179739F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79" r="47912" b="30690"/>
            <a:stretch/>
          </p:blipFill>
          <p:spPr>
            <a:xfrm>
              <a:off x="435881" y="1566263"/>
              <a:ext cx="4098218" cy="228724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E9FC29-6E95-4408-B7A1-76289619446A}"/>
                </a:ext>
              </a:extLst>
            </p:cNvPr>
            <p:cNvSpPr/>
            <p:nvPr/>
          </p:nvSpPr>
          <p:spPr>
            <a:xfrm>
              <a:off x="1680133" y="2179399"/>
              <a:ext cx="1179718" cy="198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BDB682E-3FBA-4AFE-84FA-642E3CB70CC4}"/>
                </a:ext>
              </a:extLst>
            </p:cNvPr>
            <p:cNvSpPr/>
            <p:nvPr/>
          </p:nvSpPr>
          <p:spPr>
            <a:xfrm>
              <a:off x="1764840" y="3329506"/>
              <a:ext cx="1179718" cy="198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399AA-6474-4526-B7A6-C6D7B5B9DF8D}"/>
                </a:ext>
              </a:extLst>
            </p:cNvPr>
            <p:cNvSpPr/>
            <p:nvPr/>
          </p:nvSpPr>
          <p:spPr>
            <a:xfrm>
              <a:off x="2140493" y="3557733"/>
              <a:ext cx="186354" cy="2957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6913D1C-28ED-4F3E-9456-ED1F7FEE194B}"/>
              </a:ext>
            </a:extLst>
          </p:cNvPr>
          <p:cNvSpPr/>
          <p:nvPr/>
        </p:nvSpPr>
        <p:spPr>
          <a:xfrm rot="16200000">
            <a:off x="2063760" y="3532469"/>
            <a:ext cx="348873" cy="184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01AC458-19C8-45E1-91B8-A9DB87C71F36}"/>
              </a:ext>
            </a:extLst>
          </p:cNvPr>
          <p:cNvSpPr/>
          <p:nvPr/>
        </p:nvSpPr>
        <p:spPr>
          <a:xfrm rot="16200000">
            <a:off x="2071943" y="4998311"/>
            <a:ext cx="348873" cy="184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60F0C7-1F7A-4C2F-8EC7-26B106AA3407}"/>
              </a:ext>
            </a:extLst>
          </p:cNvPr>
          <p:cNvGrpSpPr/>
          <p:nvPr/>
        </p:nvGrpSpPr>
        <p:grpSpPr>
          <a:xfrm>
            <a:off x="5154178" y="1566263"/>
            <a:ext cx="3439660" cy="3191090"/>
            <a:chOff x="5154178" y="1566263"/>
            <a:chExt cx="3439660" cy="31910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5CDF54-7DF9-43BF-915E-04D7AFBD3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415" r="11969"/>
            <a:stretch/>
          </p:blipFill>
          <p:spPr>
            <a:xfrm>
              <a:off x="5154178" y="1566263"/>
              <a:ext cx="3439660" cy="319109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0CFB5C-E9A9-471B-8058-F22AD312A86E}"/>
                </a:ext>
              </a:extLst>
            </p:cNvPr>
            <p:cNvSpPr/>
            <p:nvPr/>
          </p:nvSpPr>
          <p:spPr>
            <a:xfrm>
              <a:off x="6284149" y="2191206"/>
              <a:ext cx="1179718" cy="198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27A4D3-E7F8-4ABC-BB1C-F69B418CAFC7}"/>
                </a:ext>
              </a:extLst>
            </p:cNvPr>
            <p:cNvSpPr/>
            <p:nvPr/>
          </p:nvSpPr>
          <p:spPr>
            <a:xfrm>
              <a:off x="6110644" y="3305444"/>
              <a:ext cx="1635698" cy="4935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BFEF67D-ED82-45F7-81D8-07EB1DBD4805}"/>
              </a:ext>
            </a:extLst>
          </p:cNvPr>
          <p:cNvSpPr/>
          <p:nvPr/>
        </p:nvSpPr>
        <p:spPr>
          <a:xfrm rot="5400000">
            <a:off x="6556007" y="3465632"/>
            <a:ext cx="348873" cy="184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9E91E88-2274-4916-B65F-91E5421F26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56" t="68930" r="57306" b="3402"/>
          <a:stretch/>
        </p:blipFill>
        <p:spPr>
          <a:xfrm>
            <a:off x="489940" y="3908206"/>
            <a:ext cx="3496512" cy="882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5A7DD31-93FD-4A7C-9AD4-6BB9EFAEDFD7}"/>
              </a:ext>
            </a:extLst>
          </p:cNvPr>
          <p:cNvSpPr txBox="1"/>
          <p:nvPr/>
        </p:nvSpPr>
        <p:spPr>
          <a:xfrm>
            <a:off x="6574066" y="612720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(Fischer and </a:t>
            </a:r>
            <a:r>
              <a:rPr lang="en-A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Igel</a:t>
            </a: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2014)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914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30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1BB46B-DF7C-41B5-B3F0-62BD3193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45" y="2368532"/>
            <a:ext cx="7642110" cy="212093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Classical Boltzmann Machine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04443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135"/>
            <a:ext cx="8229600" cy="923027"/>
          </a:xfrm>
        </p:spPr>
        <p:txBody>
          <a:bodyPr/>
          <a:lstStyle/>
          <a:p>
            <a:r>
              <a:rPr lang="en-US" dirty="0"/>
              <a:t>Markov Random Fields (MRFs)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1405"/>
                <a:ext cx="8229600" cy="439084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States follow </a:t>
                </a:r>
                <a:r>
                  <a:rPr lang="en-US" b="1" dirty="0"/>
                  <a:t>Gibbs distribution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normalization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energy function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model parameters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1405"/>
                <a:ext cx="8229600" cy="4390846"/>
              </a:xfrm>
              <a:blipFill>
                <a:blip r:embed="rId4"/>
                <a:stretch>
                  <a:fillRect l="-741" t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03081-4936-46A5-B916-CAB4657484FD}"/>
                  </a:ext>
                </a:extLst>
              </p:cNvPr>
              <p:cNvSpPr txBox="1"/>
              <p:nvPr/>
            </p:nvSpPr>
            <p:spPr>
              <a:xfrm>
                <a:off x="5857622" y="6053070"/>
                <a:ext cx="3028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03081-4936-46A5-B916-CAB465748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622" y="6053070"/>
                <a:ext cx="3028393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E2FABF3-550D-483A-ABD7-A6FB91EA8491}"/>
              </a:ext>
            </a:extLst>
          </p:cNvPr>
          <p:cNvGrpSpPr/>
          <p:nvPr/>
        </p:nvGrpSpPr>
        <p:grpSpPr>
          <a:xfrm>
            <a:off x="5418103" y="3818218"/>
            <a:ext cx="3428958" cy="2145130"/>
            <a:chOff x="5113283" y="3476067"/>
            <a:chExt cx="3428958" cy="214513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378166-CF5F-454D-8E8E-90713CF40AFD}"/>
                </a:ext>
              </a:extLst>
            </p:cNvPr>
            <p:cNvCxnSpPr>
              <a:cxnSpLocks/>
              <a:stCxn id="12" idx="4"/>
              <a:endCxn id="13" idx="1"/>
            </p:cNvCxnSpPr>
            <p:nvPr/>
          </p:nvCxnSpPr>
          <p:spPr>
            <a:xfrm>
              <a:off x="6770854" y="4065919"/>
              <a:ext cx="209583" cy="330985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470A4C-3ECA-4F0C-B1A1-4D5B144AB2C2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>
            <a:xfrm>
              <a:off x="7356987" y="4773454"/>
              <a:ext cx="695076" cy="111551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432B223-51F9-4C8D-BFC0-DF5580805DD3}"/>
                </a:ext>
              </a:extLst>
            </p:cNvPr>
            <p:cNvCxnSpPr>
              <a:cxnSpLocks/>
              <a:stCxn id="6" idx="5"/>
              <a:endCxn id="11" idx="2"/>
            </p:cNvCxnSpPr>
            <p:nvPr/>
          </p:nvCxnSpPr>
          <p:spPr>
            <a:xfrm>
              <a:off x="5593239" y="5248347"/>
              <a:ext cx="527087" cy="91698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7A48B3-B2E8-4510-94CD-BD7EE12378D0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004035" y="4768391"/>
              <a:ext cx="397443" cy="29050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A053F0-20A6-43C3-92E7-BB8100294346}"/>
                </a:ext>
              </a:extLst>
            </p:cNvPr>
            <p:cNvSpPr/>
            <p:nvPr/>
          </p:nvSpPr>
          <p:spPr>
            <a:xfrm>
              <a:off x="5113283" y="4768391"/>
              <a:ext cx="562304" cy="5623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2F948-F7A2-4CEF-BEAE-E430F9CD39BE}"/>
                </a:ext>
              </a:extLst>
            </p:cNvPr>
            <p:cNvSpPr/>
            <p:nvPr/>
          </p:nvSpPr>
          <p:spPr>
            <a:xfrm>
              <a:off x="5722883" y="4206087"/>
              <a:ext cx="562304" cy="5623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64B288-865D-42B9-BE74-B434E990D820}"/>
                </a:ext>
              </a:extLst>
            </p:cNvPr>
            <p:cNvSpPr/>
            <p:nvPr/>
          </p:nvSpPr>
          <p:spPr>
            <a:xfrm>
              <a:off x="6120326" y="5058893"/>
              <a:ext cx="562304" cy="5623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524081-F398-455F-B889-1B57405645CF}"/>
                </a:ext>
              </a:extLst>
            </p:cNvPr>
            <p:cNvSpPr/>
            <p:nvPr/>
          </p:nvSpPr>
          <p:spPr>
            <a:xfrm>
              <a:off x="6475928" y="3476067"/>
              <a:ext cx="589852" cy="5898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A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FCEBE6-773B-4763-931F-B4F52C1A41CA}"/>
                </a:ext>
              </a:extLst>
            </p:cNvPr>
            <p:cNvSpPr/>
            <p:nvPr/>
          </p:nvSpPr>
          <p:spPr>
            <a:xfrm>
              <a:off x="6902451" y="4318918"/>
              <a:ext cx="532522" cy="5325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ADAB21-F1DC-436B-929B-99A5E627A7CF}"/>
                </a:ext>
              </a:extLst>
            </p:cNvPr>
            <p:cNvSpPr/>
            <p:nvPr/>
          </p:nvSpPr>
          <p:spPr>
            <a:xfrm>
              <a:off x="7967962" y="4800904"/>
              <a:ext cx="574279" cy="574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2A7387-6BE4-4771-8D3B-D07C2B4A716D}"/>
                </a:ext>
              </a:extLst>
            </p:cNvPr>
            <p:cNvSpPr/>
            <p:nvPr/>
          </p:nvSpPr>
          <p:spPr>
            <a:xfrm>
              <a:off x="7558251" y="3615015"/>
              <a:ext cx="532522" cy="5325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U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6EC790-54F6-49CF-B9E2-0C7B4BAA65CB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6285187" y="4487239"/>
              <a:ext cx="617264" cy="9794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A581C1F-EE97-4570-BE97-DEEC9CC5A974}"/>
                </a:ext>
              </a:extLst>
            </p:cNvPr>
            <p:cNvCxnSpPr>
              <a:cxnSpLocks/>
              <a:stCxn id="15" idx="3"/>
              <a:endCxn id="13" idx="7"/>
            </p:cNvCxnSpPr>
            <p:nvPr/>
          </p:nvCxnSpPr>
          <p:spPr>
            <a:xfrm flipH="1">
              <a:off x="7356987" y="4069551"/>
              <a:ext cx="279250" cy="327353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E874B95-B35D-4EDF-9DD1-0C8B43E1414A}"/>
                  </a:ext>
                </a:extLst>
              </p:cNvPr>
              <p:cNvSpPr/>
              <p:nvPr/>
            </p:nvSpPr>
            <p:spPr>
              <a:xfrm>
                <a:off x="2460558" y="3546088"/>
                <a:ext cx="3827719" cy="7621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E874B95-B35D-4EDF-9DD1-0C8B43E14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58" y="3546088"/>
                <a:ext cx="3827719" cy="76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403F9D-6BBB-45BD-9ACF-8F25D44FC09F}"/>
                  </a:ext>
                </a:extLst>
              </p:cNvPr>
              <p:cNvSpPr txBox="1"/>
              <p:nvPr/>
            </p:nvSpPr>
            <p:spPr>
              <a:xfrm>
                <a:off x="457200" y="1726507"/>
                <a:ext cx="6424981" cy="1081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+mj-lt"/>
                  </a:rPr>
                  <a:t>A probabilistic graphical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+mj-lt"/>
                  </a:rPr>
                  <a:t>Vertices are random binary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sz="2100" b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+mj-lt"/>
                  </a:rPr>
                  <a:t>There is a total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100" dirty="0">
                    <a:latin typeface="+mj-lt"/>
                  </a:rPr>
                  <a:t> states for n vertices.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403F9D-6BBB-45BD-9ACF-8F25D44FC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26507"/>
                <a:ext cx="6424981" cy="1081899"/>
              </a:xfrm>
              <a:prstGeom prst="rect">
                <a:avLst/>
              </a:prstGeom>
              <a:blipFill>
                <a:blip r:embed="rId7"/>
                <a:stretch>
                  <a:fillRect l="-949" t="-3371" b="-84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0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42" grpId="0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7" y="812409"/>
            <a:ext cx="8229600" cy="92302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Ising</a:t>
            </a:r>
            <a:r>
              <a:rPr lang="en-US" dirty="0"/>
              <a:t> Model: One Energy Function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4337" y="1928183"/>
                <a:ext cx="8229600" cy="4390846"/>
              </a:xfrm>
            </p:spPr>
            <p:txBody>
              <a:bodyPr/>
              <a:lstStyle/>
              <a:p>
                <a:r>
                  <a:rPr lang="en-US" dirty="0"/>
                  <a:t>Describes energy of spin (dipolar) configurations of a graph of dipoles in a magnetic field: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AD4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AD47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AD4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337" y="1928183"/>
                <a:ext cx="8229600" cy="4390846"/>
              </a:xfrm>
              <a:blipFill>
                <a:blip r:embed="rId4"/>
                <a:stretch>
                  <a:fillRect l="-741" t="-16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FA00618-1537-4E48-8495-F2A43C055E68}"/>
              </a:ext>
            </a:extLst>
          </p:cNvPr>
          <p:cNvGrpSpPr/>
          <p:nvPr/>
        </p:nvGrpSpPr>
        <p:grpSpPr>
          <a:xfrm>
            <a:off x="5130215" y="3821441"/>
            <a:ext cx="3695799" cy="1915716"/>
            <a:chOff x="1216405" y="3429000"/>
            <a:chExt cx="3695799" cy="1915716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779AF29-37C1-49D4-B978-9754A5E905B5}"/>
                </a:ext>
              </a:extLst>
            </p:cNvPr>
            <p:cNvSpPr/>
            <p:nvPr/>
          </p:nvSpPr>
          <p:spPr>
            <a:xfrm rot="3812529">
              <a:off x="3633123" y="3393646"/>
              <a:ext cx="286068" cy="1739880"/>
            </a:xfrm>
            <a:prstGeom prst="trapezoid">
              <a:avLst>
                <a:gd name="adj" fmla="val 16258"/>
              </a:avLst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F0103895-5A2A-458B-B51F-B8AEA3B717D4}"/>
                </a:ext>
              </a:extLst>
            </p:cNvPr>
            <p:cNvSpPr/>
            <p:nvPr/>
          </p:nvSpPr>
          <p:spPr>
            <a:xfrm flipV="1">
              <a:off x="2439499" y="3689429"/>
              <a:ext cx="311094" cy="1148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FDDF997-9D10-4888-850B-E6762799F004}"/>
                    </a:ext>
                  </a:extLst>
                </p:cNvPr>
                <p:cNvSpPr/>
                <p:nvPr/>
              </p:nvSpPr>
              <p:spPr>
                <a:xfrm>
                  <a:off x="2088077" y="4330778"/>
                  <a:ext cx="1013938" cy="10139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3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FDDF997-9D10-4888-850B-E6762799F0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077" y="4330778"/>
                  <a:ext cx="1013938" cy="101393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C24B1167-1E4D-47A6-94E4-A209502949AD}"/>
                </a:ext>
              </a:extLst>
            </p:cNvPr>
            <p:cNvSpPr/>
            <p:nvPr/>
          </p:nvSpPr>
          <p:spPr>
            <a:xfrm flipV="1">
              <a:off x="1646897" y="3429000"/>
              <a:ext cx="311094" cy="140874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959E6A1-FD5B-4B05-A559-926A919DEAC5}"/>
                </a:ext>
              </a:extLst>
            </p:cNvPr>
            <p:cNvSpPr/>
            <p:nvPr/>
          </p:nvSpPr>
          <p:spPr>
            <a:xfrm>
              <a:off x="4577453" y="3793461"/>
              <a:ext cx="161101" cy="5946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48575C9-5059-4DAB-8A04-82C28DA18CFE}"/>
                    </a:ext>
                  </a:extLst>
                </p:cNvPr>
                <p:cNvSpPr/>
                <p:nvPr/>
              </p:nvSpPr>
              <p:spPr>
                <a:xfrm>
                  <a:off x="4387132" y="3565720"/>
                  <a:ext cx="525072" cy="525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20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48575C9-5059-4DAB-8A04-82C28DA18C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132" y="3565720"/>
                  <a:ext cx="525072" cy="52507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250F2A9-E71C-4AB0-A395-11109F8E5579}"/>
                    </a:ext>
                  </a:extLst>
                </p:cNvPr>
                <p:cNvSpPr txBox="1"/>
                <p:nvPr/>
              </p:nvSpPr>
              <p:spPr>
                <a:xfrm>
                  <a:off x="1216405" y="3902540"/>
                  <a:ext cx="5095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250F2A9-E71C-4AB0-A395-11109F8E5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405" y="3902540"/>
                  <a:ext cx="50956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30A7F2-A56A-4AA0-AC5F-3B7695703C0F}"/>
                    </a:ext>
                  </a:extLst>
                </p:cNvPr>
                <p:cNvSpPr txBox="1"/>
                <p:nvPr/>
              </p:nvSpPr>
              <p:spPr>
                <a:xfrm>
                  <a:off x="3547519" y="4413628"/>
                  <a:ext cx="839613" cy="491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30A7F2-A56A-4AA0-AC5F-3B7695703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519" y="4413628"/>
                  <a:ext cx="839613" cy="491417"/>
                </a:xfrm>
                <a:prstGeom prst="rect">
                  <a:avLst/>
                </a:prstGeom>
                <a:blipFill>
                  <a:blip r:embed="rId8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A5D0920-E20A-4BE5-AB96-6223EDF60B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819" y="3931821"/>
            <a:ext cx="3138824" cy="223991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7A8BB5-4C52-4BF4-9679-B62D04B2FD8B}"/>
              </a:ext>
            </a:extLst>
          </p:cNvPr>
          <p:cNvSpPr/>
          <p:nvPr/>
        </p:nvSpPr>
        <p:spPr>
          <a:xfrm rot="1599668">
            <a:off x="2581325" y="4772540"/>
            <a:ext cx="311094" cy="1013938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07ADF13-C670-4321-9063-AC63D3E23D36}"/>
              </a:ext>
            </a:extLst>
          </p:cNvPr>
          <p:cNvCxnSpPr>
            <a:cxnSpLocks/>
            <a:stCxn id="18" idx="5"/>
            <a:endCxn id="9" idx="4"/>
          </p:cNvCxnSpPr>
          <p:nvPr/>
        </p:nvCxnSpPr>
        <p:spPr>
          <a:xfrm rot="16200000" flipH="1">
            <a:off x="4547619" y="3775919"/>
            <a:ext cx="87929" cy="3834545"/>
          </a:xfrm>
          <a:prstGeom prst="curvedConnector3">
            <a:avLst>
              <a:gd name="adj1" fmla="val 75542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3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3FAF70-4611-44E1-A999-4B34C5AF85A9}"/>
              </a:ext>
            </a:extLst>
          </p:cNvPr>
          <p:cNvSpPr txBox="1"/>
          <p:nvPr/>
        </p:nvSpPr>
        <p:spPr>
          <a:xfrm>
            <a:off x="-1415145" y="1409933"/>
            <a:ext cx="64280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MRF</a:t>
            </a:r>
          </a:p>
          <a:p>
            <a:pPr algn="ctr"/>
            <a:r>
              <a:rPr lang="en-US" sz="5400" dirty="0"/>
              <a:t>+</a:t>
            </a:r>
          </a:p>
          <a:p>
            <a:pPr algn="ctr"/>
            <a:r>
              <a:rPr lang="en-US" sz="5400" dirty="0"/>
              <a:t>Ising Model</a:t>
            </a:r>
          </a:p>
          <a:p>
            <a:pPr algn="ctr"/>
            <a:endParaRPr lang="en-US" sz="5400" dirty="0"/>
          </a:p>
          <a:p>
            <a:endParaRPr lang="en-US" sz="6600" dirty="0"/>
          </a:p>
          <a:p>
            <a:r>
              <a:rPr lang="en-US" sz="6600" dirty="0"/>
              <a:t> </a:t>
            </a:r>
            <a:endParaRPr lang="en-AU" sz="6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4557E6-91D2-43E1-8C3D-8C0D5AC4F24F}"/>
              </a:ext>
            </a:extLst>
          </p:cNvPr>
          <p:cNvCxnSpPr/>
          <p:nvPr/>
        </p:nvCxnSpPr>
        <p:spPr>
          <a:xfrm>
            <a:off x="3523271" y="2048396"/>
            <a:ext cx="14260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44654A-C076-4DD3-B42A-6BE274BB121A}"/>
                  </a:ext>
                </a:extLst>
              </p:cNvPr>
              <p:cNvSpPr txBox="1"/>
              <p:nvPr/>
            </p:nvSpPr>
            <p:spPr>
              <a:xfrm>
                <a:off x="5022227" y="1475091"/>
                <a:ext cx="4065814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44654A-C076-4DD3-B42A-6BE274BB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27" y="1475091"/>
                <a:ext cx="4065814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8638AB-89F1-4274-BD84-27DDFF6B6FDF}"/>
                  </a:ext>
                </a:extLst>
              </p:cNvPr>
              <p:cNvSpPr txBox="1"/>
              <p:nvPr/>
            </p:nvSpPr>
            <p:spPr>
              <a:xfrm>
                <a:off x="4672693" y="3377266"/>
                <a:ext cx="4920343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8638AB-89F1-4274-BD84-27DDFF6B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93" y="3377266"/>
                <a:ext cx="4920343" cy="763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53C40-52D2-4C89-BDD4-12237D8CA3CB}"/>
              </a:ext>
            </a:extLst>
          </p:cNvPr>
          <p:cNvCxnSpPr>
            <a:cxnSpLocks/>
          </p:cNvCxnSpPr>
          <p:nvPr/>
        </p:nvCxnSpPr>
        <p:spPr>
          <a:xfrm>
            <a:off x="3586842" y="3708090"/>
            <a:ext cx="14260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CAA732-CEBC-4F21-83E2-69ACCD01F563}"/>
              </a:ext>
            </a:extLst>
          </p:cNvPr>
          <p:cNvSpPr txBox="1"/>
          <p:nvPr/>
        </p:nvSpPr>
        <p:spPr>
          <a:xfrm>
            <a:off x="-212167" y="4300391"/>
            <a:ext cx="9568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=</a:t>
            </a:r>
            <a:r>
              <a:rPr lang="en-US" sz="5400" dirty="0"/>
              <a:t> </a:t>
            </a:r>
          </a:p>
          <a:p>
            <a:pPr algn="ctr"/>
            <a:r>
              <a:rPr lang="en-US" sz="5400" dirty="0"/>
              <a:t>Classical Boltzmann Machine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1075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135"/>
            <a:ext cx="8229600" cy="923027"/>
          </a:xfrm>
        </p:spPr>
        <p:txBody>
          <a:bodyPr/>
          <a:lstStyle/>
          <a:p>
            <a:r>
              <a:rPr lang="en-US" dirty="0"/>
              <a:t>Quantum Boltzmann Machines (QBMs)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0558"/>
                <a:ext cx="8229600" cy="43908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Redefine 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Hamiltonian </a:t>
                </a:r>
                <a:r>
                  <a:rPr lang="en-US" i="1" dirty="0"/>
                  <a:t>matrix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±1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})=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AU" dirty="0"/>
                  <a:t>Distribution is diagonal of matrix exponential, note H is matrix: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0558"/>
                <a:ext cx="8229600" cy="4390846"/>
              </a:xfrm>
              <a:blipFill>
                <a:blip r:embed="rId4"/>
                <a:stretch>
                  <a:fillRect l="-741" t="-8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523B50-12E7-4238-B62F-33669E97F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73" y="3513741"/>
            <a:ext cx="4266661" cy="897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057C9-2C1D-4055-BB2F-20E934FBC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762" y="3719026"/>
            <a:ext cx="4116238" cy="7139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1A47EF-0417-4662-979E-D9422454578A}"/>
                  </a:ext>
                </a:extLst>
              </p14:cNvPr>
              <p14:cNvContentPartPr/>
              <p14:nvPr/>
            </p14:nvContentPartPr>
            <p14:xfrm>
              <a:off x="5175360" y="59569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1A47EF-0417-4662-979E-D942245457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040" y="2334600"/>
                <a:ext cx="8730000" cy="41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137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182D5D"/>
      </a:dk2>
      <a:lt2>
        <a:srgbClr val="E7E6E6"/>
      </a:lt2>
      <a:accent1>
        <a:srgbClr val="009A93"/>
      </a:accent1>
      <a:accent2>
        <a:srgbClr val="F3F6D3"/>
      </a:accent2>
      <a:accent3>
        <a:srgbClr val="CEECEA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</TotalTime>
  <Words>1028</Words>
  <Application>Microsoft Office PowerPoint</Application>
  <PresentationFormat>On-screen Show (4:3)</PresentationFormat>
  <Paragraphs>249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</vt:lpstr>
      <vt:lpstr>Calibri</vt:lpstr>
      <vt:lpstr>Cambria Math</vt:lpstr>
      <vt:lpstr>Times New Roman</vt:lpstr>
      <vt:lpstr>Office Theme</vt:lpstr>
      <vt:lpstr>Quantum Boltzmann Machines: An Investigation  Saleh Naghdi Supervised by Charles Hill and Thomas Quella The University of Melbourne </vt:lpstr>
      <vt:lpstr>Machine Learning  in a Word:</vt:lpstr>
      <vt:lpstr>PowerPoint Presentation</vt:lpstr>
      <vt:lpstr>PowerPoint Presentation</vt:lpstr>
      <vt:lpstr>The Classical Boltzmann Machine</vt:lpstr>
      <vt:lpstr>Markov Random Fields (MRFs) </vt:lpstr>
      <vt:lpstr>The Ising Model: One Energy Function </vt:lpstr>
      <vt:lpstr>PowerPoint Presentation</vt:lpstr>
      <vt:lpstr>Quantum Boltzmann Machines (QBMs)</vt:lpstr>
      <vt:lpstr>What’s quantum about the QBM?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procedure</vt:lpstr>
      <vt:lpstr>Main procedure</vt:lpstr>
      <vt:lpstr>Quantum Computing Qubits</vt:lpstr>
      <vt:lpstr>Quantum Logic Gates</vt:lpstr>
      <vt:lpstr>Variational Quantum Circuits</vt:lpstr>
      <vt:lpstr>Gibbs State Preparation: VarQITE</vt:lpstr>
      <vt:lpstr>VarQITE</vt:lpstr>
      <vt:lpstr>Main procedure</vt:lpstr>
      <vt:lpstr>Results</vt:lpstr>
      <vt:lpstr>Conclusion</vt:lpstr>
      <vt:lpstr>PowerPoint Presentation</vt:lpstr>
    </vt:vector>
  </TitlesOfParts>
  <Company>AMSI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  Project title University Supervisor</dc:title>
  <dc:creator>jo wilson</dc:creator>
  <cp:lastModifiedBy>mnaghdi@student.unimelb.edu.au</cp:lastModifiedBy>
  <cp:revision>50</cp:revision>
  <dcterms:created xsi:type="dcterms:W3CDTF">2012-11-28T05:35:13Z</dcterms:created>
  <dcterms:modified xsi:type="dcterms:W3CDTF">2021-02-15T05:37:50Z</dcterms:modified>
</cp:coreProperties>
</file>