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1" r:id="rId3"/>
  </p:sldMasterIdLst>
  <p:sldIdLst>
    <p:sldId id="275" r:id="rId4"/>
    <p:sldId id="256" r:id="rId5"/>
    <p:sldId id="257" r:id="rId6"/>
    <p:sldId id="267" r:id="rId7"/>
    <p:sldId id="270" r:id="rId8"/>
    <p:sldId id="277" r:id="rId9"/>
    <p:sldId id="278" r:id="rId10"/>
    <p:sldId id="263" r:id="rId11"/>
    <p:sldId id="273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gene TAY (MSE)" initials="ET(" lastIdx="2" clrIdx="0">
    <p:extLst>
      <p:ext uri="{19B8F6BF-5375-455C-9EA6-DF929625EA0E}">
        <p15:presenceInfo xmlns:p15="http://schemas.microsoft.com/office/powerpoint/2012/main" userId="S::Eugene_Tay@mse.gov.sg::232ce739-daf3-48f9-ab80-cbc979c4ab76" providerId="AD"/>
      </p:ext>
    </p:extLst>
  </p:cmAuthor>
  <p:cmAuthor id="2" name="Stephanie CHEE (MSE)" initials="SC(" lastIdx="16" clrIdx="1">
    <p:extLst>
      <p:ext uri="{19B8F6BF-5375-455C-9EA6-DF929625EA0E}">
        <p15:presenceInfo xmlns:p15="http://schemas.microsoft.com/office/powerpoint/2012/main" userId="Stephanie CHEE (MSE)" providerId="None"/>
      </p:ext>
    </p:extLst>
  </p:cmAuthor>
  <p:cmAuthor id="3" name="Kai Qian KOH (MSE)" initials="KQK(" lastIdx="3" clrIdx="2">
    <p:extLst>
      <p:ext uri="{19B8F6BF-5375-455C-9EA6-DF929625EA0E}">
        <p15:presenceInfo xmlns:p15="http://schemas.microsoft.com/office/powerpoint/2012/main" userId="S::KOH_Kai_Qian@mse.gov.sg::6d004515-102a-4dde-98bc-f4301d2f1be3" providerId="AD"/>
      </p:ext>
    </p:extLst>
  </p:cmAuthor>
  <p:cmAuthor id="4" name="Ethan NAVA (MSE)" initials="EN(" lastIdx="7" clrIdx="3">
    <p:extLst>
      <p:ext uri="{19B8F6BF-5375-455C-9EA6-DF929625EA0E}">
        <p15:presenceInfo xmlns:p15="http://schemas.microsoft.com/office/powerpoint/2012/main" userId="S::Ethan_NAVA@mse.gov.sg::002a6dda-ef91-46d3-b818-a8f3949f8cd8" providerId="AD"/>
      </p:ext>
    </p:extLst>
  </p:cmAuthor>
  <p:cmAuthor id="5" name="Jamie YE (MSE)" initials="JY(" lastIdx="5" clrIdx="4">
    <p:extLst>
      <p:ext uri="{19B8F6BF-5375-455C-9EA6-DF929625EA0E}">
        <p15:presenceInfo xmlns:p15="http://schemas.microsoft.com/office/powerpoint/2012/main" userId="S::Jamie_YE@mse.gov.sg::9f12b469-fc1d-4254-b387-0bd757f1e9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4954" y="3730440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4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1BC3-7CD1-466B-A370-643A5B52B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1170158"/>
            <a:ext cx="11196320" cy="4079557"/>
          </a:xfrm>
          <a:solidFill>
            <a:schemeClr val="accent2">
              <a:lumMod val="50000"/>
            </a:schemeClr>
          </a:solidFill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975A4-FF11-4F37-BBD3-2597A892A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40" y="3886518"/>
            <a:ext cx="11196320" cy="624522"/>
          </a:xfrm>
          <a:solidFill>
            <a:schemeClr val="accent3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11304-72FC-4473-B139-57F6C8A734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5" y="5919730"/>
            <a:ext cx="1654068" cy="8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F7D1-645C-41BE-B279-40942F63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solidFill>
            <a:schemeClr val="accent2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0A3A-7DC2-4CBC-B2D3-FFA67FE1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128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B65E-FBFB-4411-9688-BD1EEA39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74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7BE2-2603-4AFB-B584-EA00135C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2">
              <a:lumMod val="50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C4FC-F437-49B4-B528-09C8E8ED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766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928C-7F11-42AE-88B8-226BA74B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27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4F15-0A01-4713-8D52-4705A110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3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5A06-8D75-4F16-A5BC-1EE482C1A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749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F3453-5621-4116-B9C8-0096D159B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749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AC6-0D9A-4D56-8D59-23A7B3F7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76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8670-F13F-49BE-85AB-E94C34D2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5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95EB-031D-4BFB-B701-A0235C5E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6780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FD58-CD2D-4212-9BFD-D3069E220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171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17F59-1C5A-44DA-BB63-1BBAB12E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78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D0284-F0AD-4141-8FA0-C68E5E40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171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E0A75-E3B5-4DDD-95E3-037D0585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12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2577-FF01-4114-A01D-FA64AFCB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C4078-63C4-4899-96F6-36B5AF3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58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D41A6-D53A-4F2C-AACF-1ABB2A34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15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E3C-86B6-41CA-A712-1E06E0D1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9579-9723-4C57-BFAB-C41170B2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147F6-E2E9-4EF0-AE57-4804C944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5F5E-4C06-4124-ADC5-CBC69BB9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25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073D-C908-478E-A3E4-224D06DC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AC9C8-38E5-400E-BB14-6EEFFCDD3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AC7D-98DD-4302-80F8-41040305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7312F-3758-4D9F-91C4-C731800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BD0B4-C90B-4014-A5FD-C1971DB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974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ADE-C2D5-43CA-AB45-B60AE94E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33BBD-CCC0-4A55-B850-434D49A6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B548-7D59-4048-B2A8-25145E1C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7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4539"/>
            <a:ext cx="10972800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65149" y="1241426"/>
            <a:ext cx="10972800" cy="69355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b="1" i="1" dirty="0">
                <a:solidFill>
                  <a:schemeClr val="bg1"/>
                </a:solidFill>
              </a:rPr>
              <a:t>Click to edit Master title style</a:t>
            </a:r>
            <a:endParaRPr lang="en-SG" sz="20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67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00BFA-B73F-4F54-AD89-B8F1705ED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03A94-023D-4AB0-888D-A33E9D7A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472E-7219-46D4-B606-7200A28A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832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0B2A57-87AE-48C3-8FC5-885142E8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"/>
            <a:ext cx="10515600" cy="94003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080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Slide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8218" y="274638"/>
            <a:ext cx="10455564" cy="693550"/>
          </a:xfrm>
          <a:prstGeom prst="roundRect">
            <a:avLst/>
          </a:prstGeom>
          <a:solidFill>
            <a:srgbClr val="8EB4E3"/>
          </a:solidFill>
        </p:spPr>
        <p:txBody>
          <a:bodyPr/>
          <a:lstStyle>
            <a:lvl1pPr algn="ct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69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49353"/>
            <a:ext cx="5386917" cy="639762"/>
          </a:xfrm>
          <a:solidFill>
            <a:srgbClr val="002060"/>
          </a:solidFill>
        </p:spPr>
        <p:txBody>
          <a:bodyPr anchor="b"/>
          <a:lstStyle>
            <a:lvl1pPr marL="0" indent="0">
              <a:buNone/>
              <a:defRPr sz="2000" b="1" i="1" u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03419"/>
            <a:ext cx="5386917" cy="3951288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4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0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49353"/>
            <a:ext cx="5389033" cy="639762"/>
          </a:xfrm>
          <a:solidFill>
            <a:srgbClr val="002060"/>
          </a:solidFill>
        </p:spPr>
        <p:txBody>
          <a:bodyPr anchor="b"/>
          <a:lstStyle>
            <a:lvl1pPr marL="0" indent="0">
              <a:buNone/>
              <a:defRPr sz="2000" b="1" i="1" u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03419"/>
            <a:ext cx="5389033" cy="3951288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4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0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355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355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28729"/>
            <a:ext cx="5384800" cy="4525963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8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4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28729"/>
            <a:ext cx="5384800" cy="4525963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8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4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355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8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28420" y="1931545"/>
            <a:ext cx="9025379" cy="343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1600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01225" y="2014463"/>
            <a:ext cx="767056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913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28420" y="1931545"/>
            <a:ext cx="9025379" cy="343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1600" dirty="0">
              <a:latin typeface="+mn-lt"/>
            </a:endParaRPr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328420" y="365125"/>
            <a:ext cx="9025379" cy="11143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28863" y="1781175"/>
            <a:ext cx="9024937" cy="3422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9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2046288"/>
            <a:ext cx="10515600" cy="405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1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50577"/>
            <a:ext cx="10972800" cy="487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A14D07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roman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2000" kern="1200">
          <a:solidFill>
            <a:srgbClr val="A14D07"/>
          </a:solidFill>
          <a:latin typeface="+mn-lt"/>
          <a:ea typeface="+mn-ea"/>
          <a:cs typeface="+mn-cs"/>
        </a:defRPr>
      </a:lvl4pPr>
      <a:lvl5pPr marL="22860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2000" kern="1200">
          <a:solidFill>
            <a:srgbClr val="A14D0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76B3CD-C8D1-4394-919A-73162616A1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02" y="5928498"/>
            <a:ext cx="2932585" cy="6567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0955A9-4674-48FB-8710-B3CC4D23DC3E}"/>
              </a:ext>
            </a:extLst>
          </p:cNvPr>
          <p:cNvCxnSpPr>
            <a:cxnSpLocks/>
          </p:cNvCxnSpPr>
          <p:nvPr/>
        </p:nvCxnSpPr>
        <p:spPr>
          <a:xfrm flipH="1">
            <a:off x="1992086" y="5595257"/>
            <a:ext cx="9818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9C3BBFB-E310-45E2-8D91-648A63975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9799" y="5769067"/>
            <a:ext cx="2754085" cy="908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57594"/>
            <a:ext cx="2113004" cy="44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34007-CAFD-44D8-8184-56E3BBE9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5AC4-A670-422B-AC41-E15CB742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1BBB-27C9-4411-923E-826E66C52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738C-06F2-4273-BC24-4B443AC4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SG Eco Fund Pitch Deck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F5B-903E-426A-A579-373526E1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793667"/>
          </a:xfrm>
        </p:spPr>
        <p:txBody>
          <a:bodyPr>
            <a:normAutofit/>
          </a:bodyPr>
          <a:lstStyle/>
          <a:p>
            <a:r>
              <a:rPr lang="en-SG" sz="2400" dirty="0"/>
              <a:t>This is a sample template to highlight key points that you should include in your deck. </a:t>
            </a:r>
            <a:r>
              <a:rPr lang="en-US" sz="2400" dirty="0"/>
              <a:t>Guiding points are provided on each slide. </a:t>
            </a:r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Your deck should include sufficient information for the committee to understand your project and the proposed outcomes without a presentation.</a:t>
            </a:r>
          </a:p>
          <a:p>
            <a:endParaRPr lang="en-SG" sz="2400" dirty="0"/>
          </a:p>
          <a:p>
            <a:r>
              <a:rPr lang="en-US" sz="2400" dirty="0"/>
              <a:t>Please note that all examples cited in this sample template are for reference only.</a:t>
            </a:r>
          </a:p>
          <a:p>
            <a:endParaRPr lang="en-US" sz="2400" dirty="0"/>
          </a:p>
          <a:p>
            <a:r>
              <a:rPr lang="en-US" sz="2400" dirty="0"/>
              <a:t>The maximum number of slides (excluding the title slide) is </a:t>
            </a:r>
            <a:r>
              <a:rPr lang="en-US" sz="2400" b="1" u="sng" dirty="0"/>
              <a:t>10</a:t>
            </a:r>
            <a:r>
              <a:rPr lang="en-US" sz="2400" dirty="0"/>
              <a:t>. No annexes or hidden slides are allowed.</a:t>
            </a:r>
          </a:p>
        </p:txBody>
      </p:sp>
    </p:spTree>
    <p:extLst>
      <p:ext uri="{BB962C8B-B14F-4D97-AF65-F5344CB8AC3E}">
        <p14:creationId xmlns:p14="http://schemas.microsoft.com/office/powerpoint/2010/main" val="145115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38F-6111-44F0-A743-439432E2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CCD94-7A06-49C1-B6DE-FABB5B517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&lt;Name(s) of applicant&gt;</a:t>
            </a:r>
          </a:p>
        </p:txBody>
      </p:sp>
    </p:spTree>
    <p:extLst>
      <p:ext uri="{BB962C8B-B14F-4D97-AF65-F5344CB8AC3E}">
        <p14:creationId xmlns:p14="http://schemas.microsoft.com/office/powerpoint/2010/main" val="16552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9E8B-E5D1-4F22-A3A0-2FFABFDF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Applicant and Project Partners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EF28-43B1-482E-A84F-C97912D5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5152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Applicant</a:t>
            </a:r>
          </a:p>
          <a:p>
            <a:r>
              <a:rPr lang="en-US" sz="2400" dirty="0" err="1"/>
              <a:t>Organisation</a:t>
            </a:r>
            <a:r>
              <a:rPr lang="en-US" sz="2400" dirty="0"/>
              <a:t> details (if applicable)</a:t>
            </a:r>
          </a:p>
          <a:p>
            <a:r>
              <a:rPr lang="en-US" sz="2400" dirty="0"/>
              <a:t>Team member background</a:t>
            </a:r>
          </a:p>
          <a:p>
            <a:r>
              <a:rPr lang="en-US" sz="2400" dirty="0"/>
              <a:t>Highlight experience and skills relevant to your project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Partners</a:t>
            </a:r>
          </a:p>
          <a:p>
            <a:r>
              <a:rPr lang="en-US" sz="2400" dirty="0"/>
              <a:t>Partners’ backgrounds and their roles in the project</a:t>
            </a:r>
          </a:p>
          <a:p>
            <a:pPr lvl="1"/>
            <a:r>
              <a:rPr lang="en-US" sz="2000" dirty="0"/>
              <a:t>Partners refer to individuals/</a:t>
            </a:r>
            <a:r>
              <a:rPr lang="en-US" sz="2000" dirty="0" err="1"/>
              <a:t>organisations</a:t>
            </a:r>
            <a:r>
              <a:rPr lang="en-US" sz="2000" dirty="0"/>
              <a:t> who will </a:t>
            </a:r>
            <a:r>
              <a:rPr lang="en-US" sz="2000" u="sng" dirty="0"/>
              <a:t>not</a:t>
            </a:r>
            <a:r>
              <a:rPr lang="en-US" sz="2000" dirty="0"/>
              <a:t> receive financial compensation for their involvement in the project</a:t>
            </a:r>
          </a:p>
          <a:p>
            <a:r>
              <a:rPr lang="en-US" sz="2400" dirty="0"/>
              <a:t>Highlight experience/track record if relevant</a:t>
            </a:r>
          </a:p>
        </p:txBody>
      </p:sp>
    </p:spTree>
    <p:extLst>
      <p:ext uri="{BB962C8B-B14F-4D97-AF65-F5344CB8AC3E}">
        <p14:creationId xmlns:p14="http://schemas.microsoft.com/office/powerpoint/2010/main" val="13013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FF3-A21A-46B1-A9AA-CE87B9D0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7B85-72F6-4BBD-AF3D-BF6B3A0D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problem(s) are you addressing?</a:t>
            </a:r>
          </a:p>
          <a:p>
            <a:endParaRPr lang="en-US" sz="2400" dirty="0"/>
          </a:p>
          <a:p>
            <a:r>
              <a:rPr lang="en-SG" sz="2400" dirty="0"/>
              <a:t>Why is it important to address this problem?</a:t>
            </a:r>
          </a:p>
          <a:p>
            <a:endParaRPr lang="en-SG" sz="2400" dirty="0"/>
          </a:p>
          <a:p>
            <a:r>
              <a:rPr lang="en-SG" sz="2400" dirty="0"/>
              <a:t>Provide evidence to help frame your problem, where possible</a:t>
            </a:r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908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FF3-A21A-46B1-A9AA-CE87B9D0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7B85-72F6-4BBD-AF3D-BF6B3A0D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your proposed solution?</a:t>
            </a:r>
          </a:p>
          <a:p>
            <a:pPr lvl="1"/>
            <a:r>
              <a:rPr lang="en-US" sz="2000" dirty="0"/>
              <a:t>How will it address the problem which you have identified?</a:t>
            </a:r>
          </a:p>
          <a:p>
            <a:pPr lvl="1"/>
            <a:r>
              <a:rPr lang="en-US" sz="2000" dirty="0"/>
              <a:t>How will it involve and/or benefit the community?</a:t>
            </a:r>
          </a:p>
          <a:p>
            <a:pPr lvl="1"/>
            <a:r>
              <a:rPr lang="en-US" sz="2000" dirty="0"/>
              <a:t>Can the solution be scaled up in the future?</a:t>
            </a:r>
          </a:p>
          <a:p>
            <a:endParaRPr lang="en-SG" sz="2400" dirty="0"/>
          </a:p>
          <a:p>
            <a:r>
              <a:rPr lang="en-SG" sz="2400" dirty="0"/>
              <a:t>Who is your target audience?</a:t>
            </a:r>
            <a:endParaRPr lang="en-US" sz="2400" dirty="0"/>
          </a:p>
          <a:p>
            <a:endParaRPr lang="en-SG" sz="2400" dirty="0"/>
          </a:p>
          <a:p>
            <a:r>
              <a:rPr lang="en-SG" sz="2400" dirty="0"/>
              <a:t>Include pictures or statistics to demonstrate your solution, if any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09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539F-89A7-42EE-B990-88414F96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3DC9-C130-4268-A29C-6CFAAE4D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56"/>
            <a:ext cx="10515600" cy="3385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Project Duration: &lt;start date&gt; to &lt;end date&gt;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33AD07-63D7-4436-B620-EA594B94B58C}"/>
              </a:ext>
            </a:extLst>
          </p:cNvPr>
          <p:cNvGrpSpPr/>
          <p:nvPr/>
        </p:nvGrpSpPr>
        <p:grpSpPr>
          <a:xfrm>
            <a:off x="838196" y="1810760"/>
            <a:ext cx="10515598" cy="3287987"/>
            <a:chOff x="838198" y="1838762"/>
            <a:chExt cx="8108088" cy="2455427"/>
          </a:xfrm>
        </p:grpSpPr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F53AAFFE-69C7-46D3-8B4F-96B56D565A4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3654851"/>
                </p:ext>
              </p:extLst>
            </p:nvPr>
          </p:nvGraphicFramePr>
          <p:xfrm>
            <a:off x="838198" y="2177316"/>
            <a:ext cx="8108088" cy="211687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169231">
                    <a:extLst>
                      <a:ext uri="{9D8B030D-6E8A-4147-A177-3AD203B41FA5}">
                        <a16:colId xmlns:a16="http://schemas.microsoft.com/office/drawing/2014/main" val="3418753211"/>
                      </a:ext>
                    </a:extLst>
                  </a:gridCol>
                  <a:gridCol w="2242457">
                    <a:extLst>
                      <a:ext uri="{9D8B030D-6E8A-4147-A177-3AD203B41FA5}">
                        <a16:colId xmlns:a16="http://schemas.microsoft.com/office/drawing/2014/main" val="310826176"/>
                      </a:ext>
                    </a:extLst>
                  </a:gridCol>
                  <a:gridCol w="4103910">
                    <a:extLst>
                      <a:ext uri="{9D8B030D-6E8A-4147-A177-3AD203B41FA5}">
                        <a16:colId xmlns:a16="http://schemas.microsoft.com/office/drawing/2014/main" val="1312284938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Description of activity</a:t>
                        </a:r>
                        <a:endParaRPr lang="en-SG"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Est. Start/End Date</a:t>
                        </a:r>
                        <a:endParaRPr lang="en-SG"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Persons involved and their roles</a:t>
                        </a:r>
                        <a:endParaRPr lang="en-SG"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3061907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e.g. Produce an educational video on food waste reduction</a:t>
                        </a:r>
                        <a:endParaRPr lang="en-SG" sz="180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1 May 2022 – 1 Jul 2022</a:t>
                        </a:r>
                        <a:endParaRPr lang="en-SG" sz="180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Vendor – Produce video</a:t>
                        </a:r>
                        <a:endParaRPr lang="en-SG" sz="180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3361657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e.g. Conduct event to educate residents on food waste reduction and recycling</a:t>
                        </a:r>
                        <a:endParaRPr lang="en-SG" sz="180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1 Jul 2022 – 1 Aug 2022</a:t>
                        </a:r>
                        <a:endParaRPr lang="en-SG" sz="180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My team – Organise event</a:t>
                        </a:r>
                      </a:p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XYZ partner – Conduct talks</a:t>
                        </a:r>
                        <a:endParaRPr lang="en-SG" sz="1800" i="1" dirty="0">
                          <a:solidFill>
                            <a:schemeClr val="tx1"/>
                          </a:solidFill>
                        </a:endParaRPr>
                      </a:p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SG" sz="1800" i="1" dirty="0">
                            <a:solidFill>
                              <a:schemeClr val="tx1"/>
                            </a:solidFill>
                          </a:rPr>
                          <a:t>Residents – Take part in activities</a:t>
                        </a:r>
                        <a:endParaRPr lang="en-US" sz="180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15035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e.g. Conduct 3 collection drives for food waste</a:t>
                        </a:r>
                        <a:endParaRPr lang="en-SG" sz="180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SG" sz="1800" i="1" dirty="0">
                            <a:solidFill>
                              <a:schemeClr val="tx1"/>
                            </a:solidFill>
                          </a:rPr>
                          <a:t>1 Aug 2022 – 1 Oct 2022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ABC community </a:t>
                        </a:r>
                        <a:r>
                          <a:rPr lang="en-US" sz="1800" i="1" dirty="0" err="1">
                            <a:solidFill>
                              <a:schemeClr val="tx1"/>
                            </a:solidFill>
                          </a:rPr>
                          <a:t>centre</a:t>
                        </a:r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 – Provide venue</a:t>
                        </a:r>
                      </a:p>
                      <a:p>
                        <a:pPr marL="285750" marR="0" lvl="0" indent="-28575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 typeface="Arial" panose="020B0604020202020204" pitchFamily="34" charset="0"/>
                          <a:buChar char="•"/>
                          <a:tabLst/>
                          <a:defRPr/>
                        </a:pPr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My team – Organise collection drives</a:t>
                        </a:r>
                      </a:p>
                      <a:p>
                        <a:pPr marL="285750" marR="0" lvl="0" indent="-28575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 typeface="Arial" panose="020B0604020202020204" pitchFamily="34" charset="0"/>
                          <a:buChar char="•"/>
                          <a:tabLst/>
                          <a:defRPr/>
                        </a:pPr>
                        <a:r>
                          <a:rPr lang="en-US" sz="1800" i="1" dirty="0">
                            <a:solidFill>
                              <a:schemeClr val="tx1"/>
                            </a:solidFill>
                          </a:rPr>
                          <a:t>Residents – Bring down food waste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326038192"/>
                    </a:ext>
                  </a:extLst>
                </a:tr>
              </a:tbl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5E4E7-517E-430D-A0C6-9DA190A9D7BB}"/>
                </a:ext>
              </a:extLst>
            </p:cNvPr>
            <p:cNvSpPr txBox="1"/>
            <p:nvPr/>
          </p:nvSpPr>
          <p:spPr>
            <a:xfrm>
              <a:off x="838199" y="1838762"/>
              <a:ext cx="6097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+mn-lt"/>
                </a:rPr>
                <a:t>Timeline of Activities</a:t>
              </a:r>
              <a:endParaRPr lang="en-SG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0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ECD0-F067-4BA2-8697-196D14B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Project Outcomes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5853-0300-49B0-95E4-B2249064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no. of people engaged through the project (excluding partners, contractors, vendors): </a:t>
            </a:r>
            <a:r>
              <a:rPr lang="en-US" sz="2400" i="1" dirty="0"/>
              <a:t>e.g.</a:t>
            </a:r>
            <a:r>
              <a:rPr lang="en-US" sz="2400" dirty="0"/>
              <a:t> 500</a:t>
            </a:r>
          </a:p>
          <a:p>
            <a:endParaRPr lang="en-US" sz="2400" dirty="0"/>
          </a:p>
          <a:p>
            <a:r>
              <a:rPr lang="en-US" sz="2400" dirty="0"/>
              <a:t>Key environmental outcome(s):</a:t>
            </a:r>
          </a:p>
          <a:p>
            <a:pPr lvl="1"/>
            <a:r>
              <a:rPr lang="en-US" sz="2000" i="1" dirty="0"/>
              <a:t>E.g.</a:t>
            </a:r>
            <a:r>
              <a:rPr lang="en-US" sz="2000" dirty="0"/>
              <a:t> Collect 100kg of food waste</a:t>
            </a:r>
          </a:p>
          <a:p>
            <a:pPr lvl="1"/>
            <a:r>
              <a:rPr lang="en-US" sz="2000" i="1" dirty="0"/>
              <a:t>E.g. </a:t>
            </a:r>
            <a:r>
              <a:rPr lang="en-US" sz="2000" dirty="0"/>
              <a:t>Increase knowledge on food waste reduction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516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C20-8C02-4E63-BFC5-E07D6F2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Success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8BFA-1ED0-42BC-9421-4C5BC5F7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you require external support and/or approvals (e.g. from authorities or </a:t>
            </a:r>
            <a:r>
              <a:rPr lang="en-US" sz="2400" dirty="0" err="1"/>
              <a:t>organisations</a:t>
            </a:r>
            <a:r>
              <a:rPr lang="en-US" sz="2400" dirty="0"/>
              <a:t>) for your solution to be implemented?</a:t>
            </a:r>
          </a:p>
          <a:p>
            <a:pPr lvl="1"/>
            <a:r>
              <a:rPr lang="en-US" sz="2000" dirty="0"/>
              <a:t>Have you secured such support/approvals?</a:t>
            </a:r>
            <a:endParaRPr lang="en-SG" sz="2000" dirty="0"/>
          </a:p>
          <a:p>
            <a:endParaRPr lang="en-US" sz="2400" dirty="0"/>
          </a:p>
          <a:p>
            <a:r>
              <a:rPr lang="en-US" sz="2400" dirty="0"/>
              <a:t>What challenges might you encounter during the project?</a:t>
            </a:r>
          </a:p>
          <a:p>
            <a:pPr lvl="1"/>
            <a:r>
              <a:rPr lang="en-US" sz="2000" dirty="0"/>
              <a:t>What actions might you take should you encounter such challenges?</a:t>
            </a:r>
          </a:p>
          <a:p>
            <a:endParaRPr lang="en-SG" sz="2400" dirty="0"/>
          </a:p>
          <a:p>
            <a:r>
              <a:rPr lang="en-SG" sz="2400" dirty="0"/>
              <a:t>How might the project be sustained beyond the funding period?</a:t>
            </a:r>
            <a:endParaRPr lang="en-US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018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585422-2C66-4BE0-9D91-E22D2234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Budget Overview</a:t>
            </a:r>
            <a:endParaRPr lang="en-SG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86DF1-9655-43A0-934F-86856B09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funding requested from the SG Eco Fund</a:t>
            </a:r>
          </a:p>
          <a:p>
            <a:endParaRPr lang="en-US" sz="2400" dirty="0"/>
          </a:p>
          <a:p>
            <a:r>
              <a:rPr lang="en-US" sz="2400" dirty="0"/>
              <a:t>Key cost items</a:t>
            </a:r>
          </a:p>
          <a:p>
            <a:endParaRPr lang="en-US" sz="2400" dirty="0"/>
          </a:p>
          <a:p>
            <a:r>
              <a:rPr lang="en-US" sz="2400" dirty="0"/>
              <a:t>Alternative funding sources, if any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336838"/>
      </p:ext>
    </p:extLst>
  </p:cSld>
  <p:clrMapOvr>
    <a:masterClrMapping/>
  </p:clrMapOvr>
</p:sld>
</file>

<file path=ppt/theme/theme1.xml><?xml version="1.0" encoding="utf-8"?>
<a:theme xmlns:a="http://schemas.openxmlformats.org/drawingml/2006/main" name="MEWR PP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WR PPT theme" id="{A352571F-3CC6-46A9-BDB3-3B9D2C5830AF}" vid="{227AE497-FA5E-4E11-90D9-0B8283235C7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2019zerowaste" id="{91CF954D-1C75-43D0-A411-EBC3134D76A4}" vid="{EEC57FF9-754F-4C9D-9E43-2BFB2EF67322}"/>
    </a:ext>
  </a:extLst>
</a:theme>
</file>

<file path=ppt/theme/theme3.xml><?xml version="1.0" encoding="utf-8"?>
<a:theme xmlns:a="http://schemas.openxmlformats.org/drawingml/2006/main" name="SG Eco Fund Briefing to BOT 22 O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MEWR PPT theme</Template>
  <TotalTime>2634</TotalTime>
  <Words>512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MEWR PPT theme</vt:lpstr>
      <vt:lpstr>1_Office Theme</vt:lpstr>
      <vt:lpstr>SG Eco Fund Briefing to BOT 22 Oct</vt:lpstr>
      <vt:lpstr>Instructions for SG Eco Fund Pitch Deck</vt:lpstr>
      <vt:lpstr>&lt;Project Title&gt;</vt:lpstr>
      <vt:lpstr>Applicant and Project Partners</vt:lpstr>
      <vt:lpstr>Explaining the Problem</vt:lpstr>
      <vt:lpstr>Proposed Solution</vt:lpstr>
      <vt:lpstr>Implementation Plan</vt:lpstr>
      <vt:lpstr>Key Project Outcomes</vt:lpstr>
      <vt:lpstr>Ensuring Success</vt:lpstr>
      <vt:lpstr>Project Budget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CHEE (MSE)</dc:creator>
  <cp:lastModifiedBy>Stephanie CHEE (MSE)</cp:lastModifiedBy>
  <cp:revision>112</cp:revision>
  <dcterms:created xsi:type="dcterms:W3CDTF">2021-07-29T09:21:47Z</dcterms:created>
  <dcterms:modified xsi:type="dcterms:W3CDTF">2022-04-07T05:32:28Z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288355-fb4c-44cd-b9ca-40cfc2aee5f8_Enabled">
    <vt:lpwstr>true</vt:lpwstr>
  </property>
  <property fmtid="{D5CDD505-2E9C-101B-9397-08002B2CF9AE}" pid="3" name="MSIP_Label_4f288355-fb4c-44cd-b9ca-40cfc2aee5f8_SetDate">
    <vt:lpwstr>2022-03-10T04:51:10Z</vt:lpwstr>
  </property>
  <property fmtid="{D5CDD505-2E9C-101B-9397-08002B2CF9AE}" pid="4" name="MSIP_Label_4f288355-fb4c-44cd-b9ca-40cfc2aee5f8_Method">
    <vt:lpwstr>Standard</vt:lpwstr>
  </property>
  <property fmtid="{D5CDD505-2E9C-101B-9397-08002B2CF9AE}" pid="5" name="MSIP_Label_4f288355-fb4c-44cd-b9ca-40cfc2aee5f8_Name">
    <vt:lpwstr>Non Sensitive_1</vt:lpwstr>
  </property>
  <property fmtid="{D5CDD505-2E9C-101B-9397-08002B2CF9AE}" pid="6" name="MSIP_Label_4f288355-fb4c-44cd-b9ca-40cfc2aee5f8_SiteId">
    <vt:lpwstr>0b11c524-9a1c-4e1b-84cb-6336aefc2243</vt:lpwstr>
  </property>
  <property fmtid="{D5CDD505-2E9C-101B-9397-08002B2CF9AE}" pid="7" name="MSIP_Label_4f288355-fb4c-44cd-b9ca-40cfc2aee5f8_ActionId">
    <vt:lpwstr>80dca2e4-0517-4faf-8b57-878f43cc370e</vt:lpwstr>
  </property>
  <property fmtid="{D5CDD505-2E9C-101B-9397-08002B2CF9AE}" pid="8" name="MSIP_Label_4f288355-fb4c-44cd-b9ca-40cfc2aee5f8_ContentBits">
    <vt:lpwstr>0</vt:lpwstr>
  </property>
</Properties>
</file>