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  <p:sldMasterId id="2147483671" r:id="rId3"/>
  </p:sldMasterIdLst>
  <p:sldIdLst>
    <p:sldId id="275" r:id="rId4"/>
    <p:sldId id="256" r:id="rId5"/>
    <p:sldId id="257" r:id="rId6"/>
    <p:sldId id="258" r:id="rId7"/>
    <p:sldId id="267" r:id="rId8"/>
    <p:sldId id="270" r:id="rId9"/>
    <p:sldId id="269" r:id="rId10"/>
    <p:sldId id="263" r:id="rId11"/>
    <p:sldId id="273" r:id="rId12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ugene TAY (MSE)" initials="ET(" lastIdx="2" clrIdx="0">
    <p:extLst>
      <p:ext uri="{19B8F6BF-5375-455C-9EA6-DF929625EA0E}">
        <p15:presenceInfo xmlns:p15="http://schemas.microsoft.com/office/powerpoint/2012/main" userId="S::Eugene_Tay@mse.gov.sg::232ce739-daf3-48f9-ab80-cbc979c4ab76" providerId="AD"/>
      </p:ext>
    </p:extLst>
  </p:cmAuthor>
  <p:cmAuthor id="2" name="Stephanie CHEE (MSE)" initials="SC(" lastIdx="2" clrIdx="1">
    <p:extLst>
      <p:ext uri="{19B8F6BF-5375-455C-9EA6-DF929625EA0E}">
        <p15:presenceInfo xmlns:p15="http://schemas.microsoft.com/office/powerpoint/2012/main" userId="Stephanie CHEE (MSE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A94074-7C6C-48B6-9F8D-C853B597F5AA}" type="slidenum">
              <a:rPr lang="en-SG" smtClean="0"/>
              <a:t>‹#›</a:t>
            </a:fld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614954" y="3730440"/>
            <a:ext cx="11040533" cy="4921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SG" dirty="0">
              <a:solidFill>
                <a:srgbClr val="FFFFFF"/>
              </a:solidFill>
              <a:latin typeface="+mj-lt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33" y="6275158"/>
            <a:ext cx="2411805" cy="558128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347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61BC3-7CD1-466B-A370-643A5B52B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840" y="1170158"/>
            <a:ext cx="11196320" cy="4079557"/>
          </a:xfrm>
          <a:solidFill>
            <a:schemeClr val="accent2">
              <a:lumMod val="50000"/>
            </a:schemeClr>
          </a:solidFill>
        </p:spPr>
        <p:txBody>
          <a:bodyPr anchor="ctr" anchorCtr="0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0975A4-FF11-4F37-BBD3-2597A892A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840" y="3886518"/>
            <a:ext cx="11196320" cy="624522"/>
          </a:xfrm>
          <a:solidFill>
            <a:schemeClr val="accent3">
              <a:lumMod val="50000"/>
            </a:schemeClr>
          </a:solidFill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D11304-72FC-4473-B139-57F6C8A7345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35" y="5919730"/>
            <a:ext cx="1654068" cy="84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297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7F7D1-645C-41BE-B279-40942F633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3915"/>
          </a:xfrm>
          <a:solidFill>
            <a:schemeClr val="accent2">
              <a:lumMod val="50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30A3A-7DC2-4CBC-B2D3-FFA67FE13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145"/>
            <a:ext cx="10515600" cy="41281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BB65E-FBFB-4411-9688-BD1EEA39D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4074-7C6C-48B6-9F8D-C853B597F5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3745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C7BE2-2603-4AFB-B584-EA00135CB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solidFill>
            <a:schemeClr val="accent2">
              <a:lumMod val="50000"/>
            </a:schemeClr>
          </a:solidFill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5C4FC-F437-49B4-B528-09C8E8ED9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87661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8928C-7F11-42AE-88B8-226BA74B5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4074-7C6C-48B6-9F8D-C853B597F5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9272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24F15-0A01-4713-8D52-4705A110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63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45A06-8D75-4F16-A5BC-1EE482C1AA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7492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AF3453-5621-4116-B9C8-0096D159B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27492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00AC6-0D9A-4D56-8D59-23A7B3F73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4074-7C6C-48B6-9F8D-C853B597F5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5763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B8670-F13F-49BE-85AB-E94C34D28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455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195EB-031D-4BFB-B701-A0235C5E6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6780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BFD58-CD2D-4212-9BFD-D3069E220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9171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017F59-1C5A-44DA-BB63-1BBAB12E1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780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4D0284-F0AD-4141-8FA0-C68E5E4031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9171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4E0A75-E3B5-4DDD-95E3-037D0585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4074-7C6C-48B6-9F8D-C853B597F5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3123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A2577-FF01-4114-A01D-FA64AFCB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53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5C4078-63C4-4899-96F6-36B5AF3AC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4074-7C6C-48B6-9F8D-C853B597F5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5585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D41A6-D53A-4F2C-AACF-1ABB2A342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4074-7C6C-48B6-9F8D-C853B597F5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21561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2E3C-86B6-41CA-A712-1E06E0D1B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C9579-9723-4C57-BFAB-C41170B22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8147F6-E2E9-4EF0-AE57-4804C9449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55F5E-4C06-4124-ADC5-CBC69BB96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4074-7C6C-48B6-9F8D-C853B597F5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82576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3073D-C908-478E-A3E4-224D06DC9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4AC9C8-38E5-400E-BB14-6EEFFCDD33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FBAC7D-98DD-4302-80F8-41040305E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7312F-3758-4D9F-91C4-C731800C7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BBD0B4-C90B-4014-A5FD-C1971DBA6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4074-7C6C-48B6-9F8D-C853B597F5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89749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60ADE-C2D5-43CA-AB45-B60AE94E8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E33BBD-CCC0-4A55-B850-434D49A67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FB548-7D59-4048-B2A8-25145E1C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4074-7C6C-48B6-9F8D-C853B597F5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7713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14539"/>
            <a:ext cx="10972800" cy="4111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A94074-7C6C-48B6-9F8D-C853B597F5AA}" type="slidenum">
              <a:rPr lang="en-SG" smtClean="0"/>
              <a:t>‹#›</a:t>
            </a:fld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557804" y="1072965"/>
            <a:ext cx="11040533" cy="4921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SG" dirty="0">
              <a:solidFill>
                <a:srgbClr val="FFFFFF"/>
              </a:solidFill>
              <a:latin typeface="+mj-lt"/>
              <a:cs typeface="Arial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565149" y="1241426"/>
            <a:ext cx="10972800" cy="693550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000" b="1" i="1" dirty="0">
                <a:solidFill>
                  <a:schemeClr val="bg1"/>
                </a:solidFill>
              </a:rPr>
              <a:t>Click to edit Master title style</a:t>
            </a:r>
            <a:endParaRPr lang="en-SG" sz="2000" b="1" i="1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33" y="6275158"/>
            <a:ext cx="2411805" cy="55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9675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100BFA-B73F-4F54-AD89-B8F1705ED0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103A94-023D-4AB0-888D-A33E9D7AE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B472E-7219-46D4-B606-7200A28A4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4074-7C6C-48B6-9F8D-C853B597F5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78325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30B2A57-87AE-48C3-8FC5-885142E89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552"/>
            <a:ext cx="10515600" cy="940035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90802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ontent Slide w/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73A94074-7C6C-48B6-9F8D-C853B597F5AA}" type="slidenum">
              <a:rPr lang="en-SG" smtClean="0"/>
              <a:t>‹#›</a:t>
            </a:fld>
            <a:endParaRPr lang="en-SG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endParaRPr lang="en-SG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68218" y="274638"/>
            <a:ext cx="10455564" cy="693550"/>
          </a:xfrm>
          <a:prstGeom prst="roundRect">
            <a:avLst/>
          </a:prstGeom>
          <a:solidFill>
            <a:srgbClr val="8EB4E3"/>
          </a:solidFill>
        </p:spPr>
        <p:txBody>
          <a:bodyPr/>
          <a:lstStyle>
            <a:lvl1pPr algn="ctr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36950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49353"/>
            <a:ext cx="5386917" cy="639762"/>
          </a:xfrm>
          <a:solidFill>
            <a:srgbClr val="002060"/>
          </a:solidFill>
        </p:spPr>
        <p:txBody>
          <a:bodyPr anchor="b"/>
          <a:lstStyle>
            <a:lvl1pPr marL="0" indent="0">
              <a:buNone/>
              <a:defRPr sz="2000" b="1" i="1" u="none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03419"/>
            <a:ext cx="5386917" cy="3951288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2400"/>
            </a:lvl1pPr>
            <a:lvl2pPr marL="914400" marR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lphaLcPeriod"/>
              <a:tabLst/>
              <a:defRPr sz="2000"/>
            </a:lvl2pPr>
            <a:lvl3pPr marL="1371600" marR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457200" marR="0" lvl="2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249353"/>
            <a:ext cx="5389033" cy="639762"/>
          </a:xfrm>
          <a:solidFill>
            <a:srgbClr val="002060"/>
          </a:solidFill>
        </p:spPr>
        <p:txBody>
          <a:bodyPr anchor="b"/>
          <a:lstStyle>
            <a:lvl1pPr marL="0" indent="0">
              <a:buNone/>
              <a:defRPr sz="2000" b="1" i="1" u="none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003419"/>
            <a:ext cx="5389033" cy="3951288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2400"/>
            </a:lvl1pPr>
            <a:lvl2pPr marL="914400" marR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lphaLcPeriod"/>
              <a:tabLst/>
              <a:defRPr sz="2000"/>
            </a:lvl2pPr>
            <a:lvl3pPr marL="1371600" marR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457200" marR="0" lvl="2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Third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A94074-7C6C-48B6-9F8D-C853B597F5AA}" type="slidenum">
              <a:rPr lang="en-SG" smtClean="0"/>
              <a:t>‹#›</a:t>
            </a:fld>
            <a:endParaRPr lang="en-SG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endParaRPr lang="en-SG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93550"/>
          </a:xfrm>
        </p:spPr>
        <p:txBody>
          <a:bodyPr/>
          <a:lstStyle>
            <a:lvl1pPr>
              <a:defRPr sz="3200"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SG" dirty="0"/>
          </a:p>
        </p:txBody>
      </p:sp>
      <p:sp>
        <p:nvSpPr>
          <p:cNvPr id="13" name="Rectangle 12"/>
          <p:cNvSpPr/>
          <p:nvPr/>
        </p:nvSpPr>
        <p:spPr>
          <a:xfrm>
            <a:off x="557804" y="1072965"/>
            <a:ext cx="11040533" cy="4921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SG" dirty="0">
              <a:solidFill>
                <a:srgbClr val="FFFFFF"/>
              </a:solidFill>
              <a:latin typeface="+mj-lt"/>
              <a:cs typeface="Arial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33" y="6275158"/>
            <a:ext cx="2411805" cy="55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00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A94074-7C6C-48B6-9F8D-C853B597F5AA}" type="slidenum">
              <a:rPr lang="en-SG" smtClean="0"/>
              <a:t>‹#›</a:t>
            </a:fld>
            <a:endParaRPr lang="en-SG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endParaRPr lang="en-SG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93550"/>
          </a:xfrm>
        </p:spPr>
        <p:txBody>
          <a:bodyPr/>
          <a:lstStyle>
            <a:lvl1pPr>
              <a:defRPr sz="3200"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SG" dirty="0"/>
          </a:p>
        </p:txBody>
      </p:sp>
      <p:sp>
        <p:nvSpPr>
          <p:cNvPr id="11" name="Rectangle 10"/>
          <p:cNvSpPr/>
          <p:nvPr/>
        </p:nvSpPr>
        <p:spPr>
          <a:xfrm>
            <a:off x="557804" y="1072965"/>
            <a:ext cx="11040533" cy="4921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SG" dirty="0">
              <a:solidFill>
                <a:srgbClr val="FFFFFF"/>
              </a:solidFill>
              <a:latin typeface="+mj-lt"/>
              <a:cs typeface="Arial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33" y="6275158"/>
            <a:ext cx="2411805" cy="55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574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28729"/>
            <a:ext cx="5384800" cy="4525963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2800"/>
            </a:lvl1pPr>
            <a:lvl2pPr marL="914400" marR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lphaLcPeriod"/>
              <a:tabLst/>
              <a:defRPr sz="2400"/>
            </a:lvl2pPr>
            <a:lvl3pPr marL="1371600" marR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457200" marR="0" lvl="2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28729"/>
            <a:ext cx="5384800" cy="4525963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2800"/>
            </a:lvl1pPr>
            <a:lvl2pPr marL="914400" marR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lphaLcPeriod"/>
              <a:tabLst/>
              <a:defRPr sz="2400"/>
            </a:lvl2pPr>
            <a:lvl3pPr marL="1371600" marR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457200" marR="0" lvl="2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Third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A94074-7C6C-48B6-9F8D-C853B597F5AA}" type="slidenum">
              <a:rPr lang="en-SG" smtClean="0"/>
              <a:t>‹#›</a:t>
            </a:fld>
            <a:endParaRPr lang="en-SG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endParaRPr lang="en-SG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93550"/>
          </a:xfrm>
        </p:spPr>
        <p:txBody>
          <a:bodyPr/>
          <a:lstStyle>
            <a:lvl1pPr>
              <a:defRPr sz="3200"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SG" dirty="0"/>
          </a:p>
        </p:txBody>
      </p:sp>
      <p:sp>
        <p:nvSpPr>
          <p:cNvPr id="13" name="Rectangle 12"/>
          <p:cNvSpPr/>
          <p:nvPr/>
        </p:nvSpPr>
        <p:spPr>
          <a:xfrm>
            <a:off x="557804" y="1072965"/>
            <a:ext cx="11040533" cy="4921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SG" dirty="0">
              <a:solidFill>
                <a:srgbClr val="FFFFFF"/>
              </a:solidFill>
              <a:latin typeface="+mj-lt"/>
              <a:cs typeface="Arial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33" y="6275158"/>
            <a:ext cx="2411805" cy="55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084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328420" y="1931545"/>
            <a:ext cx="9025379" cy="343230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SG" sz="1600" dirty="0">
              <a:latin typeface="+mn-lt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401225" y="2014463"/>
            <a:ext cx="7670563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19135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328420" y="1931545"/>
            <a:ext cx="9025379" cy="343230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SG" sz="1600" dirty="0">
              <a:latin typeface="+mn-lt"/>
            </a:endParaRPr>
          </a:p>
        </p:txBody>
      </p:sp>
      <p:sp>
        <p:nvSpPr>
          <p:cNvPr id="3" name="Title 4"/>
          <p:cNvSpPr>
            <a:spLocks noGrp="1"/>
          </p:cNvSpPr>
          <p:nvPr>
            <p:ph type="title"/>
          </p:nvPr>
        </p:nvSpPr>
        <p:spPr>
          <a:xfrm>
            <a:off x="2328420" y="365125"/>
            <a:ext cx="9025379" cy="111437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S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328863" y="1781175"/>
            <a:ext cx="9024937" cy="34226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4944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102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838200" y="2046288"/>
            <a:ext cx="10515600" cy="40528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7191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69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SG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250577"/>
            <a:ext cx="10972800" cy="487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73A94074-7C6C-48B6-9F8D-C853B597F5AA}" type="slidenum">
              <a:rPr lang="en-SG" smtClean="0"/>
              <a:t>‹#›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33" y="6275158"/>
            <a:ext cx="2411805" cy="55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72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A14D07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457200" indent="-457200" algn="l" rtl="0" eaLnBrk="1" fontAlgn="base" hangingPunct="1">
        <a:spcBef>
          <a:spcPct val="20000"/>
        </a:spcBef>
        <a:spcAft>
          <a:spcPct val="0"/>
        </a:spcAft>
        <a:buFont typeface="+mj-lt"/>
        <a:buAutoNum type="arabi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rtl="0" eaLnBrk="1" fontAlgn="base" hangingPunct="1">
        <a:spcBef>
          <a:spcPct val="20000"/>
        </a:spcBef>
        <a:spcAft>
          <a:spcPct val="0"/>
        </a:spcAft>
        <a:buFont typeface="+mj-lt"/>
        <a:buAutoNum type="alphaL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rtl="0" eaLnBrk="1" fontAlgn="base" hangingPunct="1">
        <a:spcBef>
          <a:spcPct val="20000"/>
        </a:spcBef>
        <a:spcAft>
          <a:spcPct val="0"/>
        </a:spcAft>
        <a:buFont typeface="+mj-lt"/>
        <a:buAutoNum type="romanL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rtl="0" eaLnBrk="1" fontAlgn="base" hangingPunct="1">
        <a:spcBef>
          <a:spcPct val="20000"/>
        </a:spcBef>
        <a:spcAft>
          <a:spcPct val="0"/>
        </a:spcAft>
        <a:buFont typeface="+mj-lt"/>
        <a:buAutoNum type="arabicPeriod"/>
        <a:defRPr sz="2000" kern="1200">
          <a:solidFill>
            <a:srgbClr val="A14D07"/>
          </a:solidFill>
          <a:latin typeface="+mn-lt"/>
          <a:ea typeface="+mn-ea"/>
          <a:cs typeface="+mn-cs"/>
        </a:defRPr>
      </a:lvl4pPr>
      <a:lvl5pPr marL="2286000" indent="-457200" algn="l" rtl="0" eaLnBrk="1" fontAlgn="base" hangingPunct="1">
        <a:spcBef>
          <a:spcPct val="20000"/>
        </a:spcBef>
        <a:spcAft>
          <a:spcPct val="0"/>
        </a:spcAft>
        <a:buFont typeface="+mj-lt"/>
        <a:buAutoNum type="arabicPeriod"/>
        <a:defRPr sz="2000" kern="1200">
          <a:solidFill>
            <a:srgbClr val="A14D07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376B3CD-C8D1-4394-919A-73162616A11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802" y="5928498"/>
            <a:ext cx="2932585" cy="65676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30955A9-4674-48FB-8710-B3CC4D23DC3E}"/>
              </a:ext>
            </a:extLst>
          </p:cNvPr>
          <p:cNvCxnSpPr>
            <a:cxnSpLocks/>
          </p:cNvCxnSpPr>
          <p:nvPr/>
        </p:nvCxnSpPr>
        <p:spPr>
          <a:xfrm flipH="1">
            <a:off x="1992086" y="5595257"/>
            <a:ext cx="981891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>
            <a:extLst>
              <a:ext uri="{FF2B5EF4-FFF2-40B4-BE49-F238E27FC236}">
                <a16:creationId xmlns:a16="http://schemas.microsoft.com/office/drawing/2014/main" id="{69C3BBFB-E310-45E2-8D91-648A639753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09799" y="5769067"/>
            <a:ext cx="2754085" cy="9086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457594"/>
            <a:ext cx="2113004" cy="440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42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F34007-CAFD-44D8-8184-56E3BBE94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95AC4-A670-422B-AC41-E15CB7425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41BBB-27C9-4411-923E-826E66C52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94074-7C6C-48B6-9F8D-C853B597F5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193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7738C-06F2-4273-BC24-4B443AC47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 for SG Eco Fund Pitch Deck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88F5B-903E-426A-A579-373526E10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a sample template to highlight key points that you should include in your deck.</a:t>
            </a:r>
          </a:p>
          <a:p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Your deck should include sufficient information for the committee to understand your project without a presentation.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Guiding points are provided on each slide.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maximum number of slides (excluding the title slide) is 12. No annexes or hidden slides are allowed.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your proposal is shortlisted, you will be invited to present a pitch to the evaluation committee. Please note that your pitch should not exceed 10 mins.</a:t>
            </a:r>
            <a:endParaRPr lang="en-S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158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0F38F-6111-44F0-A743-439432E2AE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&lt;Project Title&gt;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CCCD94-7A06-49C1-B6DE-FABB5B5174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&lt;Name(s) of applicant&gt;</a:t>
            </a:r>
          </a:p>
        </p:txBody>
      </p:sp>
    </p:spTree>
    <p:extLst>
      <p:ext uri="{BB962C8B-B14F-4D97-AF65-F5344CB8AC3E}">
        <p14:creationId xmlns:p14="http://schemas.microsoft.com/office/powerpoint/2010/main" val="1655218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89E8B-E5D1-4F22-A3A0-2FFABFDF7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Applicant Background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CEF28-43B1-482E-A84F-C97912D52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Organisation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details (if applicable)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Team member background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Highlight experience and skills relevant to your project</a:t>
            </a:r>
            <a:endParaRPr lang="en-S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341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8A3F9-DDE4-49CD-9F07-90754A2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Partners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E209A-6040-4AB2-91BD-FDAB1EAE8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Partners’ backgrounds and their roles in the project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Highlight past experience/track record if relevant</a:t>
            </a:r>
          </a:p>
        </p:txBody>
      </p:sp>
    </p:spTree>
    <p:extLst>
      <p:ext uri="{BB962C8B-B14F-4D97-AF65-F5344CB8AC3E}">
        <p14:creationId xmlns:p14="http://schemas.microsoft.com/office/powerpoint/2010/main" val="1485620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B4FF3-A21A-46B1-A9AA-CE87B9D01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Explaining the Problem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07B85-72F6-4BBD-AF3D-BF6B3A0DC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problem(s) are you trying to address?</a:t>
            </a:r>
          </a:p>
          <a:p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Why is it important to address this problem?</a:t>
            </a:r>
          </a:p>
          <a:p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Who is your target audience?</a:t>
            </a:r>
          </a:p>
          <a:p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Provide evidence and statistics to help frame your problem, where possible</a:t>
            </a:r>
          </a:p>
          <a:p>
            <a:endParaRPr lang="en-S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S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887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B4FF3-A21A-46B1-A9AA-CE87B9D01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07B85-72F6-4BBD-AF3D-BF6B3A0DC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Summary of project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Key objectives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Innovative aspects of the solution, if any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S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S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095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B4FF3-A21A-46B1-A9AA-CE87B9D01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Plan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07B85-72F6-4BBD-AF3D-BF6B3A0DC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Address the who, what, where, when, and how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Timeline: key stages and their respective activities</a:t>
            </a:r>
          </a:p>
          <a:p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Identify </a:t>
            </a:r>
            <a:r>
              <a:rPr lang="en-SG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both</a:t>
            </a:r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environmental and community engagement targets. Describe how you will measure the outcomes</a:t>
            </a:r>
          </a:p>
          <a:p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 might the project be sustained beyond the funding period?</a:t>
            </a:r>
          </a:p>
        </p:txBody>
      </p:sp>
    </p:spTree>
    <p:extLst>
      <p:ext uri="{BB962C8B-B14F-4D97-AF65-F5344CB8AC3E}">
        <p14:creationId xmlns:p14="http://schemas.microsoft.com/office/powerpoint/2010/main" val="1688842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3CC20-8C02-4E63-BFC5-E07D6F23B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Risks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E8BFA-1ED0-42BC-9421-4C5BC5F78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factors might affect the timeline or your ability to deliver results?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 will you ensure project success despite these concerns/risks?</a:t>
            </a:r>
            <a:endParaRPr lang="en-S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853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A585422-2C66-4BE0-9D91-E22D2234D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Project Budget Overview</a:t>
            </a:r>
            <a:endParaRPr lang="en-SG" sz="4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C86DF1-9655-43A0-934F-86856B09C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funding requested from the SG Eco Fund</a:t>
            </a:r>
          </a:p>
          <a:p>
            <a:r>
              <a:rPr lang="en-US" dirty="0"/>
              <a:t>Key cost items</a:t>
            </a:r>
          </a:p>
          <a:p>
            <a:r>
              <a:rPr lang="en-US" dirty="0"/>
              <a:t>Alternative funding sources, if any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2336838"/>
      </p:ext>
    </p:extLst>
  </p:cSld>
  <p:clrMapOvr>
    <a:masterClrMapping/>
  </p:clrMapOvr>
</p:sld>
</file>

<file path=ppt/theme/theme1.xml><?xml version="1.0" encoding="utf-8"?>
<a:theme xmlns:a="http://schemas.openxmlformats.org/drawingml/2006/main" name="MEWR PP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WR PPT theme" id="{A352571F-3CC6-46A9-BDB3-3B9D2C5830AF}" vid="{227AE497-FA5E-4E11-90D9-0B8283235C76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2019zerowaste" id="{91CF954D-1C75-43D0-A411-EBC3134D76A4}" vid="{EEC57FF9-754F-4C9D-9E43-2BFB2EF67322}"/>
    </a:ext>
  </a:extLst>
</a:theme>
</file>

<file path=ppt/theme/theme3.xml><?xml version="1.0" encoding="utf-8"?>
<a:theme xmlns:a="http://schemas.openxmlformats.org/drawingml/2006/main" name="SG Eco Fund Briefing to BOT 22 O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MEWR PPT theme</Template>
  <TotalTime>804</TotalTime>
  <Words>302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MEWR PPT theme</vt:lpstr>
      <vt:lpstr>1_Office Theme</vt:lpstr>
      <vt:lpstr>SG Eco Fund Briefing to BOT 22 Oct</vt:lpstr>
      <vt:lpstr>Instructions for SG Eco Fund Pitch Deck</vt:lpstr>
      <vt:lpstr>&lt;Project Title&gt;</vt:lpstr>
      <vt:lpstr>Applicant Background</vt:lpstr>
      <vt:lpstr>Project Partners</vt:lpstr>
      <vt:lpstr>Explaining the Problem</vt:lpstr>
      <vt:lpstr>Proposed Solution</vt:lpstr>
      <vt:lpstr>Implementation Plan</vt:lpstr>
      <vt:lpstr>Key Risks</vt:lpstr>
      <vt:lpstr>Project Budget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Stephanie CHEE (MSE)</dc:creator>
  <cp:lastModifiedBy>Ethan NAVA (MSE)</cp:lastModifiedBy>
  <cp:revision>52</cp:revision>
  <dcterms:created xsi:type="dcterms:W3CDTF">2021-07-29T09:21:47Z</dcterms:created>
  <dcterms:modified xsi:type="dcterms:W3CDTF">2021-08-17T08:22:03Z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f9331f7-95a2-472a-92bc-d73219eb516b_Enabled">
    <vt:lpwstr>True</vt:lpwstr>
  </property>
  <property fmtid="{D5CDD505-2E9C-101B-9397-08002B2CF9AE}" pid="3" name="MSIP_Label_3f9331f7-95a2-472a-92bc-d73219eb516b_SiteId">
    <vt:lpwstr>0b11c524-9a1c-4e1b-84cb-6336aefc2243</vt:lpwstr>
  </property>
  <property fmtid="{D5CDD505-2E9C-101B-9397-08002B2CF9AE}" pid="4" name="MSIP_Label_3f9331f7-95a2-472a-92bc-d73219eb516b_Owner">
    <vt:lpwstr>MEWR-SCPY@soe.sgnet.gov.sg</vt:lpwstr>
  </property>
  <property fmtid="{D5CDD505-2E9C-101B-9397-08002B2CF9AE}" pid="5" name="MSIP_Label_3f9331f7-95a2-472a-92bc-d73219eb516b_SetDate">
    <vt:lpwstr>2021-07-29T10:03:17.1646619Z</vt:lpwstr>
  </property>
  <property fmtid="{D5CDD505-2E9C-101B-9397-08002B2CF9AE}" pid="6" name="MSIP_Label_3f9331f7-95a2-472a-92bc-d73219eb516b_Name">
    <vt:lpwstr>CONFIDENTIAL</vt:lpwstr>
  </property>
  <property fmtid="{D5CDD505-2E9C-101B-9397-08002B2CF9AE}" pid="7" name="MSIP_Label_3f9331f7-95a2-472a-92bc-d73219eb516b_Application">
    <vt:lpwstr>Microsoft Azure Information Protection</vt:lpwstr>
  </property>
  <property fmtid="{D5CDD505-2E9C-101B-9397-08002B2CF9AE}" pid="8" name="MSIP_Label_3f9331f7-95a2-472a-92bc-d73219eb516b_ActionId">
    <vt:lpwstr>80dca2e4-0517-4faf-8b57-878f43cc370e</vt:lpwstr>
  </property>
  <property fmtid="{D5CDD505-2E9C-101B-9397-08002B2CF9AE}" pid="9" name="MSIP_Label_3f9331f7-95a2-472a-92bc-d73219eb516b_Extended_MSFT_Method">
    <vt:lpwstr>Automatic</vt:lpwstr>
  </property>
  <property fmtid="{D5CDD505-2E9C-101B-9397-08002B2CF9AE}" pid="10" name="MSIP_Label_4f288355-fb4c-44cd-b9ca-40cfc2aee5f8_Enabled">
    <vt:lpwstr>True</vt:lpwstr>
  </property>
  <property fmtid="{D5CDD505-2E9C-101B-9397-08002B2CF9AE}" pid="11" name="MSIP_Label_4f288355-fb4c-44cd-b9ca-40cfc2aee5f8_SiteId">
    <vt:lpwstr>0b11c524-9a1c-4e1b-84cb-6336aefc2243</vt:lpwstr>
  </property>
  <property fmtid="{D5CDD505-2E9C-101B-9397-08002B2CF9AE}" pid="12" name="MSIP_Label_4f288355-fb4c-44cd-b9ca-40cfc2aee5f8_Owner">
    <vt:lpwstr>MEWR-SCPY@soe.sgnet.gov.sg</vt:lpwstr>
  </property>
  <property fmtid="{D5CDD505-2E9C-101B-9397-08002B2CF9AE}" pid="13" name="MSIP_Label_4f288355-fb4c-44cd-b9ca-40cfc2aee5f8_SetDate">
    <vt:lpwstr>2021-07-29T10:03:17.1656962Z</vt:lpwstr>
  </property>
  <property fmtid="{D5CDD505-2E9C-101B-9397-08002B2CF9AE}" pid="14" name="MSIP_Label_4f288355-fb4c-44cd-b9ca-40cfc2aee5f8_Name">
    <vt:lpwstr>NON-SENSITIVE</vt:lpwstr>
  </property>
  <property fmtid="{D5CDD505-2E9C-101B-9397-08002B2CF9AE}" pid="15" name="MSIP_Label_4f288355-fb4c-44cd-b9ca-40cfc2aee5f8_Application">
    <vt:lpwstr>Microsoft Azure Information Protection</vt:lpwstr>
  </property>
  <property fmtid="{D5CDD505-2E9C-101B-9397-08002B2CF9AE}" pid="16" name="MSIP_Label_4f288355-fb4c-44cd-b9ca-40cfc2aee5f8_ActionId">
    <vt:lpwstr>80dca2e4-0517-4faf-8b57-878f43cc370e</vt:lpwstr>
  </property>
  <property fmtid="{D5CDD505-2E9C-101B-9397-08002B2CF9AE}" pid="17" name="MSIP_Label_4f288355-fb4c-44cd-b9ca-40cfc2aee5f8_Parent">
    <vt:lpwstr>3f9331f7-95a2-472a-92bc-d73219eb516b</vt:lpwstr>
  </property>
  <property fmtid="{D5CDD505-2E9C-101B-9397-08002B2CF9AE}" pid="18" name="MSIP_Label_4f288355-fb4c-44cd-b9ca-40cfc2aee5f8_Extended_MSFT_Method">
    <vt:lpwstr>Automatic</vt:lpwstr>
  </property>
  <property fmtid="{D5CDD505-2E9C-101B-9397-08002B2CF9AE}" pid="19" name="Sensitivity">
    <vt:lpwstr>CONFIDENTIAL NON-SENSITIVE</vt:lpwstr>
  </property>
</Properties>
</file>