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06" r:id="rId3"/>
    <p:sldId id="407" r:id="rId4"/>
    <p:sldId id="408" r:id="rId5"/>
    <p:sldId id="427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352" r:id="rId24"/>
    <p:sldId id="353" r:id="rId25"/>
    <p:sldId id="392" r:id="rId26"/>
    <p:sldId id="384" r:id="rId27"/>
    <p:sldId id="391" r:id="rId28"/>
    <p:sldId id="385" r:id="rId29"/>
    <p:sldId id="387" r:id="rId30"/>
    <p:sldId id="403" r:id="rId31"/>
    <p:sldId id="354" r:id="rId32"/>
    <p:sldId id="388" r:id="rId33"/>
    <p:sldId id="389" r:id="rId34"/>
    <p:sldId id="390" r:id="rId35"/>
    <p:sldId id="356" r:id="rId36"/>
    <p:sldId id="357" r:id="rId37"/>
    <p:sldId id="393" r:id="rId38"/>
    <p:sldId id="360" r:id="rId39"/>
    <p:sldId id="394" r:id="rId40"/>
    <p:sldId id="395" r:id="rId41"/>
    <p:sldId id="396" r:id="rId42"/>
    <p:sldId id="361" r:id="rId43"/>
    <p:sldId id="398" r:id="rId44"/>
    <p:sldId id="399" r:id="rId45"/>
    <p:sldId id="400" r:id="rId46"/>
    <p:sldId id="397" r:id="rId47"/>
    <p:sldId id="405" r:id="rId48"/>
    <p:sldId id="402" r:id="rId49"/>
    <p:sldId id="363" r:id="rId50"/>
    <p:sldId id="404" r:id="rId51"/>
    <p:sldId id="365" r:id="rId52"/>
    <p:sldId id="366" r:id="rId53"/>
    <p:sldId id="369" r:id="rId54"/>
    <p:sldId id="371" r:id="rId55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6" autoAdjust="0"/>
    <p:restoredTop sz="90950"/>
  </p:normalViewPr>
  <p:slideViewPr>
    <p:cSldViewPr>
      <p:cViewPr varScale="1">
        <p:scale>
          <a:sx n="104" d="100"/>
          <a:sy n="104" d="100"/>
        </p:scale>
        <p:origin x="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Times New Roman" charset="0"/>
                <a:cs typeface="Times New Roman" charset="0"/>
              </a:defRPr>
            </a:lvl1pPr>
          </a:lstStyle>
          <a:p>
            <a:fld id="{226DE99A-F043-A843-B998-0B8DAC22B2A0}" type="slidenum">
              <a:rPr lang="he-IL" altLang="en-US"/>
              <a:pPr/>
              <a:t>‹#›</a:t>
            </a:fld>
            <a:endParaRPr lang="en-US" alt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363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Times New Roman" charset="0"/>
                <a:cs typeface="Times New Roman" charset="0"/>
              </a:defRPr>
            </a:lvl1pPr>
          </a:lstStyle>
          <a:p>
            <a:fld id="{9C1AD1DD-A952-564C-A215-97E3852BE4FD}" type="slidenum">
              <a:rPr lang="he-IL" altLang="en-US"/>
              <a:pPr/>
              <a:t>‹#›</a:t>
            </a:fld>
            <a:endParaRPr lang="en-US" alt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ODBC: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Connectivity</a:t>
            </a:r>
            <a:endParaRPr lang="en-US" altLang="zh-CN" baseline="0" dirty="0" smtClean="0"/>
          </a:p>
          <a:p>
            <a:r>
              <a:rPr lang="en-US" altLang="zh-CN" baseline="0" dirty="0" smtClean="0"/>
              <a:t>JDBC: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Java Data Base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AD1DD-A952-564C-A215-97E3852BE4FD}" type="slidenum">
              <a:rPr lang="he-IL" altLang="en-US" smtClean="0"/>
              <a:pPr/>
              <a:t>12</a:t>
            </a:fld>
            <a:endParaRPr lang="en-US" alt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92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Insert,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select,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delete,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Create,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AD1DD-A952-564C-A215-97E3852BE4FD}" type="slidenum">
              <a:rPr lang="he-IL" altLang="en-US" smtClean="0"/>
              <a:pPr/>
              <a:t>15</a:t>
            </a:fld>
            <a:endParaRPr lang="en-US" alt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49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Schema:</a:t>
            </a:r>
            <a:r>
              <a:rPr lang="zh-CN" altLang="en-US" dirty="0" smtClean="0"/>
              <a:t> 纲要、架构。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AD1DD-A952-564C-A215-97E3852BE4FD}" type="slidenum">
              <a:rPr lang="he-IL" altLang="en-US" smtClean="0"/>
              <a:pPr/>
              <a:t>30</a:t>
            </a:fld>
            <a:endParaRPr lang="en-US" alt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95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39E6-3C91-AD40-A69A-9A458EAB237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6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DFA69-2A85-FE48-9C0A-E0A6A633863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1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110C5-CB4B-6D44-BAF9-891422FAF73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5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BC1C7-631E-9F4C-A70F-27A03E31E9B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CFC03-40BD-AE42-8733-7994EF234892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71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148E-D4C8-F645-A007-7322F665B17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A6F34-3839-FC47-ACAC-3440C1D1222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9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6086B-D353-C444-BD35-5D1E0A3FBED0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78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22E0E-CB69-A94D-AF4A-66AC6BCA45E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03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A0DB4-8F29-7747-A41C-0EAC9BC85813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F6174-58D7-1944-B1CE-932719DF1D6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07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Times New Roman" charset="0"/>
                <a:cs typeface="Times New Roman" charset="0"/>
              </a:defRPr>
            </a:lvl1pPr>
          </a:lstStyle>
          <a:p>
            <a:fld id="{77EDCD61-B2AF-6740-BD1E-FA0FC0962E85}" type="slidenum">
              <a:rPr lang="he-IL" altLang="en-US"/>
              <a:pPr/>
              <a:t>‹#›</a:t>
            </a:fld>
            <a:endParaRPr lang="en-US" alt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44F80-5B31-4C41-A752-26E5F16AE1F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400" dirty="0" smtClean="0"/>
              <a:t>Brief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I</a:t>
            </a:r>
            <a:r>
              <a:rPr lang="en-US" altLang="zh-CN" sz="4400" dirty="0" smtClean="0"/>
              <a:t>ntro.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To</a:t>
            </a:r>
            <a:r>
              <a:rPr lang="zh-CN" altLang="en-US" sz="4400" dirty="0" smtClean="0"/>
              <a:t> </a:t>
            </a:r>
            <a:r>
              <a:rPr lang="en-US" altLang="en-US" sz="4400" dirty="0" smtClean="0"/>
              <a:t>SQL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D99B78-EA83-7D4D-9582-B20559DA2FC5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Doing it without a DBMS...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Enroll “Mary Johnson” in “CSE444”: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4580" name="AutoShape 1028"/>
          <p:cNvSpPr>
            <a:spLocks noChangeArrowheads="1"/>
          </p:cNvSpPr>
          <p:nvPr/>
        </p:nvSpPr>
        <p:spPr bwMode="auto">
          <a:xfrm>
            <a:off x="1219200" y="3124200"/>
            <a:ext cx="6472238" cy="2838450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800"/>
              <a:t>Read ‘students.txt’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Read ‘courses.txt’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Find&amp;update the record “Mary Johnson”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Find&amp;update the record “CSE444”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Write “students.txt”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Write “courses.txt”</a:t>
            </a:r>
          </a:p>
        </p:txBody>
      </p:sp>
      <p:sp>
        <p:nvSpPr>
          <p:cNvPr id="24581" name="Text Box 1029"/>
          <p:cNvSpPr txBox="1">
            <a:spLocks noChangeArrowheads="1"/>
          </p:cNvSpPr>
          <p:nvPr/>
        </p:nvSpPr>
        <p:spPr bwMode="auto">
          <a:xfrm>
            <a:off x="822325" y="2632075"/>
            <a:ext cx="496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Write a C program to do the following: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E6FA3-19D4-2246-8F3F-3126F44F12F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Problems without an DBMS...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/>
              <a:t>System crashes:</a:t>
            </a:r>
          </a:p>
          <a:p>
            <a:pPr>
              <a:lnSpc>
                <a:spcPct val="90000"/>
              </a:lnSpc>
              <a:defRPr/>
            </a:pPr>
            <a:endParaRPr lang="en-US" altLang="en-US" sz="2800"/>
          </a:p>
          <a:p>
            <a:pPr>
              <a:lnSpc>
                <a:spcPct val="90000"/>
              </a:lnSpc>
              <a:defRPr/>
            </a:pPr>
            <a:endParaRPr lang="en-US" altLang="en-US" sz="2800"/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What is the problem 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Large data sets (say 50GB)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What is the problem 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Simultaneous access by many users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Need locks:  we know them from OS, but now data on disk; and is there any fun to re-implement them ?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505200" y="2057400"/>
            <a:ext cx="3567113" cy="1277938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1200"/>
              <a:t>Read ‘students.txt’</a:t>
            </a:r>
          </a:p>
          <a:p>
            <a:pPr lvl="1">
              <a:lnSpc>
                <a:spcPct val="90000"/>
              </a:lnSpc>
            </a:pPr>
            <a:r>
              <a:rPr lang="en-US" altLang="en-US" sz="1200"/>
              <a:t>Read ‘courses.txt’</a:t>
            </a:r>
          </a:p>
          <a:p>
            <a:pPr lvl="1">
              <a:lnSpc>
                <a:spcPct val="90000"/>
              </a:lnSpc>
            </a:pPr>
            <a:r>
              <a:rPr lang="en-US" altLang="en-US" sz="1200"/>
              <a:t>Find&amp;update the record “Mary Johnson”</a:t>
            </a:r>
          </a:p>
          <a:p>
            <a:pPr lvl="1">
              <a:lnSpc>
                <a:spcPct val="90000"/>
              </a:lnSpc>
            </a:pPr>
            <a:r>
              <a:rPr lang="en-US" altLang="en-US" sz="1200"/>
              <a:t>Find&amp;update the record “CSE444”</a:t>
            </a:r>
          </a:p>
          <a:p>
            <a:pPr lvl="1">
              <a:lnSpc>
                <a:spcPct val="90000"/>
              </a:lnSpc>
            </a:pPr>
            <a:r>
              <a:rPr lang="en-US" altLang="en-US" sz="1200"/>
              <a:t>Write “students.txt”</a:t>
            </a:r>
          </a:p>
          <a:p>
            <a:pPr lvl="1">
              <a:lnSpc>
                <a:spcPct val="90000"/>
              </a:lnSpc>
            </a:pPr>
            <a:r>
              <a:rPr lang="en-US" altLang="en-US" sz="1200"/>
              <a:t>Write “courses.txt”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6629400" y="2209800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CRASH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7833CC-D387-0847-8707-86792DAC90B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6626" name="Rectangle 1046"/>
          <p:cNvSpPr>
            <a:spLocks noChangeArrowheads="1"/>
          </p:cNvSpPr>
          <p:nvPr/>
        </p:nvSpPr>
        <p:spPr bwMode="auto">
          <a:xfrm>
            <a:off x="609600" y="2438400"/>
            <a:ext cx="2895600" cy="297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Enters a DMBS</a:t>
            </a:r>
          </a:p>
        </p:txBody>
      </p:sp>
      <p:pic>
        <p:nvPicPr>
          <p:cNvPr id="26628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1144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1030"/>
          <p:cNvSpPr>
            <a:spLocks noChangeArrowheads="1"/>
          </p:cNvSpPr>
          <p:nvPr/>
        </p:nvSpPr>
        <p:spPr bwMode="auto">
          <a:xfrm>
            <a:off x="838200" y="2667000"/>
            <a:ext cx="838200" cy="685800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0" name="AutoShape 1031"/>
          <p:cNvSpPr>
            <a:spLocks noChangeArrowheads="1"/>
          </p:cNvSpPr>
          <p:nvPr/>
        </p:nvSpPr>
        <p:spPr bwMode="auto">
          <a:xfrm>
            <a:off x="838200" y="3581400"/>
            <a:ext cx="838200" cy="685800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1" name="AutoShape 1032"/>
          <p:cNvSpPr>
            <a:spLocks noChangeArrowheads="1"/>
          </p:cNvSpPr>
          <p:nvPr/>
        </p:nvSpPr>
        <p:spPr bwMode="auto">
          <a:xfrm>
            <a:off x="838200" y="4572000"/>
            <a:ext cx="838200" cy="685800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9" name="AutoShape 1033"/>
          <p:cNvSpPr>
            <a:spLocks noChangeArrowheads="1"/>
          </p:cNvSpPr>
          <p:nvPr/>
        </p:nvSpPr>
        <p:spPr bwMode="auto">
          <a:xfrm>
            <a:off x="381000" y="6019800"/>
            <a:ext cx="1857375" cy="619125"/>
          </a:xfrm>
          <a:prstGeom prst="wedgeEllipseCallout">
            <a:avLst>
              <a:gd name="adj1" fmla="val -171"/>
              <a:gd name="adj2" fmla="val -12281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Data files</a:t>
            </a:r>
          </a:p>
        </p:txBody>
      </p:sp>
      <p:sp>
        <p:nvSpPr>
          <p:cNvPr id="51210" name="AutoShape 1034"/>
          <p:cNvSpPr>
            <a:spLocks noChangeArrowheads="1"/>
          </p:cNvSpPr>
          <p:nvPr/>
        </p:nvSpPr>
        <p:spPr bwMode="auto">
          <a:xfrm>
            <a:off x="2743200" y="5207000"/>
            <a:ext cx="2957513" cy="1651000"/>
          </a:xfrm>
          <a:prstGeom prst="wedgeEllipseCallout">
            <a:avLst>
              <a:gd name="adj1" fmla="val -29926"/>
              <a:gd name="adj2" fmla="val -6269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Database server</a:t>
            </a:r>
            <a:br>
              <a:rPr lang="en-US" altLang="en-US" sz="2400"/>
            </a:br>
            <a:r>
              <a:rPr lang="en-US" altLang="en-US" sz="2400"/>
              <a:t>(someone else’s</a:t>
            </a:r>
            <a:br>
              <a:rPr lang="en-US" altLang="en-US" sz="2400"/>
            </a:br>
            <a:r>
              <a:rPr lang="en-US" altLang="en-US" sz="2400"/>
              <a:t>C program)</a:t>
            </a:r>
          </a:p>
        </p:txBody>
      </p:sp>
      <p:sp>
        <p:nvSpPr>
          <p:cNvPr id="51219" name="AutoShape 1043"/>
          <p:cNvSpPr>
            <a:spLocks noChangeArrowheads="1"/>
          </p:cNvSpPr>
          <p:nvPr/>
        </p:nvSpPr>
        <p:spPr bwMode="auto">
          <a:xfrm>
            <a:off x="6553200" y="5943600"/>
            <a:ext cx="2393950" cy="619125"/>
          </a:xfrm>
          <a:prstGeom prst="wedgeEllipseCallout">
            <a:avLst>
              <a:gd name="adj1" fmla="val -8954"/>
              <a:gd name="adj2" fmla="val -9025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Applications</a:t>
            </a:r>
          </a:p>
        </p:txBody>
      </p:sp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3581400" y="2209800"/>
            <a:ext cx="4267200" cy="3429000"/>
            <a:chOff x="2256" y="1392"/>
            <a:chExt cx="2688" cy="2160"/>
          </a:xfrm>
        </p:grpSpPr>
        <p:pic>
          <p:nvPicPr>
            <p:cNvPr id="26637" name="Picture 10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92"/>
              <a:ext cx="62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Picture 10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244"/>
              <a:ext cx="62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Picture 10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108"/>
              <a:ext cx="62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Line 1040"/>
            <p:cNvSpPr>
              <a:spLocks noChangeShapeType="1"/>
            </p:cNvSpPr>
            <p:nvPr/>
          </p:nvSpPr>
          <p:spPr bwMode="auto">
            <a:xfrm flipV="1">
              <a:off x="2256" y="1728"/>
              <a:ext cx="17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041"/>
            <p:cNvSpPr>
              <a:spLocks noChangeShapeType="1"/>
            </p:cNvSpPr>
            <p:nvPr/>
          </p:nvSpPr>
          <p:spPr bwMode="auto">
            <a:xfrm>
              <a:off x="2304" y="2448"/>
              <a:ext cx="17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042"/>
            <p:cNvSpPr>
              <a:spLocks noChangeShapeType="1"/>
            </p:cNvSpPr>
            <p:nvPr/>
          </p:nvSpPr>
          <p:spPr bwMode="auto">
            <a:xfrm>
              <a:off x="2400" y="2880"/>
              <a:ext cx="18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Text Box 1044"/>
            <p:cNvSpPr txBox="1">
              <a:spLocks noChangeArrowheads="1"/>
            </p:cNvSpPr>
            <p:nvPr/>
          </p:nvSpPr>
          <p:spPr bwMode="auto">
            <a:xfrm>
              <a:off x="2592" y="2160"/>
              <a:ext cx="1344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connection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(ODBC, JDBC)</a:t>
              </a:r>
            </a:p>
          </p:txBody>
        </p:sp>
      </p:grpSp>
      <p:sp>
        <p:nvSpPr>
          <p:cNvPr id="26636" name="Text Box 1045"/>
          <p:cNvSpPr txBox="1">
            <a:spLocks noChangeArrowheads="1"/>
          </p:cNvSpPr>
          <p:nvPr/>
        </p:nvSpPr>
        <p:spPr bwMode="auto">
          <a:xfrm>
            <a:off x="457200" y="1828800"/>
            <a:ext cx="4097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“Two tier database system”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  <p:bldP spid="51210" grpId="0" animBg="1" autoUpdateAnimBg="0"/>
      <p:bldP spid="5121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0B41F-5FA4-214E-98A0-FFB73B47349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Functionality of a DBMS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78800" cy="4457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800"/>
              <a:t>The programmer sees SQL, which has two components: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Data Definition Language - DDL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Data Manipulation Language - DML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query language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800"/>
              <a:t>Behind the scenes the DBMS has: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Query optimizer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Query engine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Storage management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Transaction Management (concurrency, recovery)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910A61-FF30-4147-B73F-E60947525922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Functionality of a DBMS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800"/>
              <a:t>Two things to remember:</a:t>
            </a:r>
          </a:p>
          <a:p>
            <a:pPr>
              <a:lnSpc>
                <a:spcPct val="90000"/>
              </a:lnSpc>
              <a:defRPr/>
            </a:pPr>
            <a:endParaRPr lang="en-US" altLang="en-US" sz="2800"/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Client-server 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Slow, cumbersome connection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But good for the data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It is just someone else’s C program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In the beginning we may be impressed by its speed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But later we discover that it can be frustratingly slow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We can do any particular task faster outside the DBMS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But the DBMS is </a:t>
            </a:r>
            <a:r>
              <a:rPr lang="en-US" altLang="en-US" sz="2400" i="1"/>
              <a:t>general</a:t>
            </a:r>
            <a:r>
              <a:rPr lang="en-US" altLang="en-US" sz="2400"/>
              <a:t> and </a:t>
            </a:r>
            <a:r>
              <a:rPr lang="en-US" altLang="en-US" sz="2400" i="1"/>
              <a:t>convenient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99D225-C07B-F149-B99A-8C926A66042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How the Programmer Sees the DBMS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Start with DDL to </a:t>
            </a:r>
            <a:r>
              <a:rPr lang="en-US" altLang="en-US" i="1"/>
              <a:t>create tables</a:t>
            </a:r>
            <a:r>
              <a:rPr lang="en-US" altLang="en-US"/>
              <a:t>: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Continue with DML to </a:t>
            </a:r>
            <a:r>
              <a:rPr lang="en-US" altLang="en-US" i="1"/>
              <a:t>populate tables:</a:t>
            </a:r>
            <a:endParaRPr lang="en-US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905000" y="2590800"/>
            <a:ext cx="584517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/>
              <a:t>CREATE TABLE Students (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	Name CHAR(30)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	SSN CHAR(9) PRIMARY KEY NOT NULL,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	Category CHAR(20)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)   . . .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905000" y="5029200"/>
            <a:ext cx="5494338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/>
              <a:t>INSERT INTO Students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VALUES(‘Charles’, ‘123456789’, ‘undergraduate’)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.  .  .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0F2CD2-4D4C-4A46-9A02-BD7F9941998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2954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How the Programmer Sees the DBMS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6863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Tables:</a:t>
            </a:r>
          </a:p>
          <a:p>
            <a:pPr>
              <a:defRPr/>
            </a:pPr>
            <a:endParaRPr lang="en-US" altLang="en-US" sz="2800" b="1"/>
          </a:p>
          <a:p>
            <a:pPr>
              <a:defRPr/>
            </a:pPr>
            <a:endParaRPr lang="en-US" altLang="en-US" sz="2800" b="1"/>
          </a:p>
          <a:p>
            <a:pPr>
              <a:defRPr/>
            </a:pPr>
            <a:endParaRPr lang="en-US" altLang="en-US" sz="2800" b="1"/>
          </a:p>
          <a:p>
            <a:pPr>
              <a:defRPr/>
            </a:pPr>
            <a:endParaRPr lang="en-US" altLang="en-US" sz="2800" b="1"/>
          </a:p>
          <a:p>
            <a:pPr>
              <a:defRPr/>
            </a:pPr>
            <a:endParaRPr lang="en-US" altLang="en-US" sz="2800" b="1"/>
          </a:p>
          <a:p>
            <a:pPr>
              <a:defRPr/>
            </a:pPr>
            <a:r>
              <a:rPr lang="en-US" altLang="en-US" sz="2800"/>
              <a:t>Still implemented as files, but behind the scenes can be quite complex</a:t>
            </a:r>
          </a:p>
        </p:txBody>
      </p:sp>
      <p:graphicFrame>
        <p:nvGraphicFramePr>
          <p:cNvPr id="30724" name="Object 1024"/>
          <p:cNvGraphicFramePr>
            <a:graphicFrameLocks noChangeAspect="1"/>
          </p:cNvGraphicFramePr>
          <p:nvPr/>
        </p:nvGraphicFramePr>
        <p:xfrm>
          <a:off x="1511300" y="5157788"/>
          <a:ext cx="420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Chart" r:id="rId3" imgW="4622800" imgH="825500" progId="MSGraph.Chart.8">
                  <p:embed followColorScheme="full"/>
                </p:oleObj>
              </mc:Choice>
              <mc:Fallback>
                <p:oleObj name="Chart" r:id="rId3" imgW="4622800" imgH="825500" progId="MSGraph.Chart.8">
                  <p:embed followColorScheme="full"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157788"/>
                        <a:ext cx="4203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25"/>
          <p:cNvGraphicFramePr>
            <a:graphicFrameLocks noChangeAspect="1"/>
          </p:cNvGraphicFramePr>
          <p:nvPr/>
        </p:nvGraphicFramePr>
        <p:xfrm>
          <a:off x="914400" y="2397125"/>
          <a:ext cx="394493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Document" r:id="rId5" imgW="5632704" imgH="2057400" progId="Word.Document.8">
                  <p:embed/>
                </p:oleObj>
              </mc:Choice>
              <mc:Fallback>
                <p:oleObj name="Document" r:id="rId5" imgW="5632704" imgH="2057400" progId="Word.Documen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97125"/>
                        <a:ext cx="394493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26"/>
          <p:cNvGraphicFramePr>
            <a:graphicFrameLocks noChangeAspect="1"/>
          </p:cNvGraphicFramePr>
          <p:nvPr/>
        </p:nvGraphicFramePr>
        <p:xfrm>
          <a:off x="5033963" y="2397125"/>
          <a:ext cx="28146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7" imgW="3896868" imgH="2240280" progId="Word.Document.8">
                  <p:embed/>
                </p:oleObj>
              </mc:Choice>
              <mc:Fallback>
                <p:oleObj name="Document" r:id="rId7" imgW="3896868" imgH="2240280" progId="Word.Documen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397125"/>
                        <a:ext cx="2814637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14"/>
          <p:cNvSpPr txBox="1">
            <a:spLocks noChangeArrowheads="1"/>
          </p:cNvSpPr>
          <p:nvPr/>
        </p:nvSpPr>
        <p:spPr bwMode="auto">
          <a:xfrm>
            <a:off x="822325" y="1981200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Students:</a:t>
            </a:r>
          </a:p>
        </p:txBody>
      </p:sp>
      <p:sp>
        <p:nvSpPr>
          <p:cNvPr id="30728" name="Text Box 15"/>
          <p:cNvSpPr txBox="1">
            <a:spLocks noChangeArrowheads="1"/>
          </p:cNvSpPr>
          <p:nvPr/>
        </p:nvSpPr>
        <p:spPr bwMode="auto">
          <a:xfrm>
            <a:off x="4937125" y="198120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Takes:</a:t>
            </a:r>
          </a:p>
        </p:txBody>
      </p:sp>
      <p:graphicFrame>
        <p:nvGraphicFramePr>
          <p:cNvPr id="30729" name="Object 1027"/>
          <p:cNvGraphicFramePr>
            <a:graphicFrameLocks noChangeAspect="1"/>
          </p:cNvGraphicFramePr>
          <p:nvPr/>
        </p:nvGraphicFramePr>
        <p:xfrm>
          <a:off x="903288" y="3924300"/>
          <a:ext cx="496093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ocument" r:id="rId9" imgW="7345680" imgH="2142744" progId="Word.Document.8">
                  <p:embed/>
                </p:oleObj>
              </mc:Choice>
              <mc:Fallback>
                <p:oleObj name="Document" r:id="rId9" imgW="7345680" imgH="2142744" progId="Word.Documen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924300"/>
                        <a:ext cx="4960937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8"/>
          <p:cNvSpPr txBox="1">
            <a:spLocks noChangeArrowheads="1"/>
          </p:cNvSpPr>
          <p:nvPr/>
        </p:nvSpPr>
        <p:spPr bwMode="auto">
          <a:xfrm>
            <a:off x="914400" y="3540125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Courses:</a:t>
            </a:r>
          </a:p>
        </p:txBody>
      </p:sp>
      <p:sp>
        <p:nvSpPr>
          <p:cNvPr id="30731" name="Rectangle 19"/>
          <p:cNvSpPr>
            <a:spLocks noChangeArrowheads="1"/>
          </p:cNvSpPr>
          <p:nvPr/>
        </p:nvSpPr>
        <p:spPr bwMode="auto">
          <a:xfrm>
            <a:off x="1143000" y="5715000"/>
            <a:ext cx="66532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/>
              <a:t>“</a:t>
            </a:r>
            <a:r>
              <a:rPr lang="en-US" altLang="en-US" sz="2800" i="1"/>
              <a:t>data independence</a:t>
            </a:r>
            <a:r>
              <a:rPr lang="en-US" altLang="en-US" sz="2800"/>
              <a:t>” = separate </a:t>
            </a:r>
            <a:r>
              <a:rPr lang="en-US" altLang="en-US" sz="2800" i="1"/>
              <a:t>logical</a:t>
            </a:r>
            <a:r>
              <a:rPr lang="en-US" altLang="en-US" sz="2800"/>
              <a:t> view </a:t>
            </a:r>
            <a:br>
              <a:rPr lang="en-US" altLang="en-US" sz="2800"/>
            </a:br>
            <a:r>
              <a:rPr lang="en-US" altLang="en-US" sz="2800"/>
              <a:t>from </a:t>
            </a:r>
            <a:r>
              <a:rPr lang="en-US" altLang="en-US" sz="2800" i="1"/>
              <a:t>physical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06617-0C69-8447-B57F-FC4387F4075D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Transactions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Enroll “Mary Johnson” in “CSE444”: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676400" y="2590800"/>
            <a:ext cx="5214938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/>
              <a:t>BEGIN TRANSACTION; 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INSERT INTO Takes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    SELECT Students.SSN, Courses.CID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    FROM Students, Courses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    WHERE Students.name = ‘Mary Johnson’ and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                   Courses.name = ‘CSE444’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-- More updates here....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IF everything-went-OK</a:t>
            </a:r>
            <a:br>
              <a:rPr lang="en-US" altLang="en-US" sz="2000"/>
            </a:br>
            <a:r>
              <a:rPr lang="en-US" altLang="en-US" sz="2000"/>
              <a:t>      THEN COMMIT;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ELSE ROLLBACK 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93725" y="6289675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If system crashes, the transaction is still either committed or aborted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18724-4CB6-1A4E-B0B8-A574654BEA2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Transactions</a:t>
            </a:r>
          </a:p>
        </p:txBody>
      </p:sp>
      <p:sp>
        <p:nvSpPr>
          <p:cNvPr id="2150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transaction</a:t>
            </a:r>
            <a:r>
              <a:rPr lang="en-US" altLang="en-US" dirty="0"/>
              <a:t> = sequence of statements that either all succeed, or all fail</a:t>
            </a:r>
          </a:p>
          <a:p>
            <a:pPr>
              <a:defRPr/>
            </a:pPr>
            <a:r>
              <a:rPr lang="en-US" altLang="en-US" dirty="0"/>
              <a:t>Transactions have the ACID properties:</a:t>
            </a:r>
          </a:p>
          <a:p>
            <a:pPr lvl="1">
              <a:buFontTx/>
              <a:buNone/>
              <a:defRPr/>
            </a:pPr>
            <a:r>
              <a:rPr lang="en-US" altLang="en-US" dirty="0"/>
              <a:t>A = atomicity</a:t>
            </a:r>
          </a:p>
          <a:p>
            <a:pPr lvl="1">
              <a:buFontTx/>
              <a:buNone/>
              <a:defRPr/>
            </a:pPr>
            <a:r>
              <a:rPr lang="en-US" altLang="en-US" dirty="0"/>
              <a:t>C = consistency</a:t>
            </a:r>
          </a:p>
          <a:p>
            <a:pPr lvl="1">
              <a:buFontTx/>
              <a:buNone/>
              <a:defRPr/>
            </a:pPr>
            <a:r>
              <a:rPr lang="en-US" altLang="en-US" dirty="0"/>
              <a:t>I = independence</a:t>
            </a:r>
          </a:p>
          <a:p>
            <a:pPr lvl="1">
              <a:buFontTx/>
              <a:buNone/>
              <a:defRPr/>
            </a:pPr>
            <a:r>
              <a:rPr lang="en-US" altLang="en-US" dirty="0"/>
              <a:t>D = durability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58F9C-DDD2-C847-AC68-00F031C277D0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Queries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Find all courses that “Mary” takes</a:t>
            </a:r>
          </a:p>
          <a:p>
            <a:pPr>
              <a:lnSpc>
                <a:spcPct val="90000"/>
              </a:lnSpc>
              <a:defRPr/>
            </a:pPr>
            <a:endParaRPr lang="en-US" altLang="en-US"/>
          </a:p>
          <a:p>
            <a:pPr>
              <a:lnSpc>
                <a:spcPct val="90000"/>
              </a:lnSpc>
              <a:defRPr/>
            </a:pPr>
            <a:endParaRPr lang="en-US" altLang="en-US"/>
          </a:p>
          <a:p>
            <a:pPr>
              <a:lnSpc>
                <a:spcPct val="90000"/>
              </a:lnSpc>
              <a:defRPr/>
            </a:pPr>
            <a:endParaRPr lang="en-US" altLang="en-US"/>
          </a:p>
          <a:p>
            <a:pPr>
              <a:lnSpc>
                <a:spcPct val="90000"/>
              </a:lnSpc>
              <a:defRPr/>
            </a:pPr>
            <a:endParaRPr lang="en-US" altLang="en-US"/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What happens behind the scene 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Query processor figures out how to answer the query efficiently. 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828800" y="2895600"/>
            <a:ext cx="6137275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SELECT  C.name</a:t>
            </a:r>
            <a:br>
              <a:rPr lang="en-US" altLang="en-US" sz="2800"/>
            </a:br>
            <a:r>
              <a:rPr lang="en-US" altLang="en-US" sz="2800"/>
              <a:t>FROM </a:t>
            </a:r>
            <a:r>
              <a:rPr lang="en-US" altLang="en-US" sz="2800" b="1"/>
              <a:t>    </a:t>
            </a:r>
            <a:r>
              <a:rPr lang="en-US" altLang="en-US" sz="2800"/>
              <a:t>Students S, Takes T, Courses C</a:t>
            </a:r>
            <a:br>
              <a:rPr lang="en-US" altLang="en-US" sz="2800"/>
            </a:br>
            <a:r>
              <a:rPr lang="en-US" altLang="en-US" sz="2800"/>
              <a:t>WHERE  S.name=“Mary” and </a:t>
            </a:r>
            <a:br>
              <a:rPr lang="en-US" altLang="en-US" sz="2800"/>
            </a:br>
            <a:r>
              <a:rPr lang="en-US" altLang="en-US" sz="2800"/>
              <a:t>                S.ssn = T.ssn and T.cid = C.cid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3463C-16DF-D14A-B215-B912479D298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Textbook(s)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800"/>
              <a:t>Main textbook, to be available at the bookstore: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i="1"/>
              <a:t>Database Systems: The Complete Book</a:t>
            </a:r>
            <a:r>
              <a:rPr lang="en-US" altLang="en-US" sz="2800"/>
              <a:t>, Hector Garcia-Molina, Jeffrey Ullman,  Jennifer Widom</a:t>
            </a:r>
          </a:p>
          <a:p>
            <a:pPr>
              <a:lnSpc>
                <a:spcPct val="90000"/>
              </a:lnSpc>
              <a:defRPr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800"/>
              <a:t>Almost identical: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i="1"/>
              <a:t>A First Course in Database Systems</a:t>
            </a:r>
            <a:r>
              <a:rPr lang="en-US" altLang="en-US" sz="2800"/>
              <a:t>, Jeff Ullman and  Jennifer Widom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i="1"/>
              <a:t>Database Implementation</a:t>
            </a:r>
            <a:r>
              <a:rPr lang="en-US" altLang="en-US" sz="2800"/>
              <a:t>, Hector Garcia-Molina, Jeff Ullman and Jennifer Widom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658B1-A078-A24B-A60C-43AAB8176AA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Queries, behind the scene</a:t>
            </a:r>
          </a:p>
        </p:txBody>
      </p:sp>
      <p:sp>
        <p:nvSpPr>
          <p:cNvPr id="34819" name="Rectangle 1052"/>
          <p:cNvSpPr>
            <a:spLocks noChangeArrowheads="1"/>
          </p:cNvSpPr>
          <p:nvPr/>
        </p:nvSpPr>
        <p:spPr bwMode="auto">
          <a:xfrm>
            <a:off x="4343400" y="1524000"/>
            <a:ext cx="463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Book Antiqua" charset="0"/>
              </a:rPr>
              <a:t>Imperative query execution plan:</a:t>
            </a:r>
            <a:endParaRPr lang="en-US" altLang="en-US" sz="2400" b="1">
              <a:solidFill>
                <a:schemeClr val="accent2"/>
              </a:solidFill>
              <a:latin typeface="Book Antiqua" charset="0"/>
            </a:endParaRPr>
          </a:p>
        </p:txBody>
      </p:sp>
      <p:sp>
        <p:nvSpPr>
          <p:cNvPr id="34820" name="Rectangle 1053"/>
          <p:cNvSpPr>
            <a:spLocks noChangeArrowheads="1"/>
          </p:cNvSpPr>
          <p:nvPr/>
        </p:nvSpPr>
        <p:spPr bwMode="auto">
          <a:xfrm>
            <a:off x="228600" y="2362200"/>
            <a:ext cx="4989513" cy="156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SELECT  C.name</a:t>
            </a:r>
          </a:p>
          <a:p>
            <a:r>
              <a:rPr lang="en-US" altLang="en-US"/>
              <a:t>FROM</a:t>
            </a:r>
            <a:r>
              <a:rPr lang="en-US" altLang="en-US" b="1"/>
              <a:t> </a:t>
            </a:r>
            <a:r>
              <a:rPr lang="en-US" altLang="en-US"/>
              <a:t>Students S, Takes T, Courses C</a:t>
            </a:r>
          </a:p>
          <a:p>
            <a:r>
              <a:rPr lang="en-US" altLang="en-US"/>
              <a:t>WHERE S.name=“Mary” and </a:t>
            </a:r>
          </a:p>
          <a:p>
            <a:r>
              <a:rPr lang="en-US" altLang="en-US"/>
              <a:t>           S.ssn = T.ssn and T.cid = C.cid</a:t>
            </a:r>
          </a:p>
        </p:txBody>
      </p:sp>
      <p:sp>
        <p:nvSpPr>
          <p:cNvPr id="34821" name="Text Box 1054"/>
          <p:cNvSpPr txBox="1">
            <a:spLocks noChangeArrowheads="1"/>
          </p:cNvSpPr>
          <p:nvPr/>
        </p:nvSpPr>
        <p:spPr bwMode="auto">
          <a:xfrm>
            <a:off x="304800" y="1524000"/>
            <a:ext cx="306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</a:rPr>
              <a:t>Declarative SQL query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34822" name="Line 1078"/>
          <p:cNvSpPr>
            <a:spLocks noChangeShapeType="1"/>
          </p:cNvSpPr>
          <p:nvPr/>
        </p:nvSpPr>
        <p:spPr bwMode="auto">
          <a:xfrm flipV="1">
            <a:off x="4953000" y="4724400"/>
            <a:ext cx="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3" name="Line 1080"/>
          <p:cNvSpPr>
            <a:spLocks noChangeShapeType="1"/>
          </p:cNvSpPr>
          <p:nvPr/>
        </p:nvSpPr>
        <p:spPr bwMode="auto">
          <a:xfrm flipV="1">
            <a:off x="5486400" y="4114800"/>
            <a:ext cx="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4" name="Line 1084"/>
          <p:cNvSpPr>
            <a:spLocks noChangeShapeType="1"/>
          </p:cNvSpPr>
          <p:nvPr/>
        </p:nvSpPr>
        <p:spPr bwMode="auto">
          <a:xfrm flipH="1">
            <a:off x="5867400" y="685800"/>
            <a:ext cx="1219200" cy="2209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Line 1085"/>
          <p:cNvSpPr>
            <a:spLocks noChangeShapeType="1"/>
          </p:cNvSpPr>
          <p:nvPr/>
        </p:nvSpPr>
        <p:spPr bwMode="auto">
          <a:xfrm flipH="1" flipV="1">
            <a:off x="3581400" y="2209800"/>
            <a:ext cx="228600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6" name="Line 1088"/>
          <p:cNvSpPr>
            <a:spLocks noChangeShapeType="1"/>
          </p:cNvSpPr>
          <p:nvPr/>
        </p:nvSpPr>
        <p:spPr bwMode="auto">
          <a:xfrm flipH="1">
            <a:off x="1981200" y="2209800"/>
            <a:ext cx="1600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7" name="Line 1089"/>
          <p:cNvSpPr>
            <a:spLocks noChangeShapeType="1"/>
          </p:cNvSpPr>
          <p:nvPr/>
        </p:nvSpPr>
        <p:spPr bwMode="auto">
          <a:xfrm flipH="1">
            <a:off x="685800" y="2209800"/>
            <a:ext cx="1295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8" name="Line 1090"/>
          <p:cNvSpPr>
            <a:spLocks noChangeShapeType="1"/>
          </p:cNvSpPr>
          <p:nvPr/>
        </p:nvSpPr>
        <p:spPr bwMode="auto">
          <a:xfrm>
            <a:off x="2362200" y="2362200"/>
            <a:ext cx="3733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9" name="Line 1091"/>
          <p:cNvSpPr>
            <a:spLocks noChangeShapeType="1"/>
          </p:cNvSpPr>
          <p:nvPr/>
        </p:nvSpPr>
        <p:spPr bwMode="auto">
          <a:xfrm flipH="1">
            <a:off x="6019800" y="2438400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0" name="Group 1107"/>
          <p:cNvGrpSpPr>
            <a:grpSpLocks/>
          </p:cNvGrpSpPr>
          <p:nvPr/>
        </p:nvGrpSpPr>
        <p:grpSpPr bwMode="auto">
          <a:xfrm>
            <a:off x="4419600" y="1981200"/>
            <a:ext cx="4343400" cy="3397250"/>
            <a:chOff x="2875" y="1337"/>
            <a:chExt cx="2736" cy="2140"/>
          </a:xfrm>
        </p:grpSpPr>
        <p:sp>
          <p:nvSpPr>
            <p:cNvPr id="34834" name="Freeform 1040"/>
            <p:cNvSpPr>
              <a:spLocks/>
            </p:cNvSpPr>
            <p:nvPr/>
          </p:nvSpPr>
          <p:spPr bwMode="auto">
            <a:xfrm flipH="1">
              <a:off x="3713" y="1618"/>
              <a:ext cx="799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Rectangle 1043"/>
            <p:cNvSpPr>
              <a:spLocks noChangeArrowheads="1"/>
            </p:cNvSpPr>
            <p:nvPr/>
          </p:nvSpPr>
          <p:spPr bwMode="auto">
            <a:xfrm>
              <a:off x="2875" y="3250"/>
              <a:ext cx="70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solidFill>
                    <a:srgbClr val="000000"/>
                  </a:solidFill>
                  <a:latin typeface="Arial" charset="0"/>
                </a:rPr>
                <a:t>Students</a:t>
              </a:r>
            </a:p>
          </p:txBody>
        </p:sp>
        <p:sp>
          <p:nvSpPr>
            <p:cNvPr id="34836" name="Rectangle 1044"/>
            <p:cNvSpPr>
              <a:spLocks noChangeArrowheads="1"/>
            </p:cNvSpPr>
            <p:nvPr/>
          </p:nvSpPr>
          <p:spPr bwMode="auto">
            <a:xfrm>
              <a:off x="4000" y="3240"/>
              <a:ext cx="50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solidFill>
                    <a:srgbClr val="000000"/>
                  </a:solidFill>
                  <a:latin typeface="Arial" charset="0"/>
                </a:rPr>
                <a:t>Takes</a:t>
              </a:r>
            </a:p>
          </p:txBody>
        </p:sp>
        <p:grpSp>
          <p:nvGrpSpPr>
            <p:cNvPr id="34837" name="Group 1066"/>
            <p:cNvGrpSpPr>
              <a:grpSpLocks/>
            </p:cNvGrpSpPr>
            <p:nvPr/>
          </p:nvGrpSpPr>
          <p:grpSpPr bwMode="auto">
            <a:xfrm>
              <a:off x="3504" y="2400"/>
              <a:ext cx="503" cy="324"/>
              <a:chOff x="3488" y="2651"/>
              <a:chExt cx="503" cy="324"/>
            </a:xfrm>
          </p:grpSpPr>
          <p:sp>
            <p:nvSpPr>
              <p:cNvPr id="34865" name="Freeform 1033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6" name="Freeform 1034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7" name="Freeform 1035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68" name="Group 1065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34869" name="Freeform 1036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70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charset="0"/>
                    </a:rPr>
                    <a:t>sid=sid</a:t>
                  </a:r>
                </a:p>
              </p:txBody>
            </p:sp>
          </p:grpSp>
        </p:grpSp>
        <p:grpSp>
          <p:nvGrpSpPr>
            <p:cNvPr id="34838" name="Group 1075"/>
            <p:cNvGrpSpPr>
              <a:grpSpLocks/>
            </p:cNvGrpSpPr>
            <p:nvPr/>
          </p:nvGrpSpPr>
          <p:grpSpPr bwMode="auto">
            <a:xfrm>
              <a:off x="4464" y="1344"/>
              <a:ext cx="530" cy="245"/>
              <a:chOff x="3501" y="1383"/>
              <a:chExt cx="530" cy="245"/>
            </a:xfrm>
          </p:grpSpPr>
          <p:sp>
            <p:nvSpPr>
              <p:cNvPr id="34861" name="Freeform 1030"/>
              <p:cNvSpPr>
                <a:spLocks/>
              </p:cNvSpPr>
              <p:nvPr/>
            </p:nvSpPr>
            <p:spPr bwMode="auto">
              <a:xfrm>
                <a:off x="3527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"/>
                  <a:gd name="T11" fmla="*/ 1 w 1"/>
                  <a:gd name="T12" fmla="*/ 109 h 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2" name="Freeform 1031"/>
              <p:cNvSpPr>
                <a:spLocks/>
              </p:cNvSpPr>
              <p:nvPr/>
            </p:nvSpPr>
            <p:spPr bwMode="auto">
              <a:xfrm>
                <a:off x="3582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"/>
                  <a:gd name="T11" fmla="*/ 1 w 1"/>
                  <a:gd name="T12" fmla="*/ 109 h 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3" name="Freeform 1032"/>
              <p:cNvSpPr>
                <a:spLocks/>
              </p:cNvSpPr>
              <p:nvPr/>
            </p:nvSpPr>
            <p:spPr bwMode="auto">
              <a:xfrm>
                <a:off x="3501" y="1383"/>
                <a:ext cx="110" cy="1"/>
              </a:xfrm>
              <a:custGeom>
                <a:avLst/>
                <a:gdLst>
                  <a:gd name="T0" fmla="*/ 0 w 110"/>
                  <a:gd name="T1" fmla="*/ 0 h 1"/>
                  <a:gd name="T2" fmla="*/ 109 w 110"/>
                  <a:gd name="T3" fmla="*/ 0 h 1"/>
                  <a:gd name="T4" fmla="*/ 0 w 11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10"/>
                  <a:gd name="T10" fmla="*/ 0 h 1"/>
                  <a:gd name="T11" fmla="*/ 110 w 11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4" name="Rectangle 1048"/>
              <p:cNvSpPr>
                <a:spLocks noChangeArrowheads="1"/>
              </p:cNvSpPr>
              <p:nvPr/>
            </p:nvSpPr>
            <p:spPr bwMode="auto">
              <a:xfrm>
                <a:off x="3561" y="1436"/>
                <a:ext cx="4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charset="0"/>
                  </a:rPr>
                  <a:t>sname</a:t>
                </a:r>
              </a:p>
            </p:txBody>
          </p:sp>
        </p:grpSp>
        <p:sp>
          <p:nvSpPr>
            <p:cNvPr id="34839" name="Rectangle 1050"/>
            <p:cNvSpPr>
              <a:spLocks noChangeArrowheads="1"/>
            </p:cNvSpPr>
            <p:nvPr/>
          </p:nvSpPr>
          <p:spPr bwMode="auto">
            <a:xfrm>
              <a:off x="4460" y="1971"/>
              <a:ext cx="11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840" name="Rectangle 1051"/>
            <p:cNvSpPr>
              <a:spLocks noChangeArrowheads="1"/>
            </p:cNvSpPr>
            <p:nvPr/>
          </p:nvSpPr>
          <p:spPr bwMode="auto">
            <a:xfrm>
              <a:off x="4440" y="1337"/>
              <a:ext cx="11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700" b="1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4841" name="Group 1067"/>
            <p:cNvGrpSpPr>
              <a:grpSpLocks/>
            </p:cNvGrpSpPr>
            <p:nvPr/>
          </p:nvGrpSpPr>
          <p:grpSpPr bwMode="auto">
            <a:xfrm>
              <a:off x="3072" y="2832"/>
              <a:ext cx="925" cy="240"/>
              <a:chOff x="3120" y="3024"/>
              <a:chExt cx="925" cy="240"/>
            </a:xfrm>
          </p:grpSpPr>
          <p:grpSp>
            <p:nvGrpSpPr>
              <p:cNvPr id="34857" name="Group 1061"/>
              <p:cNvGrpSpPr>
                <a:grpSpLocks/>
              </p:cNvGrpSpPr>
              <p:nvPr/>
            </p:nvGrpSpPr>
            <p:grpSpPr bwMode="auto">
              <a:xfrm>
                <a:off x="3120" y="3024"/>
                <a:ext cx="102" cy="100"/>
                <a:chOff x="3125" y="1968"/>
                <a:chExt cx="102" cy="100"/>
              </a:xfrm>
            </p:grpSpPr>
            <p:sp>
              <p:nvSpPr>
                <p:cNvPr id="34859" name="Freeform 1062"/>
                <p:cNvSpPr>
                  <a:spLocks/>
                </p:cNvSpPr>
                <p:nvPr/>
              </p:nvSpPr>
              <p:spPr bwMode="auto">
                <a:xfrm>
                  <a:off x="3125" y="196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100"/>
                    <a:gd name="T29" fmla="*/ 73 w 73"/>
                    <a:gd name="T30" fmla="*/ 100 h 10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60" name="Freeform 1063"/>
                <p:cNvSpPr>
                  <a:spLocks/>
                </p:cNvSpPr>
                <p:nvPr/>
              </p:nvSpPr>
              <p:spPr bwMode="auto">
                <a:xfrm>
                  <a:off x="3162" y="197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5"/>
                    <a:gd name="T10" fmla="*/ 0 h 1"/>
                    <a:gd name="T11" fmla="*/ 65 w 65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58" name="Rectangle 1064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87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charset="0"/>
                  </a:rPr>
                  <a:t>name=“Mary” </a:t>
                </a:r>
              </a:p>
            </p:txBody>
          </p:sp>
        </p:grpSp>
        <p:grpSp>
          <p:nvGrpSpPr>
            <p:cNvPr id="34842" name="Group 1068"/>
            <p:cNvGrpSpPr>
              <a:grpSpLocks/>
            </p:cNvGrpSpPr>
            <p:nvPr/>
          </p:nvGrpSpPr>
          <p:grpSpPr bwMode="auto">
            <a:xfrm>
              <a:off x="4320" y="1968"/>
              <a:ext cx="503" cy="324"/>
              <a:chOff x="3488" y="2651"/>
              <a:chExt cx="503" cy="324"/>
            </a:xfrm>
          </p:grpSpPr>
          <p:sp>
            <p:nvSpPr>
              <p:cNvPr id="34851" name="Freeform 1069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Freeform 1070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3" name="Freeform 1071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54" name="Group 1072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34855" name="Freeform 1073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56" name="Rectangle 1074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charset="0"/>
                    </a:rPr>
                    <a:t>cid=cid</a:t>
                  </a:r>
                </a:p>
              </p:txBody>
            </p:sp>
          </p:grpSp>
        </p:grpSp>
        <p:sp>
          <p:nvSpPr>
            <p:cNvPr id="34843" name="Rectangle 1076"/>
            <p:cNvSpPr>
              <a:spLocks noChangeArrowheads="1"/>
            </p:cNvSpPr>
            <p:nvPr/>
          </p:nvSpPr>
          <p:spPr bwMode="auto">
            <a:xfrm>
              <a:off x="4944" y="3216"/>
              <a:ext cx="66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solidFill>
                    <a:srgbClr val="000000"/>
                  </a:solidFill>
                  <a:latin typeface="Arial" charset="0"/>
                </a:rPr>
                <a:t>Courses</a:t>
              </a:r>
            </a:p>
          </p:txBody>
        </p:sp>
        <p:sp>
          <p:nvSpPr>
            <p:cNvPr id="34844" name="Line 1079"/>
            <p:cNvSpPr>
              <a:spLocks noChangeShapeType="1"/>
            </p:cNvSpPr>
            <p:nvPr/>
          </p:nvSpPr>
          <p:spPr bwMode="auto">
            <a:xfrm flipV="1">
              <a:off x="3264" y="2640"/>
              <a:ext cx="192" cy="14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45" name="Line 1101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46" name="Line 1102"/>
            <p:cNvSpPr>
              <a:spLocks noChangeShapeType="1"/>
            </p:cNvSpPr>
            <p:nvPr/>
          </p:nvSpPr>
          <p:spPr bwMode="auto">
            <a:xfrm>
              <a:off x="3120" y="302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47" name="Line 1103"/>
            <p:cNvSpPr>
              <a:spLocks noChangeShapeType="1"/>
            </p:cNvSpPr>
            <p:nvPr/>
          </p:nvSpPr>
          <p:spPr bwMode="auto">
            <a:xfrm flipV="1">
              <a:off x="326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48" name="Line 1104"/>
            <p:cNvSpPr>
              <a:spLocks noChangeShapeType="1"/>
            </p:cNvSpPr>
            <p:nvPr/>
          </p:nvSpPr>
          <p:spPr bwMode="auto">
            <a:xfrm flipH="1" flipV="1">
              <a:off x="3984" y="259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49" name="Line 1105"/>
            <p:cNvSpPr>
              <a:spLocks noChangeShapeType="1"/>
            </p:cNvSpPr>
            <p:nvPr/>
          </p:nvSpPr>
          <p:spPr bwMode="auto">
            <a:xfrm flipV="1">
              <a:off x="3888" y="206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50" name="Line 1106"/>
            <p:cNvSpPr>
              <a:spLocks noChangeShapeType="1"/>
            </p:cNvSpPr>
            <p:nvPr/>
          </p:nvSpPr>
          <p:spPr bwMode="auto">
            <a:xfrm flipH="1" flipV="1">
              <a:off x="4800" y="2064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4831" name="Line 1108"/>
          <p:cNvSpPr>
            <a:spLocks noChangeShapeType="1"/>
          </p:cNvSpPr>
          <p:nvPr/>
        </p:nvSpPr>
        <p:spPr bwMode="auto">
          <a:xfrm>
            <a:off x="3657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109"/>
          <p:cNvSpPr>
            <a:spLocks noChangeShapeType="1"/>
          </p:cNvSpPr>
          <p:nvPr/>
        </p:nvSpPr>
        <p:spPr bwMode="auto">
          <a:xfrm>
            <a:off x="5638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Text Box 1110"/>
          <p:cNvSpPr txBox="1">
            <a:spLocks noChangeArrowheads="1"/>
          </p:cNvSpPr>
          <p:nvPr/>
        </p:nvSpPr>
        <p:spPr bwMode="auto">
          <a:xfrm>
            <a:off x="669925" y="6061075"/>
            <a:ext cx="731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 b="1"/>
              <a:t>optimizer </a:t>
            </a:r>
            <a:r>
              <a:rPr lang="en-US" altLang="en-US" sz="2400"/>
              <a:t>chooses the best execution plan for a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1EAADE-C9E8-4D40-AB0C-901F648F55F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Database Systems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/>
              <a:t>The big commercial database vendors: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Oracle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IBM (with DB2)   bought Informix recently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Microsoft (SQL Server)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Sybase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Some free database systems (Unix) 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Postgres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MySQL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Predator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Here we use MySQL. You may use something else, but then you are on your 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2ACD7-FD25-3F4E-8B30-E57DD496025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New Trends in Databases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/>
              <a:t>Object-relational databases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Main memory database systems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XML XML XML !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Relational databases with XML support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Middleware between XML and relational databases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Native XML database systems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/>
              <a:t>Lots of research here at TAU on XML and databases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Data integration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/>
              <a:t>Peer to peer, stream data management – still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6A603-6F1B-AD49-84EF-D87F5259A1FB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altLang="en-US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 smtClean="0"/>
              <a:t>Data </a:t>
            </a:r>
            <a:r>
              <a:rPr lang="en-US" altLang="en-US" dirty="0" smtClean="0"/>
              <a:t>in SQL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Simple Queries in SQL (6.1)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Queries with more than one relation (6.2)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C8B15-2861-F34D-996B-8100EB255555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SQL Introduction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65125" y="1717675"/>
            <a:ext cx="6811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Standard language for querying and manipulating data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        </a:t>
            </a:r>
            <a:r>
              <a:rPr lang="en-US" altLang="en-US" b="1"/>
              <a:t>S</a:t>
            </a:r>
            <a:r>
              <a:rPr lang="en-US" altLang="en-US"/>
              <a:t>tructured   </a:t>
            </a:r>
            <a:r>
              <a:rPr lang="en-US" altLang="en-US" b="1"/>
              <a:t>Q</a:t>
            </a:r>
            <a:r>
              <a:rPr lang="en-US" altLang="en-US"/>
              <a:t>uery   </a:t>
            </a:r>
            <a:r>
              <a:rPr lang="en-US" altLang="en-US" b="1"/>
              <a:t>L</a:t>
            </a:r>
            <a:r>
              <a:rPr lang="en-US" altLang="en-US"/>
              <a:t>anguage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441325" y="3241675"/>
            <a:ext cx="55419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Many standards out there: 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 ANSI SQL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 SQL92 (a.k.a. SQL2)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 SQL99 (a.k.a. SQL3)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 Vendors support various subsets of these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 What we discuss is common to all of them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4A9EA-417B-F143-A804-9573992DBEE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SQL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Data Definition Language (DDL)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Create/alter/delete tables and their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Following lectures...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Data Manipulation Language (DML)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Query one or more tables – discussed next 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Insert/delete/modify tuples in tables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Transact-SQL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Idea: package a sequence of SQL statements </a:t>
            </a:r>
            <a:r>
              <a:rPr lang="en-US" altLang="en-US" sz="2400" smtClean="0">
                <a:sym typeface="Wingdings" charset="2"/>
              </a:rPr>
              <a:t> server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sym typeface="Wingdings" charset="2"/>
              </a:rPr>
              <a:t>Won’t discuss in class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484CED-A07A-4F4D-AE11-3214F9AF9F1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Data in SQL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en-US" smtClean="0"/>
              <a:t>Atomic types, a.k.a. data types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en-US" smtClean="0"/>
              <a:t>Tables built from atomic types</a:t>
            </a:r>
          </a:p>
          <a:p>
            <a:pPr marL="609600" indent="-609600" eaLnBrk="1" hangingPunct="1">
              <a:buFontTx/>
              <a:buNone/>
              <a:defRPr/>
            </a:pPr>
            <a:endParaRPr lang="en-US" altLang="en-US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altLang="en-US" sz="2800" smtClean="0"/>
              <a:t>Unlike XML, no nested tables, only flat tables are allowed!</a:t>
            </a:r>
          </a:p>
          <a:p>
            <a:pPr marL="990600" lvl="1" indent="-533400" eaLnBrk="1" hangingPunct="1">
              <a:defRPr/>
            </a:pPr>
            <a:r>
              <a:rPr lang="en-US" altLang="en-US" sz="2400" smtClean="0"/>
              <a:t>We will see later how to decompose complex structures into multiple flat tables</a:t>
            </a:r>
          </a:p>
          <a:p>
            <a:pPr marL="609600" indent="-609600" eaLnBrk="1" hangingPunct="1">
              <a:buFontTx/>
              <a:buNone/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D19B5-EE7D-8B40-9B0B-DAE87DAAA18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Data Types in SQL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Characters: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CHAR(20)		-- fixed length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VARCHAR(40)	-- variable length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Numbers: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BIGINT, INT, SMALLINT, TINYINT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REAL, FLOAT  	-- differ in precision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MONEY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Times and dates: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DATE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DATETIME		-- SQL Server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Others...  All are simple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2761B-869B-4B4A-A88A-A207A58230A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/>
        </p:nvGraphicFramePr>
        <p:xfrm>
          <a:off x="1143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/>
                <a:gridCol w="1924050"/>
                <a:gridCol w="1924050"/>
                <a:gridCol w="1924050"/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609600" y="16764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1369" name="AutoShape 57"/>
          <p:cNvSpPr>
            <a:spLocks noChangeArrowheads="1"/>
          </p:cNvSpPr>
          <p:nvPr/>
        </p:nvSpPr>
        <p:spPr bwMode="auto">
          <a:xfrm>
            <a:off x="5943600" y="304800"/>
            <a:ext cx="2955925" cy="619125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Attribute names</a:t>
            </a:r>
          </a:p>
        </p:txBody>
      </p:sp>
      <p:sp>
        <p:nvSpPr>
          <p:cNvPr id="141370" name="AutoShape 58"/>
          <p:cNvSpPr>
            <a:spLocks noChangeArrowheads="1"/>
          </p:cNvSpPr>
          <p:nvPr/>
        </p:nvSpPr>
        <p:spPr bwMode="auto">
          <a:xfrm>
            <a:off x="527050" y="228600"/>
            <a:ext cx="2214563" cy="619125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Table name</a:t>
            </a:r>
          </a:p>
        </p:txBody>
      </p:sp>
      <p:sp>
        <p:nvSpPr>
          <p:cNvPr id="141372" name="AutoShape 60"/>
          <p:cNvSpPr>
            <a:spLocks noChangeArrowheads="1"/>
          </p:cNvSpPr>
          <p:nvPr/>
        </p:nvSpPr>
        <p:spPr bwMode="auto">
          <a:xfrm>
            <a:off x="152400" y="6096000"/>
            <a:ext cx="2781300" cy="619125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Tuples or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9" grpId="0" animBg="1" autoUpdateAnimBg="0"/>
      <p:bldP spid="141370" grpId="0" animBg="1" autoUpdateAnimBg="0"/>
      <p:bldP spid="14137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823099-DF64-6946-A89B-976831197385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Tables Explained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A tuple = a record</a:t>
            </a:r>
          </a:p>
          <a:p>
            <a:pPr lvl="1" eaLnBrk="1" hangingPunct="1">
              <a:defRPr/>
            </a:pPr>
            <a:r>
              <a:rPr lang="en-US" altLang="en-US" sz="2400" smtClean="0"/>
              <a:t>Restriction: all attributes are of atomic type</a:t>
            </a:r>
          </a:p>
          <a:p>
            <a:pPr eaLnBrk="1" hangingPunct="1">
              <a:defRPr/>
            </a:pPr>
            <a:r>
              <a:rPr lang="en-US" altLang="en-US" sz="2800" smtClean="0"/>
              <a:t>A table = a set of tuples</a:t>
            </a:r>
          </a:p>
          <a:p>
            <a:pPr lvl="1" eaLnBrk="1" hangingPunct="1">
              <a:defRPr/>
            </a:pPr>
            <a:r>
              <a:rPr lang="en-US" altLang="en-US" sz="2400" smtClean="0"/>
              <a:t>Like a list…</a:t>
            </a:r>
          </a:p>
          <a:p>
            <a:pPr lvl="1" eaLnBrk="1" hangingPunct="1">
              <a:defRPr/>
            </a:pPr>
            <a:r>
              <a:rPr lang="en-US" altLang="en-US" sz="2400" smtClean="0"/>
              <a:t>…but it is unordered: no </a:t>
            </a:r>
            <a:r>
              <a:rPr lang="en-US" altLang="en-US" sz="2400" b="1" smtClean="0"/>
              <a:t>first()</a:t>
            </a:r>
            <a:r>
              <a:rPr lang="en-US" altLang="en-US" sz="2400" smtClean="0"/>
              <a:t>, no </a:t>
            </a:r>
            <a:r>
              <a:rPr lang="en-US" altLang="en-US" sz="2400" b="1" smtClean="0"/>
              <a:t>next()</a:t>
            </a:r>
            <a:r>
              <a:rPr lang="en-US" altLang="en-US" sz="2400" smtClean="0"/>
              <a:t>, no </a:t>
            </a:r>
            <a:r>
              <a:rPr lang="en-US" altLang="en-US" sz="2400" b="1" smtClean="0"/>
              <a:t>last()</a:t>
            </a:r>
            <a:r>
              <a:rPr lang="en-US" altLang="en-US" sz="2400" smtClean="0"/>
              <a:t>.</a:t>
            </a:r>
          </a:p>
          <a:p>
            <a:pPr eaLnBrk="1" hangingPunct="1">
              <a:defRPr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0EBC1-1FBF-FF4D-84D7-ECFD50BFC87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Other Texts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4171950"/>
          </a:xfrm>
        </p:spPr>
        <p:txBody>
          <a:bodyPr/>
          <a:lstStyle/>
          <a:p>
            <a:pPr>
              <a:defRPr/>
            </a:pPr>
            <a:r>
              <a:rPr lang="en-US" altLang="en-US" sz="2800" i="1"/>
              <a:t>Database Management Systems</a:t>
            </a:r>
            <a:r>
              <a:rPr lang="en-US" altLang="en-US" sz="2800"/>
              <a:t>, Ramakrishnan</a:t>
            </a:r>
          </a:p>
          <a:p>
            <a:pPr lvl="1">
              <a:defRPr/>
            </a:pPr>
            <a:r>
              <a:rPr lang="en-US" altLang="en-US" sz="2400"/>
              <a:t>very comprehensive</a:t>
            </a:r>
          </a:p>
          <a:p>
            <a:pPr>
              <a:defRPr/>
            </a:pPr>
            <a:r>
              <a:rPr lang="en-US" altLang="en-US" sz="2800" i="1"/>
              <a:t>Fundamentals of Database Systems</a:t>
            </a:r>
            <a:r>
              <a:rPr lang="en-US" altLang="en-US" sz="2800"/>
              <a:t>, Elmasri, Navathe</a:t>
            </a:r>
          </a:p>
          <a:p>
            <a:pPr lvl="1">
              <a:defRPr/>
            </a:pPr>
            <a:r>
              <a:rPr lang="en-US" altLang="en-US" sz="2400"/>
              <a:t>very widely used</a:t>
            </a:r>
          </a:p>
          <a:p>
            <a:pPr>
              <a:defRPr/>
            </a:pPr>
            <a:r>
              <a:rPr lang="en-US" altLang="en-US" sz="2800" i="1"/>
              <a:t>Foundations of Databases</a:t>
            </a:r>
            <a:r>
              <a:rPr lang="en-US" altLang="en-US" sz="2800"/>
              <a:t>, Abiteboul, Hull, Vianu  </a:t>
            </a:r>
          </a:p>
          <a:p>
            <a:pPr lvl="1">
              <a:defRPr/>
            </a:pPr>
            <a:r>
              <a:rPr lang="en-US" altLang="en-US" sz="2400"/>
              <a:t>Mostly theory of databases</a:t>
            </a:r>
          </a:p>
          <a:p>
            <a:pPr>
              <a:defRPr/>
            </a:pPr>
            <a:r>
              <a:rPr lang="en-US" altLang="en-US" sz="2800" i="1"/>
              <a:t>Data on the Web,</a:t>
            </a:r>
            <a:r>
              <a:rPr lang="en-US" altLang="en-US" sz="2800"/>
              <a:t> Abiteboul, Buneman, Suciu</a:t>
            </a:r>
          </a:p>
          <a:p>
            <a:pPr lvl="1">
              <a:defRPr/>
            </a:pPr>
            <a:r>
              <a:rPr lang="en-US" altLang="en-US" sz="2400"/>
              <a:t>XML and other new/advanced stuff</a:t>
            </a:r>
          </a:p>
          <a:p>
            <a:pPr>
              <a:defRPr/>
            </a:pPr>
            <a:endParaRPr lang="en-US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ED148-CD7C-6542-B99F-3B9C71BA17B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Tables Explained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The </a:t>
            </a:r>
            <a:r>
              <a:rPr lang="en-US" altLang="en-US" i="1" dirty="0" smtClean="0"/>
              <a:t>schema</a:t>
            </a:r>
            <a:r>
              <a:rPr lang="en-US" altLang="en-US" dirty="0" smtClean="0"/>
              <a:t> of a table is the table name and its attributes: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>
                <a:solidFill>
                  <a:schemeClr val="accent2"/>
                </a:solidFill>
              </a:rPr>
              <a:t>Product(</a:t>
            </a:r>
            <a:r>
              <a:rPr lang="en-US" altLang="en-US" dirty="0" err="1" smtClean="0">
                <a:solidFill>
                  <a:schemeClr val="accent2"/>
                </a:solidFill>
              </a:rPr>
              <a:t>PName</a:t>
            </a:r>
            <a:r>
              <a:rPr lang="en-US" altLang="en-US" dirty="0" smtClean="0">
                <a:solidFill>
                  <a:schemeClr val="accent2"/>
                </a:solidFill>
              </a:rPr>
              <a:t>, Price, Category, </a:t>
            </a:r>
            <a:r>
              <a:rPr lang="en-US" altLang="en-US" dirty="0" err="1" smtClean="0">
                <a:solidFill>
                  <a:schemeClr val="accent2"/>
                </a:solidFill>
              </a:rPr>
              <a:t>Manfacturer</a:t>
            </a:r>
            <a:r>
              <a:rPr lang="en-US" altLang="en-US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A </a:t>
            </a:r>
            <a:r>
              <a:rPr lang="en-US" altLang="en-US" i="1" dirty="0" smtClean="0"/>
              <a:t>key</a:t>
            </a:r>
            <a:r>
              <a:rPr lang="en-US" altLang="en-US" dirty="0" smtClean="0"/>
              <a:t> is an attribute whose values are unique;</a:t>
            </a:r>
            <a:br>
              <a:rPr lang="en-US" altLang="en-US" dirty="0" smtClean="0"/>
            </a:br>
            <a:r>
              <a:rPr lang="en-US" altLang="en-US" dirty="0" smtClean="0"/>
              <a:t>we underline a key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>
                <a:solidFill>
                  <a:schemeClr val="accent2"/>
                </a:solidFill>
              </a:rPr>
              <a:t>Product(</a:t>
            </a:r>
            <a:r>
              <a:rPr lang="en-US" altLang="en-US" u="sng" dirty="0" err="1" smtClean="0">
                <a:solidFill>
                  <a:schemeClr val="accent2"/>
                </a:solidFill>
              </a:rPr>
              <a:t>PName</a:t>
            </a:r>
            <a:r>
              <a:rPr lang="en-US" altLang="en-US" dirty="0" smtClean="0">
                <a:solidFill>
                  <a:schemeClr val="accent2"/>
                </a:solidFill>
              </a:rPr>
              <a:t>, Price, Category, </a:t>
            </a:r>
            <a:r>
              <a:rPr lang="en-US" altLang="en-US" dirty="0" err="1" smtClean="0">
                <a:solidFill>
                  <a:schemeClr val="accent2"/>
                </a:solidFill>
              </a:rPr>
              <a:t>Manfacturer</a:t>
            </a:r>
            <a:r>
              <a:rPr lang="en-US" altLang="en-US" dirty="0" smtClean="0">
                <a:solidFill>
                  <a:schemeClr val="accent2"/>
                </a:solidFill>
              </a:rPr>
              <a:t>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A09B3-8783-2445-B1B5-77A331C6A6D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6848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Basic form: (plus many many more bells and whistles)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296988" y="3957638"/>
            <a:ext cx="4948237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SELECT </a:t>
            </a:r>
            <a:r>
              <a:rPr lang="en-US" altLang="en-US"/>
              <a:t> attributes</a:t>
            </a:r>
          </a:p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relations (possibly multiple)</a:t>
            </a:r>
          </a:p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conditions (selections)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93728-9728-ED4A-BDA4-F65B33B533A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Simple SQL Query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3352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228600" y="3810000"/>
            <a:ext cx="39258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*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category=‘Gadgets’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/>
        </p:nvGraphicFramePr>
        <p:xfrm>
          <a:off x="3276600" y="5257800"/>
          <a:ext cx="5410200" cy="1006476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55" name="Oval 71"/>
          <p:cNvSpPr>
            <a:spLocks noChangeArrowheads="1"/>
          </p:cNvSpPr>
          <p:nvPr/>
        </p:nvSpPr>
        <p:spPr bwMode="auto">
          <a:xfrm>
            <a:off x="304800" y="5867400"/>
            <a:ext cx="2106613" cy="619125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“selection”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21" grpId="0" animBg="1"/>
      <p:bldP spid="14445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C36A8-B9AB-1546-B875-32FA8F2410AB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Simple SQL Query</a:t>
            </a:r>
          </a:p>
        </p:txBody>
      </p:sp>
      <p:graphicFrame>
        <p:nvGraphicFramePr>
          <p:cNvPr id="145411" name="Group 3"/>
          <p:cNvGraphicFramePr>
            <a:graphicFrameLocks noGrp="1"/>
          </p:cNvGraphicFramePr>
          <p:nvPr/>
        </p:nvGraphicFramePr>
        <p:xfrm>
          <a:off x="3352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228600" y="3810000"/>
            <a:ext cx="50228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Price, Manufacturer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Price &gt; 100</a:t>
            </a: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54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45468" name="Group 60"/>
          <p:cNvGraphicFramePr>
            <a:graphicFrameLocks noGrp="1"/>
          </p:cNvGraphicFramePr>
          <p:nvPr/>
        </p:nvGraphicFramePr>
        <p:xfrm>
          <a:off x="4114800" y="5257800"/>
          <a:ext cx="4057650" cy="1006476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70" name="Oval 62"/>
          <p:cNvSpPr>
            <a:spLocks noChangeArrowheads="1"/>
          </p:cNvSpPr>
          <p:nvPr/>
        </p:nvSpPr>
        <p:spPr bwMode="auto">
          <a:xfrm>
            <a:off x="381000" y="5334000"/>
            <a:ext cx="2835275" cy="1136650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“selection” and</a:t>
            </a:r>
          </a:p>
          <a:p>
            <a:pPr algn="ctr" eaLnBrk="1" hangingPunct="1">
              <a:defRPr/>
            </a:pPr>
            <a:r>
              <a:rPr lang="en-US" altLang="en-US"/>
              <a:t>“projection”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4" grpId="0" autoUpdateAnimBg="0"/>
      <p:bldP spid="145445" grpId="0" animBg="1"/>
      <p:bldP spid="14547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3E50EF-EFDF-9344-B8C4-79E1C454196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 Notation for SQL Queries</a:t>
            </a: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228600" y="3810000"/>
            <a:ext cx="50228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Price, Manufacturer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Price &gt; 100</a:t>
            </a:r>
          </a:p>
        </p:txBody>
      </p:sp>
      <p:sp>
        <p:nvSpPr>
          <p:cNvPr id="146468" name="Text Box 36"/>
          <p:cNvSpPr txBox="1">
            <a:spLocks noChangeArrowheads="1"/>
          </p:cNvSpPr>
          <p:nvPr/>
        </p:nvSpPr>
        <p:spPr bwMode="auto">
          <a:xfrm>
            <a:off x="3962400" y="3200400"/>
            <a:ext cx="4973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chemeClr val="accent2"/>
                </a:solidFill>
              </a:rPr>
              <a:t>Product(</a:t>
            </a:r>
            <a:r>
              <a:rPr lang="en-US" altLang="en-US" sz="2000" u="sng">
                <a:solidFill>
                  <a:schemeClr val="accent2"/>
                </a:solidFill>
              </a:rPr>
              <a:t>PName</a:t>
            </a:r>
            <a:r>
              <a:rPr lang="en-US" altLang="en-US" sz="2000">
                <a:solidFill>
                  <a:schemeClr val="accent2"/>
                </a:solidFill>
              </a:rPr>
              <a:t>, Price, Category, Manfacturer)</a:t>
            </a:r>
          </a:p>
        </p:txBody>
      </p:sp>
      <p:sp>
        <p:nvSpPr>
          <p:cNvPr id="146469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6488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391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chemeClr val="accent2"/>
                </a:solidFill>
              </a:rPr>
              <a:t>Answer(PName, Price, Manfacturer)</a:t>
            </a:r>
          </a:p>
        </p:txBody>
      </p:sp>
      <p:sp>
        <p:nvSpPr>
          <p:cNvPr id="146489" name="AutoShape 57"/>
          <p:cNvSpPr>
            <a:spLocks noChangeArrowheads="1"/>
          </p:cNvSpPr>
          <p:nvPr/>
        </p:nvSpPr>
        <p:spPr bwMode="auto">
          <a:xfrm>
            <a:off x="6248400" y="1752600"/>
            <a:ext cx="2574925" cy="619125"/>
          </a:xfrm>
          <a:prstGeom prst="wedgeEllipseCallout">
            <a:avLst>
              <a:gd name="adj1" fmla="val -39088"/>
              <a:gd name="adj2" fmla="val 180769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Input Schema</a:t>
            </a:r>
          </a:p>
        </p:txBody>
      </p:sp>
      <p:sp>
        <p:nvSpPr>
          <p:cNvPr id="146490" name="AutoShape 58"/>
          <p:cNvSpPr>
            <a:spLocks noChangeArrowheads="1"/>
          </p:cNvSpPr>
          <p:nvPr/>
        </p:nvSpPr>
        <p:spPr bwMode="auto">
          <a:xfrm>
            <a:off x="3590925" y="6019800"/>
            <a:ext cx="2863850" cy="619125"/>
          </a:xfrm>
          <a:prstGeom prst="wedgeEllipseCallout">
            <a:avLst>
              <a:gd name="adj1" fmla="val 20593"/>
              <a:gd name="adj2" fmla="val -106412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Output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8" grpId="0" autoUpdateAnimBg="0"/>
      <p:bldP spid="146469" grpId="0" animBg="1"/>
      <p:bldP spid="146488" grpId="0" autoUpdateAnimBg="0"/>
      <p:bldP spid="146489" grpId="0" animBg="1" autoUpdateAnimBg="0"/>
      <p:bldP spid="14649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A0EBF-434F-9741-9692-9FC3DC1595C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Selections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800" smtClean="0"/>
              <a:t>What goes in the </a:t>
            </a:r>
            <a:r>
              <a:rPr lang="en-US" altLang="en-US" sz="2800" smtClean="0">
                <a:solidFill>
                  <a:schemeClr val="accent2"/>
                </a:solidFill>
              </a:rPr>
              <a:t>WHERE</a:t>
            </a:r>
            <a:r>
              <a:rPr lang="en-US" altLang="en-US" sz="2800" smtClean="0"/>
              <a:t> clause:</a:t>
            </a:r>
          </a:p>
          <a:p>
            <a:pPr eaLnBrk="1" hangingPunct="1">
              <a:defRPr/>
            </a:pPr>
            <a:r>
              <a:rPr lang="en-US" altLang="en-US" sz="2800" smtClean="0"/>
              <a:t> x = y, x &lt; y, x &lt;= y, etc</a:t>
            </a:r>
          </a:p>
          <a:p>
            <a:pPr lvl="1" eaLnBrk="1" hangingPunct="1">
              <a:defRPr/>
            </a:pPr>
            <a:r>
              <a:rPr lang="en-US" altLang="en-US" sz="2400" smtClean="0"/>
              <a:t>For number, they have the usual meanings</a:t>
            </a:r>
          </a:p>
          <a:p>
            <a:pPr lvl="1" eaLnBrk="1" hangingPunct="1">
              <a:defRPr/>
            </a:pPr>
            <a:r>
              <a:rPr lang="en-US" altLang="en-US" sz="2400" smtClean="0"/>
              <a:t>For CHAR and VARCHAR: lexicographic ordering</a:t>
            </a:r>
          </a:p>
          <a:p>
            <a:pPr lvl="2" eaLnBrk="1" hangingPunct="1">
              <a:defRPr/>
            </a:pPr>
            <a:r>
              <a:rPr lang="en-US" altLang="en-US" sz="2000" smtClean="0"/>
              <a:t>Expected conversion between CHAR and VARCHAR</a:t>
            </a:r>
          </a:p>
          <a:p>
            <a:pPr lvl="1" eaLnBrk="1" hangingPunct="1">
              <a:defRPr/>
            </a:pPr>
            <a:r>
              <a:rPr lang="en-US" altLang="en-US" sz="2400" smtClean="0"/>
              <a:t>For dates and times, what you expect...</a:t>
            </a:r>
          </a:p>
          <a:p>
            <a:pPr eaLnBrk="1" hangingPunct="1">
              <a:defRPr/>
            </a:pPr>
            <a:r>
              <a:rPr lang="en-US" altLang="en-US" sz="2800" smtClean="0"/>
              <a:t>Pattern matching on strings...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01275-D44D-7C44-B864-AD51D8C43570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</a:t>
            </a:r>
            <a:r>
              <a:rPr lang="en-US" altLang="en-US" b="1" smtClean="0"/>
              <a:t>LIKE</a:t>
            </a:r>
            <a:r>
              <a:rPr lang="en-US" altLang="en-US" smtClean="0"/>
              <a:t> operator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en-US" sz="2800" smtClean="0"/>
              <a:t>s </a:t>
            </a:r>
            <a:r>
              <a:rPr lang="en-US" altLang="en-US" sz="2800" b="1" smtClean="0"/>
              <a:t>LIKE</a:t>
            </a:r>
            <a:r>
              <a:rPr lang="en-US" altLang="en-US" sz="2800" smtClean="0"/>
              <a:t> p:  pattern matching on strings</a:t>
            </a:r>
          </a:p>
          <a:p>
            <a:pPr marL="609600" indent="-609600" eaLnBrk="1" hangingPunct="1">
              <a:defRPr/>
            </a:pPr>
            <a:r>
              <a:rPr lang="en-US" altLang="en-US" sz="2800" smtClean="0"/>
              <a:t>p may contain two special symbols:</a:t>
            </a:r>
          </a:p>
          <a:p>
            <a:pPr marL="990600" lvl="1" indent="-533400" eaLnBrk="1" hangingPunct="1">
              <a:defRPr/>
            </a:pPr>
            <a:r>
              <a:rPr lang="en-US" altLang="en-US" sz="2400" smtClean="0"/>
              <a:t>%  = any sequence of characters</a:t>
            </a:r>
          </a:p>
          <a:p>
            <a:pPr marL="990600" lvl="1" indent="-533400" eaLnBrk="1" hangingPunct="1">
              <a:defRPr/>
            </a:pPr>
            <a:r>
              <a:rPr lang="en-US" altLang="en-US" sz="2400" smtClean="0"/>
              <a:t>_   = any single character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en-US" altLang="en-US" sz="2000" smtClean="0"/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smtClean="0">
                <a:solidFill>
                  <a:schemeClr val="accent2"/>
                </a:solidFill>
              </a:rPr>
              <a:t>Product(PName, Price, Category, Manufacturer)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en-US" sz="2000" smtClean="0"/>
              <a:t>Find all products whose name mentions ‘gizmo’: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en-US" altLang="en-US" sz="2000" smtClean="0"/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en-US" altLang="en-US" sz="2800" smtClean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52600" y="5029200"/>
            <a:ext cx="4022725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  *</a:t>
            </a:r>
            <a:br>
              <a:rPr lang="en-US" altLang="en-US" sz="2000"/>
            </a:b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  Products</a:t>
            </a:r>
            <a:br>
              <a:rPr lang="en-US" altLang="en-US" sz="2000"/>
            </a:b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  PName </a:t>
            </a:r>
            <a:r>
              <a:rPr lang="en-US" altLang="en-US" sz="2000" b="1"/>
              <a:t>LIKE</a:t>
            </a:r>
            <a:r>
              <a:rPr lang="en-US" altLang="en-US" sz="2000"/>
              <a:t> ‘%gizmo%’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494F3C-1A51-D94F-B5BE-15305979079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762000" y="2133600"/>
            <a:ext cx="40513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</a:t>
            </a:r>
            <a:r>
              <a:rPr lang="en-US" altLang="en-US">
                <a:solidFill>
                  <a:srgbClr val="FF5050"/>
                </a:solidFill>
              </a:rPr>
              <a:t>DISTINCT</a:t>
            </a:r>
            <a:r>
              <a:rPr lang="en-US" altLang="en-US"/>
              <a:t> category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524000" y="3733800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Compare to: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838200" y="4876800"/>
            <a:ext cx="258603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category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/>
        </p:nvGraphicFramePr>
        <p:xfrm>
          <a:off x="6324600" y="4343400"/>
          <a:ext cx="1352550" cy="1676400"/>
        </p:xfrm>
        <a:graphic>
          <a:graphicData uri="http://schemas.openxmlformats.org/drawingml/2006/table">
            <a:tbl>
              <a:tblPr/>
              <a:tblGrid>
                <a:gridCol w="1352550"/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6248400" y="1905000"/>
          <a:ext cx="1352550" cy="1341440"/>
        </p:xfrm>
        <a:graphic>
          <a:graphicData uri="http://schemas.openxmlformats.org/drawingml/2006/table">
            <a:tbl>
              <a:tblPr/>
              <a:tblGrid>
                <a:gridCol w="1352550"/>
              </a:tblGrid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5181600" y="2362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0584" name="AutoShape 56"/>
          <p:cNvSpPr>
            <a:spLocks noChangeArrowheads="1"/>
          </p:cNvSpPr>
          <p:nvPr/>
        </p:nvSpPr>
        <p:spPr bwMode="auto">
          <a:xfrm>
            <a:off x="5105400" y="5029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96316-4F18-8649-BE94-BB9CC0B71C5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Ordering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762000" y="2133600"/>
            <a:ext cx="573881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price, manufacturer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category=‘gizmo’ AND price &gt; 50</a:t>
            </a:r>
          </a:p>
          <a:p>
            <a:pPr>
              <a:defRPr/>
            </a:pPr>
            <a:r>
              <a:rPr lang="en-US" altLang="en-US">
                <a:solidFill>
                  <a:srgbClr val="FF5050"/>
                </a:solidFill>
              </a:rPr>
              <a:t>ORDER BY</a:t>
            </a:r>
            <a:r>
              <a:rPr lang="en-US" altLang="en-US"/>
              <a:t>  price, pname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41325" y="4079875"/>
            <a:ext cx="83867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Ordering is ascending, unless you specify the DESC keyword.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Ties are broken by the second attribute on the ORDER BY list,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B3A748-C09F-B643-9887-C2C0B350A95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Ordering the Results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762000" y="2133600"/>
            <a:ext cx="26908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category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ORDER BY</a:t>
            </a:r>
            <a:r>
              <a:rPr lang="en-US" altLang="en-US"/>
              <a:t>  pname</a:t>
            </a:r>
          </a:p>
        </p:txBody>
      </p:sp>
      <p:graphicFrame>
        <p:nvGraphicFramePr>
          <p:cNvPr id="151557" name="Group 5"/>
          <p:cNvGraphicFramePr>
            <a:graphicFrameLocks noGrp="1"/>
          </p:cNvGraphicFramePr>
          <p:nvPr/>
        </p:nvGraphicFramePr>
        <p:xfrm>
          <a:off x="228600" y="40386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89" name="AutoShape 37"/>
          <p:cNvSpPr>
            <a:spLocks noChangeArrowheads="1"/>
          </p:cNvSpPr>
          <p:nvPr/>
        </p:nvSpPr>
        <p:spPr bwMode="auto">
          <a:xfrm>
            <a:off x="6096000" y="4648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1590" name="Text Box 38"/>
          <p:cNvSpPr txBox="1">
            <a:spLocks noChangeArrowheads="1"/>
          </p:cNvSpPr>
          <p:nvPr/>
        </p:nvSpPr>
        <p:spPr bwMode="auto">
          <a:xfrm>
            <a:off x="7772400" y="41910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8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5C37E-FFE1-B943-880C-41F9BD433E5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Other Readings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/>
              <a:t>Reading from the Web:</a:t>
            </a:r>
          </a:p>
          <a:p>
            <a:pPr>
              <a:defRPr/>
            </a:pPr>
            <a:r>
              <a:rPr lang="en-US" altLang="en-US" b="1" dirty="0"/>
              <a:t>SQL for Web Nerds, </a:t>
            </a:r>
            <a:r>
              <a:rPr lang="en-US" altLang="en-US" dirty="0"/>
              <a:t>by Philip </a:t>
            </a:r>
            <a:r>
              <a:rPr lang="en-US" altLang="en-US" dirty="0" err="1"/>
              <a:t>Greenspun</a:t>
            </a:r>
            <a:r>
              <a:rPr lang="en-US" altLang="en-US" dirty="0"/>
              <a:t>, http://</a:t>
            </a:r>
            <a:r>
              <a:rPr lang="en-US" altLang="en-US" dirty="0" err="1"/>
              <a:t>philip.greenspun.com</a:t>
            </a:r>
            <a:r>
              <a:rPr lang="en-US" altLang="en-US" dirty="0"/>
              <a:t>/</a:t>
            </a:r>
            <a:r>
              <a:rPr lang="en-US" altLang="en-US" dirty="0" err="1"/>
              <a:t>sql</a:t>
            </a:r>
            <a:r>
              <a:rPr lang="en-US" altLang="en-US" dirty="0"/>
              <a:t>/</a:t>
            </a:r>
          </a:p>
          <a:p>
            <a:pPr>
              <a:defRPr/>
            </a:pPr>
            <a:r>
              <a:rPr lang="en-US" altLang="en-US" dirty="0"/>
              <a:t>Others, especially for XML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B36D8-408F-4845-BE1E-671486C9702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Ordering the Results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762000" y="2133600"/>
            <a:ext cx="40513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</a:t>
            </a:r>
            <a:r>
              <a:rPr lang="en-US" altLang="en-US">
                <a:solidFill>
                  <a:schemeClr val="accent2"/>
                </a:solidFill>
              </a:rPr>
              <a:t>DISTINCT</a:t>
            </a:r>
            <a:r>
              <a:rPr lang="en-US" altLang="en-US"/>
              <a:t> category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ORDER BY</a:t>
            </a:r>
            <a:r>
              <a:rPr lang="en-US" altLang="en-US"/>
              <a:t> category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524000" y="3733800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Compare to:</a:t>
            </a:r>
          </a:p>
        </p:txBody>
      </p:sp>
      <p:graphicFrame>
        <p:nvGraphicFramePr>
          <p:cNvPr id="152611" name="Group 35"/>
          <p:cNvGraphicFramePr>
            <a:graphicFrameLocks noGrp="1"/>
          </p:cNvGraphicFramePr>
          <p:nvPr/>
        </p:nvGraphicFramePr>
        <p:xfrm>
          <a:off x="6248400" y="1905000"/>
          <a:ext cx="1352550" cy="1341440"/>
        </p:xfrm>
        <a:graphic>
          <a:graphicData uri="http://schemas.openxmlformats.org/drawingml/2006/table">
            <a:tbl>
              <a:tblPr/>
              <a:tblGrid>
                <a:gridCol w="1352550"/>
              </a:tblGrid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08" name="AutoShape 32"/>
          <p:cNvSpPr>
            <a:spLocks noChangeArrowheads="1"/>
          </p:cNvSpPr>
          <p:nvPr/>
        </p:nvSpPr>
        <p:spPr bwMode="auto">
          <a:xfrm>
            <a:off x="5181600" y="2362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2609" name="AutoShape 33"/>
          <p:cNvSpPr>
            <a:spLocks noChangeArrowheads="1"/>
          </p:cNvSpPr>
          <p:nvPr/>
        </p:nvSpPr>
        <p:spPr bwMode="auto">
          <a:xfrm>
            <a:off x="5105400" y="5029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762000" y="4572000"/>
            <a:ext cx="26146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category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ORDER BY</a:t>
            </a:r>
            <a:r>
              <a:rPr lang="en-US" altLang="en-US"/>
              <a:t> pname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6781800" y="44958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8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5FF5D-0C1D-4144-88DA-E9117FA00140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Joins in SQL</a:t>
            </a:r>
          </a:p>
        </p:txBody>
      </p:sp>
      <p:sp>
        <p:nvSpPr>
          <p:cNvPr id="153661" name="Rectangle 6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Connect two or more tables:</a:t>
            </a:r>
          </a:p>
        </p:txBody>
      </p:sp>
      <p:graphicFrame>
        <p:nvGraphicFramePr>
          <p:cNvPr id="153698" name="Group 98"/>
          <p:cNvGraphicFramePr>
            <a:graphicFrameLocks noGrp="1"/>
          </p:cNvGraphicFramePr>
          <p:nvPr/>
        </p:nvGraphicFramePr>
        <p:xfrm>
          <a:off x="1676400" y="2590800"/>
          <a:ext cx="6553200" cy="182880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  <a:gridCol w="1638300"/>
                <a:gridCol w="1638300"/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533400" y="26670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8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2057400" y="4724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8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692" name="Group 92"/>
          <p:cNvGraphicFramePr>
            <a:graphicFrameLocks noGrp="1"/>
          </p:cNvGraphicFramePr>
          <p:nvPr/>
        </p:nvGraphicFramePr>
        <p:xfrm>
          <a:off x="3200400" y="4724400"/>
          <a:ext cx="5410200" cy="1930400"/>
        </p:xfrm>
        <a:graphic>
          <a:graphicData uri="http://schemas.openxmlformats.org/drawingml/2006/table">
            <a:tbl>
              <a:tblPr/>
              <a:tblGrid>
                <a:gridCol w="1803400"/>
                <a:gridCol w="1803400"/>
                <a:gridCol w="18034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699" name="Oval 99"/>
          <p:cNvSpPr>
            <a:spLocks noChangeArrowheads="1"/>
          </p:cNvSpPr>
          <p:nvPr/>
        </p:nvSpPr>
        <p:spPr bwMode="auto">
          <a:xfrm>
            <a:off x="420688" y="5172075"/>
            <a:ext cx="2295525" cy="1568450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en-US" sz="2000"/>
              <a:t>What is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en-US" sz="2000"/>
              <a:t>the connection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en-US" sz="2000"/>
              <a:t>between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en-US" sz="2000"/>
              <a:t>them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68D998-5FCF-4A4C-B47C-4BD25E2902A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429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Product (</a:t>
            </a:r>
            <a:r>
              <a:rPr lang="en-US" altLang="en-US" u="sng">
                <a:solidFill>
                  <a:schemeClr val="accent2"/>
                </a:solidFill>
              </a:rPr>
              <a:t>pname</a:t>
            </a:r>
            <a:r>
              <a:rPr lang="en-US" altLang="en-US">
                <a:solidFill>
                  <a:schemeClr val="accent2"/>
                </a:solidFill>
              </a:rPr>
              <a:t>,  price, category, manufacturer)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Company (</a:t>
            </a:r>
            <a:r>
              <a:rPr lang="en-US" altLang="en-US" u="sng">
                <a:solidFill>
                  <a:schemeClr val="accent2"/>
                </a:solidFill>
              </a:rPr>
              <a:t>cname</a:t>
            </a:r>
            <a:r>
              <a:rPr lang="en-US" altLang="en-US">
                <a:solidFill>
                  <a:schemeClr val="accent2"/>
                </a:solidFill>
              </a:rPr>
              <a:t>, stockPrice, country)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Find all products under $200 manufactured in Japan;</a:t>
            </a:r>
            <a:br>
              <a:rPr lang="en-US" altLang="en-US"/>
            </a:br>
            <a:r>
              <a:rPr lang="en-US" altLang="en-US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143000" y="4191000"/>
            <a:ext cx="690562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Product, Company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   </a:t>
            </a:r>
            <a:r>
              <a:rPr lang="en-US" altLang="en-US">
                <a:solidFill>
                  <a:schemeClr val="tx2"/>
                </a:solidFill>
              </a:rPr>
              <a:t>manufacturer=cname AND country=‘Japan’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               AND price &lt;= 200</a:t>
            </a:r>
          </a:p>
        </p:txBody>
      </p:sp>
      <p:grpSp>
        <p:nvGrpSpPr>
          <p:cNvPr id="116744" name="Group 8"/>
          <p:cNvGrpSpPr>
            <a:grpSpLocks/>
          </p:cNvGrpSpPr>
          <p:nvPr/>
        </p:nvGrpSpPr>
        <p:grpSpPr bwMode="auto">
          <a:xfrm>
            <a:off x="2438400" y="3200400"/>
            <a:ext cx="6353175" cy="2209800"/>
            <a:chOff x="1536" y="2016"/>
            <a:chExt cx="4002" cy="1392"/>
          </a:xfrm>
        </p:grpSpPr>
        <p:sp>
          <p:nvSpPr>
            <p:cNvPr id="116742" name="Oval 6"/>
            <p:cNvSpPr>
              <a:spLocks noChangeArrowheads="1"/>
            </p:cNvSpPr>
            <p:nvPr/>
          </p:nvSpPr>
          <p:spPr bwMode="auto">
            <a:xfrm>
              <a:off x="1536" y="3072"/>
              <a:ext cx="1728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6743" name="AutoShape 7"/>
            <p:cNvSpPr>
              <a:spLocks noChangeArrowheads="1"/>
            </p:cNvSpPr>
            <p:nvPr/>
          </p:nvSpPr>
          <p:spPr bwMode="auto">
            <a:xfrm>
              <a:off x="3600" y="2016"/>
              <a:ext cx="1938" cy="1040"/>
            </a:xfrm>
            <a:prstGeom prst="wedgeEllipseCallout">
              <a:avLst>
                <a:gd name="adj1" fmla="val -79000"/>
                <a:gd name="adj2" fmla="val 57694"/>
              </a:avLst>
            </a:prstGeom>
            <a:solidFill>
              <a:srgbClr val="C0C0C0">
                <a:alpha val="8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/>
                <a:t>Join</a:t>
              </a:r>
              <a:br>
                <a:rPr lang="en-US" altLang="en-US"/>
              </a:br>
              <a:r>
                <a:rPr lang="en-US" altLang="en-US"/>
                <a:t>between Product</a:t>
              </a:r>
              <a:br>
                <a:rPr lang="en-US" altLang="en-US"/>
              </a:br>
              <a:r>
                <a:rPr lang="en-US" altLang="en-US"/>
                <a:t>and Company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C4260-2FEB-0041-8E4D-ECB40276B38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Joins in SQL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/>
        </p:nvGraphicFramePr>
        <p:xfrm>
          <a:off x="152400" y="2133600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/>
                <a:gridCol w="857250"/>
                <a:gridCol w="1066800"/>
                <a:gridCol w="1143000"/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" y="1752600"/>
            <a:ext cx="658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2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029200" y="182880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2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/>
        </p:nvGraphicFramePr>
        <p:xfrm>
          <a:off x="5105400" y="2209800"/>
          <a:ext cx="3810000" cy="1097104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6744" name="AutoShape 72"/>
          <p:cNvCxnSpPr>
            <a:cxnSpLocks noChangeShapeType="1"/>
          </p:cNvCxnSpPr>
          <p:nvPr/>
        </p:nvCxnSpPr>
        <p:spPr bwMode="auto">
          <a:xfrm>
            <a:off x="4267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45" name="AutoShape 73"/>
          <p:cNvCxnSpPr>
            <a:cxnSpLocks noChangeShapeType="1"/>
          </p:cNvCxnSpPr>
          <p:nvPr/>
        </p:nvCxnSpPr>
        <p:spPr bwMode="auto">
          <a:xfrm flipV="1">
            <a:off x="4267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46" name="AutoShape 74"/>
          <p:cNvCxnSpPr>
            <a:cxnSpLocks noChangeShapeType="1"/>
          </p:cNvCxnSpPr>
          <p:nvPr/>
        </p:nvCxnSpPr>
        <p:spPr bwMode="auto">
          <a:xfrm flipV="1">
            <a:off x="4267200" y="3316288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47" name="AutoShape 75"/>
          <p:cNvCxnSpPr>
            <a:cxnSpLocks noChangeShapeType="1"/>
          </p:cNvCxnSpPr>
          <p:nvPr/>
        </p:nvCxnSpPr>
        <p:spPr bwMode="auto">
          <a:xfrm flipV="1">
            <a:off x="4267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56785" name="Group 113"/>
          <p:cNvGraphicFramePr>
            <a:graphicFrameLocks noGrp="1"/>
          </p:cNvGraphicFramePr>
          <p:nvPr/>
        </p:nvGraphicFramePr>
        <p:xfrm>
          <a:off x="5943600" y="5638800"/>
          <a:ext cx="1905000" cy="549276"/>
        </p:xfrm>
        <a:graphic>
          <a:graphicData uri="http://schemas.openxmlformats.org/drawingml/2006/table">
            <a:tbl>
              <a:tblPr/>
              <a:tblGrid>
                <a:gridCol w="1047750"/>
                <a:gridCol w="85725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marT="45773" marB="4577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marT="45773" marB="4577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4" name="Rectangle 112"/>
          <p:cNvSpPr>
            <a:spLocks noChangeArrowheads="1"/>
          </p:cNvSpPr>
          <p:nvPr/>
        </p:nvSpPr>
        <p:spPr bwMode="auto">
          <a:xfrm>
            <a:off x="457200" y="4191000"/>
            <a:ext cx="4676775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600">
                <a:solidFill>
                  <a:schemeClr val="accent2"/>
                </a:solidFill>
              </a:rPr>
              <a:t>SELECT</a:t>
            </a:r>
            <a:r>
              <a:rPr lang="en-US" altLang="en-US" sz="1600"/>
              <a:t>   pname, price</a:t>
            </a:r>
            <a:br>
              <a:rPr lang="en-US" altLang="en-US" sz="1600"/>
            </a:br>
            <a:r>
              <a:rPr lang="en-US" altLang="en-US" sz="1600">
                <a:solidFill>
                  <a:schemeClr val="accent2"/>
                </a:solidFill>
              </a:rPr>
              <a:t>FROM</a:t>
            </a:r>
            <a:r>
              <a:rPr lang="en-US" altLang="en-US" sz="1600"/>
              <a:t>      Product, Company</a:t>
            </a:r>
            <a:br>
              <a:rPr lang="en-US" altLang="en-US" sz="1600"/>
            </a:br>
            <a:r>
              <a:rPr lang="en-US" altLang="en-US" sz="1600">
                <a:solidFill>
                  <a:schemeClr val="accent2"/>
                </a:solidFill>
              </a:rPr>
              <a:t>WHERE   </a:t>
            </a:r>
            <a:r>
              <a:rPr lang="en-US" altLang="en-US" sz="1600">
                <a:solidFill>
                  <a:schemeClr val="tx2"/>
                </a:solidFill>
              </a:rPr>
              <a:t>manufacturer=cname AND country=‘Japan’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>                 AND price &lt;= 200</a:t>
            </a:r>
          </a:p>
        </p:txBody>
      </p:sp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6781800" y="4038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56789" name="Group 117"/>
          <p:cNvGrpSpPr>
            <a:grpSpLocks/>
          </p:cNvGrpSpPr>
          <p:nvPr/>
        </p:nvGrpSpPr>
        <p:grpSpPr bwMode="auto">
          <a:xfrm>
            <a:off x="1219200" y="2362200"/>
            <a:ext cx="7620000" cy="1066800"/>
            <a:chOff x="768" y="1488"/>
            <a:chExt cx="4800" cy="672"/>
          </a:xfrm>
        </p:grpSpPr>
        <p:sp>
          <p:nvSpPr>
            <p:cNvPr id="156748" name="Oval 76"/>
            <p:cNvSpPr>
              <a:spLocks noChangeArrowheads="1"/>
            </p:cNvSpPr>
            <p:nvPr/>
          </p:nvSpPr>
          <p:spPr bwMode="auto">
            <a:xfrm>
              <a:off x="4896" y="1680"/>
              <a:ext cx="672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6749" name="Oval 77"/>
            <p:cNvSpPr>
              <a:spLocks noChangeArrowheads="1"/>
            </p:cNvSpPr>
            <p:nvPr/>
          </p:nvSpPr>
          <p:spPr bwMode="auto">
            <a:xfrm>
              <a:off x="768" y="1488"/>
              <a:ext cx="528" cy="57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6788" name="Oval 116"/>
            <p:cNvSpPr>
              <a:spLocks noChangeArrowheads="1"/>
            </p:cNvSpPr>
            <p:nvPr/>
          </p:nvSpPr>
          <p:spPr bwMode="auto">
            <a:xfrm rot="-465106">
              <a:off x="2108" y="1730"/>
              <a:ext cx="1872" cy="2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65BC2-B75C-7240-8828-1ED28FEC68E5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Joins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429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Product (</a:t>
            </a:r>
            <a:r>
              <a:rPr lang="en-US" altLang="en-US" u="sng">
                <a:solidFill>
                  <a:schemeClr val="accent2"/>
                </a:solidFill>
              </a:rPr>
              <a:t>pname</a:t>
            </a:r>
            <a:r>
              <a:rPr lang="en-US" altLang="en-US">
                <a:solidFill>
                  <a:schemeClr val="accent2"/>
                </a:solidFill>
              </a:rPr>
              <a:t>,  price, category, manufacturer)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Company (</a:t>
            </a:r>
            <a:r>
              <a:rPr lang="en-US" altLang="en-US" u="sng">
                <a:solidFill>
                  <a:schemeClr val="accent2"/>
                </a:solidFill>
              </a:rPr>
              <a:t>cname</a:t>
            </a:r>
            <a:r>
              <a:rPr lang="en-US" altLang="en-US">
                <a:solidFill>
                  <a:schemeClr val="accent2"/>
                </a:solidFill>
              </a:rPr>
              <a:t>, stockPrice, country)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Find all countries that manufacture some product in the ‘Gadgets’ category.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838200" y="4191000"/>
            <a:ext cx="73279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country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Product, Company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   </a:t>
            </a:r>
            <a:r>
              <a:rPr lang="en-US" altLang="en-US">
                <a:solidFill>
                  <a:schemeClr val="tx2"/>
                </a:solidFill>
              </a:rPr>
              <a:t>manufacturer=cname AND category=‘Gadgets’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72742D-3E69-E645-9FB9-3542BE07F2B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Joins in SQL</a:t>
            </a:r>
          </a:p>
        </p:txBody>
      </p:sp>
      <p:graphicFrame>
        <p:nvGraphicFramePr>
          <p:cNvPr id="159747" name="Group 3"/>
          <p:cNvGraphicFramePr>
            <a:graphicFrameLocks noGrp="1"/>
          </p:cNvGraphicFramePr>
          <p:nvPr/>
        </p:nvGraphicFramePr>
        <p:xfrm>
          <a:off x="152400" y="2133600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/>
                <a:gridCol w="857250"/>
                <a:gridCol w="1066800"/>
                <a:gridCol w="1143000"/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152400" y="1752600"/>
            <a:ext cx="658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2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5029200" y="182880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2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9781" name="Group 37"/>
          <p:cNvGraphicFramePr>
            <a:graphicFrameLocks noGrp="1"/>
          </p:cNvGraphicFramePr>
          <p:nvPr/>
        </p:nvGraphicFramePr>
        <p:xfrm>
          <a:off x="5105400" y="2209800"/>
          <a:ext cx="3810000" cy="1096963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9803" name="AutoShape 59"/>
          <p:cNvCxnSpPr>
            <a:cxnSpLocks noChangeShapeType="1"/>
          </p:cNvCxnSpPr>
          <p:nvPr/>
        </p:nvCxnSpPr>
        <p:spPr bwMode="auto">
          <a:xfrm>
            <a:off x="4267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804" name="AutoShape 60"/>
          <p:cNvCxnSpPr>
            <a:cxnSpLocks noChangeShapeType="1"/>
          </p:cNvCxnSpPr>
          <p:nvPr/>
        </p:nvCxnSpPr>
        <p:spPr bwMode="auto">
          <a:xfrm flipV="1">
            <a:off x="4267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805" name="AutoShape 61"/>
          <p:cNvCxnSpPr>
            <a:cxnSpLocks noChangeShapeType="1"/>
          </p:cNvCxnSpPr>
          <p:nvPr/>
        </p:nvCxnSpPr>
        <p:spPr bwMode="auto">
          <a:xfrm flipV="1">
            <a:off x="4267200" y="3316288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806" name="AutoShape 62"/>
          <p:cNvCxnSpPr>
            <a:cxnSpLocks noChangeShapeType="1"/>
          </p:cNvCxnSpPr>
          <p:nvPr/>
        </p:nvCxnSpPr>
        <p:spPr bwMode="auto">
          <a:xfrm flipV="1">
            <a:off x="4267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808" name="Oval 64"/>
          <p:cNvSpPr>
            <a:spLocks noChangeArrowheads="1"/>
          </p:cNvSpPr>
          <p:nvPr/>
        </p:nvSpPr>
        <p:spPr bwMode="auto">
          <a:xfrm>
            <a:off x="2209800" y="2438400"/>
            <a:ext cx="7620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9820" name="Rectangle 76"/>
          <p:cNvSpPr>
            <a:spLocks noChangeArrowheads="1"/>
          </p:cNvSpPr>
          <p:nvPr/>
        </p:nvSpPr>
        <p:spPr bwMode="auto">
          <a:xfrm>
            <a:off x="457200" y="3962400"/>
            <a:ext cx="554990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800">
                <a:solidFill>
                  <a:schemeClr val="accent2"/>
                </a:solidFill>
              </a:rPr>
              <a:t>SELECT</a:t>
            </a:r>
            <a:r>
              <a:rPr lang="en-US" altLang="en-US" sz="1800"/>
              <a:t>   country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FROM</a:t>
            </a:r>
            <a:r>
              <a:rPr lang="en-US" altLang="en-US" sz="1800"/>
              <a:t>      Product, Company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WHERE   </a:t>
            </a:r>
            <a:r>
              <a:rPr lang="en-US" altLang="en-US" sz="1800">
                <a:solidFill>
                  <a:schemeClr val="tx2"/>
                </a:solidFill>
              </a:rPr>
              <a:t>manufacturer=cname AND category=‘Gadgets’</a:t>
            </a:r>
          </a:p>
        </p:txBody>
      </p:sp>
      <p:sp>
        <p:nvSpPr>
          <p:cNvPr id="159821" name="AutoShape 77"/>
          <p:cNvSpPr>
            <a:spLocks noChangeArrowheads="1"/>
          </p:cNvSpPr>
          <p:nvPr/>
        </p:nvSpPr>
        <p:spPr bwMode="auto">
          <a:xfrm>
            <a:off x="6781800" y="4038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59844" name="Group 100"/>
          <p:cNvGraphicFramePr>
            <a:graphicFrameLocks noGrp="1"/>
          </p:cNvGraphicFramePr>
          <p:nvPr/>
        </p:nvGraphicFramePr>
        <p:xfrm>
          <a:off x="6553200" y="5181600"/>
          <a:ext cx="1270000" cy="1096963"/>
        </p:xfrm>
        <a:graphic>
          <a:graphicData uri="http://schemas.openxmlformats.org/drawingml/2006/table">
            <a:tbl>
              <a:tblPr/>
              <a:tblGrid>
                <a:gridCol w="1270000"/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??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??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9846" name="Oval 102"/>
          <p:cNvSpPr>
            <a:spLocks noChangeArrowheads="1"/>
          </p:cNvSpPr>
          <p:nvPr/>
        </p:nvSpPr>
        <p:spPr bwMode="auto">
          <a:xfrm>
            <a:off x="487363" y="5172075"/>
            <a:ext cx="2165350" cy="1568450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en-US" sz="2000"/>
              <a:t>What is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en-US" sz="2000"/>
              <a:t>the problem ?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en-US" sz="2000"/>
              <a:t>What’s the</a:t>
            </a:r>
            <a:br>
              <a:rPr lang="en-US" altLang="en-US" sz="2000"/>
            </a:br>
            <a:r>
              <a:rPr lang="en-US" altLang="en-US" sz="2000"/>
              <a:t>solution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07072-A747-4B45-8CC5-E7DDA85F3A62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Joins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3429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Product (</a:t>
            </a:r>
            <a:r>
              <a:rPr lang="en-US" altLang="en-US" u="sng">
                <a:solidFill>
                  <a:schemeClr val="accent2"/>
                </a:solidFill>
              </a:rPr>
              <a:t>pname</a:t>
            </a:r>
            <a:r>
              <a:rPr lang="en-US" altLang="en-US">
                <a:solidFill>
                  <a:schemeClr val="accent2"/>
                </a:solidFill>
              </a:rPr>
              <a:t>,  price, category, manufacturer)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Purchase (buyer,  seller,  store,  product)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Person(</a:t>
            </a:r>
            <a:r>
              <a:rPr lang="en-US" altLang="en-US" u="sng">
                <a:solidFill>
                  <a:schemeClr val="accent2"/>
                </a:solidFill>
              </a:rPr>
              <a:t>persname</a:t>
            </a:r>
            <a:r>
              <a:rPr lang="en-US" altLang="en-US">
                <a:solidFill>
                  <a:schemeClr val="accent2"/>
                </a:solidFill>
              </a:rPr>
              <a:t>, phoneNumber, city)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Find names of people living in Seattle that bought some  product in the ‘Gadgets’ category, and the names of the stores they bought such product from 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219200" y="4953000"/>
            <a:ext cx="715486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</a:t>
            </a:r>
            <a:r>
              <a:rPr lang="en-US" altLang="en-US">
                <a:solidFill>
                  <a:schemeClr val="accent2"/>
                </a:solidFill>
              </a:rPr>
              <a:t>DISTINCT</a:t>
            </a:r>
            <a:r>
              <a:rPr lang="en-US" altLang="en-US"/>
              <a:t> persname, store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Person, Purchase, Product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   </a:t>
            </a:r>
            <a:r>
              <a:rPr lang="en-US" altLang="en-US">
                <a:solidFill>
                  <a:schemeClr val="tx2"/>
                </a:solidFill>
              </a:rPr>
              <a:t>persname=buyer AND product = pname AND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               city=‘Seattle’  AND category=‘Gadgets’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C15D1-B42C-A441-91EC-33EA7477BFA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When are two tables related?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You guess they are</a:t>
            </a:r>
          </a:p>
          <a:p>
            <a:pPr eaLnBrk="1" hangingPunct="1">
              <a:defRPr/>
            </a:pPr>
            <a:r>
              <a:rPr lang="en-US" altLang="en-US" sz="2800" smtClean="0"/>
              <a:t>I tell you so</a:t>
            </a:r>
          </a:p>
          <a:p>
            <a:pPr eaLnBrk="1" hangingPunct="1">
              <a:defRPr/>
            </a:pPr>
            <a:r>
              <a:rPr lang="en-US" altLang="en-US" sz="2800" smtClean="0"/>
              <a:t>Foreign keys are a method for schema designers to tell you so (7.1)</a:t>
            </a:r>
          </a:p>
          <a:p>
            <a:pPr lvl="1" eaLnBrk="1" hangingPunct="1">
              <a:defRPr/>
            </a:pPr>
            <a:r>
              <a:rPr lang="en-US" altLang="en-US" sz="2400" smtClean="0"/>
              <a:t>A foreign key states that a column is a reference to the key of another table</a:t>
            </a:r>
            <a:br>
              <a:rPr lang="en-US" altLang="en-US" sz="2400" smtClean="0"/>
            </a:br>
            <a:r>
              <a:rPr lang="en-US" altLang="en-US" sz="2400" smtClean="0"/>
              <a:t>ex: </a:t>
            </a:r>
            <a:r>
              <a:rPr lang="en-US" altLang="en-US" sz="2400" smtClean="0">
                <a:solidFill>
                  <a:schemeClr val="accent2"/>
                </a:solidFill>
              </a:rPr>
              <a:t>Product.manufacturer</a:t>
            </a:r>
            <a:r>
              <a:rPr lang="en-US" altLang="en-US" sz="2400" smtClean="0"/>
              <a:t> is foreign key of </a:t>
            </a:r>
            <a:r>
              <a:rPr lang="en-US" altLang="en-US" sz="2400" smtClean="0">
                <a:solidFill>
                  <a:schemeClr val="accent2"/>
                </a:solidFill>
              </a:rPr>
              <a:t>Company</a:t>
            </a:r>
          </a:p>
          <a:p>
            <a:pPr lvl="1" eaLnBrk="1" hangingPunct="1">
              <a:defRPr/>
            </a:pPr>
            <a:r>
              <a:rPr lang="en-US" altLang="en-US" sz="2400" smtClean="0"/>
              <a:t>Gives information and enforces constraint</a:t>
            </a:r>
          </a:p>
          <a:p>
            <a:pPr lvl="1" eaLnBrk="1" hangingPunct="1">
              <a:buFontTx/>
              <a:buNone/>
              <a:defRPr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0DE20E-F8E0-F046-A75A-2327425198B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Disambiguating Attributes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Sometimes two relations have the same attr:</a:t>
            </a:r>
            <a:br>
              <a:rPr lang="en-US" altLang="en-US" sz="2800" smtClean="0"/>
            </a:br>
            <a:r>
              <a:rPr lang="en-US" altLang="en-US" sz="2800" smtClean="0">
                <a:solidFill>
                  <a:schemeClr val="accent2"/>
                </a:solidFill>
              </a:rPr>
              <a:t>Person(pname, address, worksfor)</a:t>
            </a:r>
            <a:br>
              <a:rPr lang="en-US" altLang="en-US" sz="2800" smtClean="0">
                <a:solidFill>
                  <a:schemeClr val="accent2"/>
                </a:solidFill>
              </a:rPr>
            </a:br>
            <a:r>
              <a:rPr lang="en-US" altLang="en-US" sz="2800" smtClean="0">
                <a:solidFill>
                  <a:schemeClr val="accent2"/>
                </a:solidFill>
              </a:rPr>
              <a:t>Company(cname, address)</a:t>
            </a:r>
          </a:p>
          <a:p>
            <a:pPr eaLnBrk="1" hangingPunct="1">
              <a:buFontTx/>
              <a:buNone/>
              <a:defRPr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609600" y="3505200"/>
            <a:ext cx="48815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</a:t>
            </a:r>
            <a:r>
              <a:rPr lang="en-US" altLang="en-US">
                <a:solidFill>
                  <a:schemeClr val="accent2"/>
                </a:solidFill>
              </a:rPr>
              <a:t>DISTINCT</a:t>
            </a:r>
            <a:r>
              <a:rPr lang="en-US" altLang="en-US"/>
              <a:t> pname, address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Person, Company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   </a:t>
            </a:r>
            <a:r>
              <a:rPr lang="en-US" altLang="en-US">
                <a:solidFill>
                  <a:schemeClr val="tx2"/>
                </a:solidFill>
              </a:rPr>
              <a:t>worksfor = cname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533400" y="5486400"/>
            <a:ext cx="70485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</a:t>
            </a:r>
            <a:r>
              <a:rPr lang="en-US" altLang="en-US">
                <a:solidFill>
                  <a:schemeClr val="accent2"/>
                </a:solidFill>
              </a:rPr>
              <a:t>DISTINCT</a:t>
            </a:r>
            <a:r>
              <a:rPr lang="en-US" altLang="en-US"/>
              <a:t> Person.pname, Company.address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Person, Company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   </a:t>
            </a:r>
            <a:r>
              <a:rPr lang="en-US" altLang="en-US">
                <a:solidFill>
                  <a:schemeClr val="tx2"/>
                </a:solidFill>
              </a:rPr>
              <a:t>Person.worksfor = Company.cname</a:t>
            </a:r>
          </a:p>
        </p:txBody>
      </p:sp>
      <p:sp>
        <p:nvSpPr>
          <p:cNvPr id="161798" name="AutoShape 6"/>
          <p:cNvSpPr>
            <a:spLocks noChangeArrowheads="1"/>
          </p:cNvSpPr>
          <p:nvPr/>
        </p:nvSpPr>
        <p:spPr bwMode="auto">
          <a:xfrm>
            <a:off x="6042025" y="3046413"/>
            <a:ext cx="1785938" cy="1136650"/>
          </a:xfrm>
          <a:prstGeom prst="wedgeEllipseCallout">
            <a:avLst>
              <a:gd name="adj1" fmla="val -81824"/>
              <a:gd name="adj2" fmla="val 11870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/>
              <a:t>Which</a:t>
            </a:r>
            <a:br>
              <a:rPr lang="en-US" altLang="en-US"/>
            </a:br>
            <a:r>
              <a:rPr lang="en-US" altLang="en-US"/>
              <a:t>address ?</a:t>
            </a:r>
          </a:p>
        </p:txBody>
      </p:sp>
      <p:sp>
        <p:nvSpPr>
          <p:cNvPr id="161799" name="AutoShape 7"/>
          <p:cNvSpPr>
            <a:spLocks noChangeArrowheads="1"/>
          </p:cNvSpPr>
          <p:nvPr/>
        </p:nvSpPr>
        <p:spPr bwMode="auto">
          <a:xfrm>
            <a:off x="3429000" y="48768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 autoUpdateAnimBg="0"/>
      <p:bldP spid="161798" grpId="0" animBg="1" autoUpdateAnimBg="0"/>
      <p:bldP spid="1617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579E07-FBDF-D645-9F0F-0852E01405A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Tuple Variables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609600" y="3962400"/>
            <a:ext cx="73580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 DISTINCT  </a:t>
            </a:r>
            <a:r>
              <a:rPr lang="en-US" altLang="en-US">
                <a:solidFill>
                  <a:schemeClr val="tx2"/>
                </a:solidFill>
              </a:rPr>
              <a:t>x.store</a:t>
            </a:r>
            <a:endParaRPr lang="en-US" altLang="en-US"/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Purchase AS x, Purchase AS y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WHERE  </a:t>
            </a:r>
            <a:r>
              <a:rPr lang="en-US" altLang="en-US"/>
              <a:t> x.product = y.product AND y.store = ‘BestBuy’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81000" y="2895600"/>
            <a:ext cx="7124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Find all stores that sold at least one product that the store</a:t>
            </a:r>
            <a:br>
              <a:rPr lang="en-US" altLang="en-US"/>
            </a:br>
            <a:r>
              <a:rPr lang="en-US" altLang="en-US"/>
              <a:t>‘BestBuy’ also sold: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990600" y="6019800"/>
            <a:ext cx="200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Answer (store)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57200" y="1600200"/>
            <a:ext cx="6034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Product (pname,  price, category, manufacturer)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Purchase (buyer,  seller,  store,  product)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Person(persname, phoneNumber, city)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E0E-CB69-A94D-AF4A-66AC6BCA45E9}" type="slidenum">
              <a:rPr lang="he-IL" altLang="en-US" smtClean="0"/>
              <a:pPr/>
              <a:t>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200"/>
            <a:ext cx="6477000" cy="66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E1138-A23A-BD4E-A315-D8A25091942D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Tuple Variables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762000" y="1066800"/>
            <a:ext cx="71310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General rule: </a:t>
            </a:r>
            <a:br>
              <a:rPr lang="en-US" altLang="en-US"/>
            </a:br>
            <a:r>
              <a:rPr lang="en-US" altLang="en-US"/>
              <a:t>tuple variables introduced automatically by the system: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 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Product (name,  price, category, manufacturer)</a:t>
            </a:r>
          </a:p>
          <a:p>
            <a:pPr>
              <a:defRPr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Becomes: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              </a:t>
            </a:r>
          </a:p>
          <a:p>
            <a:pPr>
              <a:defRPr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defRPr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defRPr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Doesn’t work when Product occurs more than once:</a:t>
            </a:r>
          </a:p>
          <a:p>
            <a:pPr>
              <a:defRPr/>
            </a:pPr>
            <a:r>
              <a:rPr lang="en-US" altLang="en-US"/>
              <a:t>In that case the user needs to define variables explicitly.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590800" y="2667000"/>
            <a:ext cx="28940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 SELECT  </a:t>
            </a:r>
            <a:r>
              <a:rPr lang="en-US" altLang="en-US">
                <a:solidFill>
                  <a:schemeClr val="tx2"/>
                </a:solidFill>
              </a:rPr>
              <a:t>name</a:t>
            </a:r>
            <a:endParaRPr lang="en-US" altLang="en-US"/>
          </a:p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FROM     </a:t>
            </a:r>
            <a:r>
              <a:rPr lang="en-US" altLang="en-US"/>
              <a:t>Product</a:t>
            </a:r>
          </a:p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WHERE  </a:t>
            </a:r>
            <a:r>
              <a:rPr lang="en-US" altLang="en-US"/>
              <a:t>price &gt; 100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2667000" y="4343400"/>
            <a:ext cx="38782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 SELECT </a:t>
            </a:r>
            <a:r>
              <a:rPr lang="en-US" altLang="en-US"/>
              <a:t>Product</a:t>
            </a:r>
            <a:r>
              <a:rPr lang="en-US" altLang="en-US">
                <a:solidFill>
                  <a:schemeClr val="accent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name</a:t>
            </a:r>
            <a:endParaRPr lang="en-US" altLang="en-US"/>
          </a:p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FROM    </a:t>
            </a:r>
            <a:r>
              <a:rPr lang="en-US" altLang="en-US"/>
              <a:t>Product AS Product</a:t>
            </a:r>
          </a:p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WHERE </a:t>
            </a:r>
            <a:r>
              <a:rPr lang="en-US" altLang="en-US"/>
              <a:t>Product</a:t>
            </a:r>
            <a:r>
              <a:rPr lang="en-US" altLang="en-US">
                <a:solidFill>
                  <a:schemeClr val="accent2"/>
                </a:solidFill>
              </a:rPr>
              <a:t>.</a:t>
            </a:r>
            <a:r>
              <a:rPr lang="en-US" altLang="en-US"/>
              <a:t>price &gt;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BDFFA-102E-E84B-AA9B-549835A2E4C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077200" cy="198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SELECT </a:t>
            </a:r>
            <a:r>
              <a:rPr lang="en-US" altLang="en-US" sz="2400" smtClean="0"/>
              <a:t>a1, a2, …, ak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FROM    </a:t>
            </a:r>
            <a:r>
              <a:rPr lang="en-US" altLang="en-US" sz="2400" smtClean="0"/>
              <a:t>R1 AS x1, R2 AS x2, …, Rn AS xn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WHERE  </a:t>
            </a:r>
            <a:r>
              <a:rPr lang="en-US" altLang="en-US" sz="2400" smtClean="0"/>
              <a:t>Conditions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/>
              <a:t>1. Nested loops: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914400" y="3810000"/>
            <a:ext cx="7191375" cy="273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mtClean="0"/>
              <a:t>Answer = {}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 smtClean="0"/>
              <a:t>for</a:t>
            </a:r>
            <a:r>
              <a:rPr lang="en-US" altLang="en-US" smtClean="0"/>
              <a:t> x1 </a:t>
            </a:r>
            <a:r>
              <a:rPr lang="en-US" altLang="en-US" b="1" smtClean="0"/>
              <a:t>in</a:t>
            </a:r>
            <a:r>
              <a:rPr lang="en-US" altLang="en-US" smtClean="0"/>
              <a:t> R1 </a:t>
            </a:r>
            <a:r>
              <a:rPr lang="en-US" altLang="en-US" b="1" smtClean="0"/>
              <a:t>do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      </a:t>
            </a:r>
            <a:r>
              <a:rPr lang="en-US" altLang="en-US" b="1" smtClean="0"/>
              <a:t>for</a:t>
            </a:r>
            <a:r>
              <a:rPr lang="en-US" altLang="en-US" smtClean="0"/>
              <a:t> x2 </a:t>
            </a:r>
            <a:r>
              <a:rPr lang="en-US" altLang="en-US" b="1" smtClean="0"/>
              <a:t>in</a:t>
            </a:r>
            <a:r>
              <a:rPr lang="en-US" altLang="en-US" smtClean="0"/>
              <a:t> R2 </a:t>
            </a:r>
            <a:r>
              <a:rPr lang="en-US" altLang="en-US" b="1" smtClean="0"/>
              <a:t>do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           …..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                </a:t>
            </a:r>
            <a:r>
              <a:rPr lang="en-US" altLang="en-US" b="1" smtClean="0"/>
              <a:t>for</a:t>
            </a:r>
            <a:r>
              <a:rPr lang="en-US" altLang="en-US" smtClean="0"/>
              <a:t> xn </a:t>
            </a:r>
            <a:r>
              <a:rPr lang="en-US" altLang="en-US" b="1" smtClean="0"/>
              <a:t>in</a:t>
            </a:r>
            <a:r>
              <a:rPr lang="en-US" altLang="en-US" smtClean="0"/>
              <a:t> Rn </a:t>
            </a:r>
            <a:r>
              <a:rPr lang="en-US" altLang="en-US" b="1" smtClean="0"/>
              <a:t>do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                       </a:t>
            </a:r>
            <a:r>
              <a:rPr lang="en-US" altLang="en-US" b="1" smtClean="0"/>
              <a:t>if</a:t>
            </a:r>
            <a:r>
              <a:rPr lang="en-US" altLang="en-US" smtClean="0"/>
              <a:t> Conditions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                             </a:t>
            </a:r>
            <a:r>
              <a:rPr lang="en-US" altLang="en-US" b="1" smtClean="0"/>
              <a:t>then</a:t>
            </a:r>
            <a:r>
              <a:rPr lang="en-US" altLang="en-US" smtClean="0"/>
              <a:t> Answer = Answer </a:t>
            </a:r>
            <a:r>
              <a:rPr lang="en-US" altLang="en-US" smtClean="0">
                <a:sym typeface="Symbol" charset="2"/>
              </a:rPr>
              <a:t></a:t>
            </a:r>
            <a:r>
              <a:rPr lang="en-US" altLang="en-US" smtClean="0"/>
              <a:t> {(a1,…,ak)}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 smtClean="0"/>
              <a:t>return</a:t>
            </a:r>
            <a:r>
              <a:rPr lang="en-US" altLang="en-US" smtClean="0"/>
              <a:t> Answer</a:t>
            </a: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EDF17-14CD-5741-9E0A-6D035B82E20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Meaning (Semantics) of SQL Queries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648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SELECT </a:t>
            </a:r>
            <a:r>
              <a:rPr lang="en-US" altLang="en-US" sz="2400" smtClean="0"/>
              <a:t>a1, a2, …, ak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FROM    </a:t>
            </a:r>
            <a:r>
              <a:rPr lang="en-US" altLang="en-US" sz="2400" smtClean="0"/>
              <a:t>R1 AS x1, R2 AS x2, …, Rn AS xn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WHERE  </a:t>
            </a:r>
            <a:r>
              <a:rPr lang="en-US" altLang="en-US" sz="2400" smtClean="0"/>
              <a:t>Conditions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/>
              <a:t>2. Parallel assignment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smtClean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/>
              <a:t>Doesn’t impose any order !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914400" y="3886200"/>
            <a:ext cx="7265988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mtClean="0"/>
              <a:t>Answer = {}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 smtClean="0"/>
              <a:t>for</a:t>
            </a:r>
            <a:r>
              <a:rPr lang="en-US" altLang="en-US" smtClean="0"/>
              <a:t> all assignments x1 </a:t>
            </a:r>
            <a:r>
              <a:rPr lang="en-US" altLang="en-US" b="1" smtClean="0"/>
              <a:t>in</a:t>
            </a:r>
            <a:r>
              <a:rPr lang="en-US" altLang="en-US" smtClean="0"/>
              <a:t> R1, …, xn </a:t>
            </a:r>
            <a:r>
              <a:rPr lang="en-US" altLang="en-US" b="1" smtClean="0"/>
              <a:t>in</a:t>
            </a:r>
            <a:r>
              <a:rPr lang="en-US" altLang="en-US" smtClean="0"/>
              <a:t> Rn </a:t>
            </a:r>
            <a:r>
              <a:rPr lang="en-US" altLang="en-US" b="1" smtClean="0"/>
              <a:t>do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 smtClean="0"/>
              <a:t>        if</a:t>
            </a:r>
            <a:r>
              <a:rPr lang="en-US" altLang="en-US" smtClean="0"/>
              <a:t> Conditions </a:t>
            </a:r>
            <a:r>
              <a:rPr lang="en-US" altLang="en-US" b="1" smtClean="0"/>
              <a:t>then</a:t>
            </a:r>
            <a:r>
              <a:rPr lang="en-US" altLang="en-US" smtClean="0"/>
              <a:t> Answer = Answer </a:t>
            </a:r>
            <a:r>
              <a:rPr lang="en-US" altLang="en-US" smtClean="0">
                <a:sym typeface="Symbol" charset="2"/>
              </a:rPr>
              <a:t></a:t>
            </a:r>
            <a:r>
              <a:rPr lang="en-US" altLang="en-US" smtClean="0"/>
              <a:t> {(a1,…,ak)}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 smtClean="0"/>
              <a:t>return</a:t>
            </a:r>
            <a:r>
              <a:rPr lang="en-US" altLang="en-US" smtClean="0"/>
              <a:t>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B1FE2-4FE7-5F48-B77F-2FE8D76A32C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First Unintuitive SQLism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93725" y="1793875"/>
            <a:ext cx="46688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R.A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R, S, T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R.A=S.A    OR   R.A=T.A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Looking for  </a:t>
            </a:r>
            <a:r>
              <a:rPr lang="en-US" altLang="en-US" i="1"/>
              <a:t>R      (S      T)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But what happens if T is empty?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514600" y="3733800"/>
          <a:ext cx="381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3" imgW="164814" imgH="126780" progId="Equation.3">
                  <p:embed/>
                </p:oleObj>
              </mc:Choice>
              <mc:Fallback>
                <p:oleObj name="Equation" r:id="rId3" imgW="164814" imgH="126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3810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200400" y="3733800"/>
          <a:ext cx="3873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5" imgW="164814" imgH="126780" progId="Equation.3">
                  <p:embed/>
                </p:oleObj>
              </mc:Choice>
              <mc:Fallback>
                <p:oleObj name="Equation" r:id="rId5" imgW="164814" imgH="126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3873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DD9D3-308D-DC47-AE1D-CA4D68BE71E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Exercises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12725" y="1870075"/>
            <a:ext cx="87360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Product (pname,  price, category, manufacturer)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Purchase (buyer,  seller,  store,  product)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Company (cname, stock price, country)</a:t>
            </a:r>
          </a:p>
          <a:p>
            <a:pPr>
              <a:defRPr/>
            </a:pPr>
            <a:r>
              <a:rPr lang="en-US" altLang="en-US">
                <a:solidFill>
                  <a:schemeClr val="accent2"/>
                </a:solidFill>
              </a:rPr>
              <a:t>Person(per-name, phone number, city)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>
                <a:solidFill>
                  <a:schemeClr val="accent1"/>
                </a:solidFill>
              </a:rPr>
              <a:t>Ex #1:</a:t>
            </a:r>
            <a:r>
              <a:rPr lang="en-US" altLang="en-US"/>
              <a:t> Find people who bought telephony products.</a:t>
            </a:r>
          </a:p>
          <a:p>
            <a:pPr>
              <a:defRPr/>
            </a:pPr>
            <a:r>
              <a:rPr lang="en-US" altLang="en-US">
                <a:solidFill>
                  <a:schemeClr val="accent1"/>
                </a:solidFill>
              </a:rPr>
              <a:t>Ex #2:</a:t>
            </a:r>
            <a:r>
              <a:rPr lang="en-US" altLang="en-US"/>
              <a:t> Find names of people who bought American products</a:t>
            </a:r>
          </a:p>
          <a:p>
            <a:pPr>
              <a:defRPr/>
            </a:pPr>
            <a:r>
              <a:rPr lang="en-US" altLang="en-US">
                <a:solidFill>
                  <a:schemeClr val="accent1"/>
                </a:solidFill>
              </a:rPr>
              <a:t>Ex #3:</a:t>
            </a:r>
            <a:r>
              <a:rPr lang="en-US" altLang="en-US"/>
              <a:t> Find names of people who bought American products and they</a:t>
            </a:r>
          </a:p>
          <a:p>
            <a:pPr>
              <a:defRPr/>
            </a:pPr>
            <a:r>
              <a:rPr lang="en-US" altLang="en-US"/>
              <a:t>            live in Seattle.</a:t>
            </a:r>
          </a:p>
          <a:p>
            <a:pPr>
              <a:defRPr/>
            </a:pPr>
            <a:r>
              <a:rPr lang="en-US" altLang="en-US">
                <a:solidFill>
                  <a:schemeClr val="accent1"/>
                </a:solidFill>
              </a:rPr>
              <a:t>Ex #4: </a:t>
            </a:r>
            <a:r>
              <a:rPr lang="en-US" altLang="en-US"/>
              <a:t>Find people who have both bought and sold something.</a:t>
            </a:r>
          </a:p>
          <a:p>
            <a:pPr eaLnBrk="1" hangingPunct="1">
              <a:defRPr/>
            </a:pPr>
            <a:r>
              <a:rPr lang="en-US" altLang="en-US">
                <a:solidFill>
                  <a:schemeClr val="accent1"/>
                </a:solidFill>
              </a:rPr>
              <a:t>Ex #5: </a:t>
            </a:r>
            <a:r>
              <a:rPr lang="en-US" altLang="en-US"/>
              <a:t> Find people who bought stuff from Joe or bought products</a:t>
            </a:r>
          </a:p>
          <a:p>
            <a:pPr eaLnBrk="1" hangingPunct="1">
              <a:defRPr/>
            </a:pPr>
            <a:r>
              <a:rPr lang="en-US" altLang="en-US"/>
              <a:t>            from a company whose stock prices is more than $50.</a:t>
            </a:r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A4B796-88AC-B24D-9712-08FD9D23001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</a:t>
            </a:r>
            <a:r>
              <a:rPr lang="en-US" altLang="en-US" i="1"/>
              <a:t>Is </a:t>
            </a:r>
            <a:r>
              <a:rPr lang="en-US" altLang="en-US"/>
              <a:t>a Relational Database Management System 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/>
              <a:t>Database Management System = DBMS</a:t>
            </a:r>
          </a:p>
          <a:p>
            <a:pPr>
              <a:buFontTx/>
              <a:buNone/>
              <a:defRPr/>
            </a:pPr>
            <a:r>
              <a:rPr lang="en-US" altLang="en-US"/>
              <a:t>Relational DBMS = RDBMS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A collection of files that store the data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A big C program written by someone else that accesses and updates those files for you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02CA7-D166-5142-85FE-5D5870452290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Where are RDBMS used 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Backend for traditional “database” applications</a:t>
            </a:r>
          </a:p>
          <a:p>
            <a:pPr>
              <a:defRPr/>
            </a:pPr>
            <a:r>
              <a:rPr lang="en-US" altLang="en-US"/>
              <a:t>Backend for large Websites</a:t>
            </a:r>
          </a:p>
          <a:p>
            <a:pPr>
              <a:defRPr/>
            </a:pPr>
            <a:r>
              <a:rPr lang="en-US" altLang="en-US"/>
              <a:t>Backend for Web services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43EF3B-7B3C-3441-94B4-4A2FFDA27E4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of a Traditional Database Application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239000" cy="3500438"/>
          </a:xfr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en-US"/>
              <a:t>Suppose we are building a system </a:t>
            </a:r>
          </a:p>
          <a:p>
            <a:pPr>
              <a:buFontTx/>
              <a:buNone/>
              <a:defRPr/>
            </a:pPr>
            <a:r>
              <a:rPr lang="en-US" altLang="en-US"/>
              <a:t>to store the information about:</a:t>
            </a:r>
          </a:p>
          <a:p>
            <a:pPr>
              <a:defRPr/>
            </a:pPr>
            <a:r>
              <a:rPr lang="en-US" altLang="en-US"/>
              <a:t>students</a:t>
            </a:r>
          </a:p>
          <a:p>
            <a:pPr>
              <a:defRPr/>
            </a:pPr>
            <a:r>
              <a:rPr lang="en-US" altLang="en-US"/>
              <a:t>courses</a:t>
            </a:r>
          </a:p>
          <a:p>
            <a:pPr>
              <a:defRPr/>
            </a:pPr>
            <a:r>
              <a:rPr lang="en-US" altLang="en-US"/>
              <a:t>professors</a:t>
            </a:r>
          </a:p>
          <a:p>
            <a:pPr>
              <a:defRPr/>
            </a:pPr>
            <a:r>
              <a:rPr lang="en-US" altLang="en-US"/>
              <a:t>who takes what, who teaches what</a:t>
            </a:r>
            <a:endParaRPr lang="en-US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75DF5-A4E0-6A4A-AF11-02819B93203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Can we do it without a DBMS 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/>
              <a:t>Sure we can!  Start by storing the data in files:</a:t>
            </a:r>
          </a:p>
          <a:p>
            <a:pPr>
              <a:lnSpc>
                <a:spcPct val="90000"/>
              </a:lnSpc>
              <a:defRPr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/>
              <a:t>students.txt      courses.txt          professors.txt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/>
              <a:t>Now write C or Java programs to implement specific tasks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914400" y="3810000"/>
            <a:ext cx="1447800" cy="1066800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3352800" y="3810000"/>
            <a:ext cx="1447800" cy="1066800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324600" y="3810000"/>
            <a:ext cx="1447800" cy="1066800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2384</Words>
  <Application>Microsoft Macintosh PowerPoint</Application>
  <PresentationFormat>On-screen Show (4:3)</PresentationFormat>
  <Paragraphs>737</Paragraphs>
  <Slides>54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Book Antiqua</vt:lpstr>
      <vt:lpstr>DengXian</vt:lpstr>
      <vt:lpstr>Symbol</vt:lpstr>
      <vt:lpstr>Times New Roman</vt:lpstr>
      <vt:lpstr>Wingdings</vt:lpstr>
      <vt:lpstr>Arial</vt:lpstr>
      <vt:lpstr>Default Design</vt:lpstr>
      <vt:lpstr>Chart</vt:lpstr>
      <vt:lpstr>Document</vt:lpstr>
      <vt:lpstr>Equation</vt:lpstr>
      <vt:lpstr>Brief Intro. To SQL</vt:lpstr>
      <vt:lpstr>Textbook(s)</vt:lpstr>
      <vt:lpstr>Other Texts</vt:lpstr>
      <vt:lpstr>Other Readings</vt:lpstr>
      <vt:lpstr>PowerPoint Presentation</vt:lpstr>
      <vt:lpstr>What Is a Relational Database Management System ?</vt:lpstr>
      <vt:lpstr>Where are RDBMS used ?</vt:lpstr>
      <vt:lpstr>Example of a Traditional Database Application</vt:lpstr>
      <vt:lpstr>Can we do it without a DBMS ?</vt:lpstr>
      <vt:lpstr>Doing it without a DBMS...</vt:lpstr>
      <vt:lpstr>Problems without an DBMS...</vt:lpstr>
      <vt:lpstr>Enters a DMBS</vt:lpstr>
      <vt:lpstr>Functionality of a DBMS</vt:lpstr>
      <vt:lpstr>Functionality of a DBMS</vt:lpstr>
      <vt:lpstr>How the Programmer Sees the DBMS</vt:lpstr>
      <vt:lpstr>How the Programmer Sees the DBMS</vt:lpstr>
      <vt:lpstr>Transactions</vt:lpstr>
      <vt:lpstr>Transactions</vt:lpstr>
      <vt:lpstr>Queries</vt:lpstr>
      <vt:lpstr>Queries, behind the scene</vt:lpstr>
      <vt:lpstr>Database Systems</vt:lpstr>
      <vt:lpstr>New Trends in Databases</vt:lpstr>
      <vt:lpstr>So The SQL</vt:lpstr>
      <vt:lpstr>SQL Introduction</vt:lpstr>
      <vt:lpstr>SQL</vt:lpstr>
      <vt:lpstr>Data in SQL</vt:lpstr>
      <vt:lpstr>Data Types in SQL</vt:lpstr>
      <vt:lpstr>Tables in SQL</vt:lpstr>
      <vt:lpstr>Tables Explained</vt:lpstr>
      <vt:lpstr>Tables Explained</vt:lpstr>
      <vt:lpstr>SQL Query</vt:lpstr>
      <vt:lpstr>Simple SQL Query</vt:lpstr>
      <vt:lpstr>Simple SQL Query</vt:lpstr>
      <vt:lpstr>A Notation for SQL Queries</vt:lpstr>
      <vt:lpstr>Selections</vt:lpstr>
      <vt:lpstr>The LIKE operator</vt:lpstr>
      <vt:lpstr>Eliminating Duplicates</vt:lpstr>
      <vt:lpstr>Ordering the Results</vt:lpstr>
      <vt:lpstr>Ordering the Results</vt:lpstr>
      <vt:lpstr>Ordering the Results</vt:lpstr>
      <vt:lpstr>Joins in SQL</vt:lpstr>
      <vt:lpstr>Joins</vt:lpstr>
      <vt:lpstr>Joins in SQL</vt:lpstr>
      <vt:lpstr>Joins</vt:lpstr>
      <vt:lpstr>Joins in SQL</vt:lpstr>
      <vt:lpstr>Joins</vt:lpstr>
      <vt:lpstr>When are two tables related?</vt:lpstr>
      <vt:lpstr>Disambiguating Attributes</vt:lpstr>
      <vt:lpstr>Tuple Variables</vt:lpstr>
      <vt:lpstr>Tuple Variables</vt:lpstr>
      <vt:lpstr>Meaning (Semantics) of SQL Queries</vt:lpstr>
      <vt:lpstr>Meaning (Semantics) of SQL Queries</vt:lpstr>
      <vt:lpstr>First Unintuitive SQLism</vt:lpstr>
      <vt:lpstr>Exercises </vt:lpstr>
    </vt:vector>
  </TitlesOfParts>
  <Company>UW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Microsoft Office User</cp:lastModifiedBy>
  <cp:revision>189</cp:revision>
  <cp:lastPrinted>2017-03-28T09:18:49Z</cp:lastPrinted>
  <dcterms:created xsi:type="dcterms:W3CDTF">1601-01-01T00:00:00Z</dcterms:created>
  <dcterms:modified xsi:type="dcterms:W3CDTF">2017-03-29T02:04:26Z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-1336105257</vt:i4>
  </property>
  <property fmtid="{D5CDD505-2E9C-101B-9397-08002B2CF9AE}" pid="3" name="_EmailSubject">
    <vt:lpwstr>lecture02</vt:lpwstr>
  </property>
  <property fmtid="{D5CDD505-2E9C-101B-9397-08002B2CF9AE}" pid="4" name="_AuthorEmail">
    <vt:lpwstr>suciu@cs.washington.edu</vt:lpwstr>
  </property>
  <property fmtid="{D5CDD505-2E9C-101B-9397-08002B2CF9AE}" pid="5" name="_AuthorEmailDisplayName">
    <vt:lpwstr>Dan Suciu</vt:lpwstr>
  </property>
  <property fmtid="{D5CDD505-2E9C-101B-9397-08002B2CF9AE}" pid="6" name="_ReviewingToolsShownOnce">
    <vt:lpwstr/>
  </property>
</Properties>
</file>