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1" r:id="rId2"/>
    <p:sldId id="258" r:id="rId3"/>
    <p:sldId id="302" r:id="rId4"/>
    <p:sldId id="303" r:id="rId5"/>
    <p:sldId id="309" r:id="rId6"/>
    <p:sldId id="304" r:id="rId7"/>
    <p:sldId id="305" r:id="rId8"/>
    <p:sldId id="310" r:id="rId9"/>
    <p:sldId id="311" r:id="rId10"/>
    <p:sldId id="312" r:id="rId11"/>
    <p:sldId id="306" r:id="rId12"/>
    <p:sldId id="313" r:id="rId13"/>
    <p:sldId id="314" r:id="rId14"/>
    <p:sldId id="315" r:id="rId15"/>
    <p:sldId id="316" r:id="rId16"/>
    <p:sldId id="317" r:id="rId17"/>
    <p:sldId id="30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A"/>
    <a:srgbClr val="335899"/>
    <a:srgbClr val="3F6AB7"/>
    <a:srgbClr val="7991CE"/>
    <a:srgbClr val="B3BEDF"/>
    <a:srgbClr val="0171C5"/>
    <a:srgbClr val="7E3A66"/>
    <a:srgbClr val="7E6CC3"/>
    <a:srgbClr val="68578F"/>
    <a:srgbClr val="3F5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16" autoAdjust="0"/>
    <p:restoredTop sz="94660"/>
  </p:normalViewPr>
  <p:slideViewPr>
    <p:cSldViewPr snapToGrid="0" showGuides="1">
      <p:cViewPr>
        <p:scale>
          <a:sx n="94" d="100"/>
          <a:sy n="94" d="100"/>
        </p:scale>
        <p:origin x="960" y="344"/>
      </p:cViewPr>
      <p:guideLst>
        <p:guide orient="horz" pos="2137"/>
        <p:guide pos="3817"/>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F06A-48C8-D948-8BD9-1912E5BD56E2}" type="datetimeFigureOut">
              <a:rPr lang="en-US" smtClean="0"/>
              <a:t>6/13/19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E4C266-C10A-FC4E-9102-B6F57534F4F8}" type="slidenum">
              <a:rPr lang="en-US" smtClean="0"/>
              <a:t>‹#›</a:t>
            </a:fld>
            <a:endParaRPr lang="en-US"/>
          </a:p>
        </p:txBody>
      </p:sp>
    </p:spTree>
    <p:extLst>
      <p:ext uri="{BB962C8B-B14F-4D97-AF65-F5344CB8AC3E}">
        <p14:creationId xmlns:p14="http://schemas.microsoft.com/office/powerpoint/2010/main" val="76051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圆角矩形 6"/>
          <p:cNvSpPr/>
          <p:nvPr userDrawn="1"/>
        </p:nvSpPr>
        <p:spPr>
          <a:xfrm>
            <a:off x="2019869" y="5501898"/>
            <a:ext cx="10172131" cy="1284102"/>
          </a:xfrm>
          <a:prstGeom prst="roundRect">
            <a:avLst>
              <a:gd name="adj" fmla="val 0"/>
            </a:avLst>
          </a:prstGeom>
          <a:solidFill>
            <a:srgbClr val="004F8A">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0" y="5501898"/>
            <a:ext cx="3048000" cy="1284102"/>
          </a:xfrm>
          <a:custGeom>
            <a:avLst/>
            <a:gdLst>
              <a:gd name="connsiteX0" fmla="*/ 0 w 3036468"/>
              <a:gd name="connsiteY0" fmla="*/ 0 h 1800000"/>
              <a:gd name="connsiteX1" fmla="*/ 3036468 w 3036468"/>
              <a:gd name="connsiteY1" fmla="*/ 0 h 1800000"/>
              <a:gd name="connsiteX2" fmla="*/ 2061536 w 3036468"/>
              <a:gd name="connsiteY2" fmla="*/ 1800000 h 1800000"/>
              <a:gd name="connsiteX3" fmla="*/ 0 w 3036468"/>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036468" h="1800000">
                <a:moveTo>
                  <a:pt x="0" y="0"/>
                </a:moveTo>
                <a:lnTo>
                  <a:pt x="3036468" y="0"/>
                </a:lnTo>
                <a:lnTo>
                  <a:pt x="2061536" y="1800000"/>
                </a:lnTo>
                <a:lnTo>
                  <a:pt x="0" y="1800000"/>
                </a:lnTo>
                <a:close/>
              </a:path>
            </a:pathLst>
          </a:cu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429898"/>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6786000"/>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743201" y="5970198"/>
            <a:ext cx="9448799" cy="522360"/>
          </a:xfrm>
        </p:spPr>
        <p:txBody>
          <a:bodyPr anchor="ctr"/>
          <a:lstStyle>
            <a:lvl1pPr algn="l">
              <a:defRPr sz="60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807DB26E-7550-4A68-B9ED-0930F4C79F79}" type="datetimeFigureOut">
              <a:rPr lang="zh-CN" altLang="en-US" smtClean="0"/>
              <a:t>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362" y="5611454"/>
            <a:ext cx="1100407" cy="1103640"/>
          </a:xfrm>
          <a:prstGeom prst="rect">
            <a:avLst/>
          </a:prstGeom>
        </p:spPr>
      </p:pic>
    </p:spTree>
    <p:extLst>
      <p:ext uri="{BB962C8B-B14F-4D97-AF65-F5344CB8AC3E}">
        <p14:creationId xmlns:p14="http://schemas.microsoft.com/office/powerpoint/2010/main" val="1236247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任意多边形 9"/>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07DB26E-7550-4A68-B9ED-0930F4C79F79}" type="datetimeFigureOut">
              <a:rPr lang="zh-CN" altLang="en-US" smtClean="0"/>
              <a:t>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1" name="矩形 10"/>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3708741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4F8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807DB26E-7550-4A68-B9ED-0930F4C79F79}" type="datetimeFigureOut">
              <a:rPr lang="zh-CN" altLang="en-US" smtClean="0"/>
              <a:t>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9" name="图片占位符 8"/>
          <p:cNvSpPr>
            <a:spLocks noGrp="1"/>
          </p:cNvSpPr>
          <p:nvPr>
            <p:ph type="pic" sz="quarter" idx="13"/>
          </p:nvPr>
        </p:nvSpPr>
        <p:spPr>
          <a:xfrm>
            <a:off x="0" y="0"/>
            <a:ext cx="6813176" cy="6858000"/>
          </a:xfrm>
          <a:ln>
            <a:noFill/>
          </a:ln>
        </p:spPr>
        <p:txBody>
          <a:bodyPr/>
          <a:lstStyle/>
          <a:p>
            <a:endParaRPr lang="zh-CN" altLang="en-US" dirty="0"/>
          </a:p>
        </p:txBody>
      </p:sp>
    </p:spTree>
    <p:extLst>
      <p:ext uri="{BB962C8B-B14F-4D97-AF65-F5344CB8AC3E}">
        <p14:creationId xmlns:p14="http://schemas.microsoft.com/office/powerpoint/2010/main" val="71468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任意多边形 7"/>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807DB26E-7550-4A68-B9ED-0930F4C79F79}" type="datetimeFigureOut">
              <a:rPr lang="zh-CN" altLang="en-US" smtClean="0"/>
              <a:t>19/6/13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0" name="矩形 9"/>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779397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5" name="矩形 4"/>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78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004F8A"/>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19/6/13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2502845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0" name="矩形 9"/>
          <p:cNvSpPr/>
          <p:nvPr userDrawn="1"/>
        </p:nvSpPr>
        <p:spPr>
          <a:xfrm>
            <a:off x="-1" y="1"/>
            <a:ext cx="10468725" cy="9525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096000" y="6108700"/>
            <a:ext cx="6096000" cy="7493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72BB5F89-3C37-49A6-B7CC-41D189EEC0B1}" type="datetimeFigureOut">
              <a:rPr lang="zh-CN" altLang="en-US" smtClean="0"/>
              <a:t>19/6/13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89001C-556A-4238-A7E0-2B72E20C5D72}" type="slidenum">
              <a:rPr lang="zh-CN" altLang="en-US" smtClean="0"/>
              <a:t>‹#›</a:t>
            </a:fld>
            <a:endParaRPr lang="zh-CN" altLang="en-US"/>
          </a:p>
        </p:txBody>
      </p:sp>
      <p:sp>
        <p:nvSpPr>
          <p:cNvPr id="7" name="矩形 6"/>
          <p:cNvSpPr/>
          <p:nvPr userDrawn="1"/>
        </p:nvSpPr>
        <p:spPr>
          <a:xfrm>
            <a:off x="-6350" y="5349875"/>
            <a:ext cx="8286750" cy="1511300"/>
          </a:xfrm>
          <a:custGeom>
            <a:avLst/>
            <a:gdLst>
              <a:gd name="connsiteX0" fmla="*/ 0 w 7404100"/>
              <a:gd name="connsiteY0" fmla="*/ 0 h 1498600"/>
              <a:gd name="connsiteX1" fmla="*/ 7404100 w 7404100"/>
              <a:gd name="connsiteY1" fmla="*/ 0 h 1498600"/>
              <a:gd name="connsiteX2" fmla="*/ 7404100 w 7404100"/>
              <a:gd name="connsiteY2" fmla="*/ 1498600 h 1498600"/>
              <a:gd name="connsiteX3" fmla="*/ 0 w 7404100"/>
              <a:gd name="connsiteY3" fmla="*/ 1498600 h 1498600"/>
              <a:gd name="connsiteX4" fmla="*/ 0 w 7404100"/>
              <a:gd name="connsiteY4" fmla="*/ 0 h 1498600"/>
              <a:gd name="connsiteX0" fmla="*/ 0 w 7404100"/>
              <a:gd name="connsiteY0" fmla="*/ 0 h 1498600"/>
              <a:gd name="connsiteX1" fmla="*/ 6121400 w 7404100"/>
              <a:gd name="connsiteY1" fmla="*/ 0 h 1498600"/>
              <a:gd name="connsiteX2" fmla="*/ 7404100 w 7404100"/>
              <a:gd name="connsiteY2" fmla="*/ 1498600 h 1498600"/>
              <a:gd name="connsiteX3" fmla="*/ 0 w 7404100"/>
              <a:gd name="connsiteY3" fmla="*/ 1498600 h 1498600"/>
              <a:gd name="connsiteX4" fmla="*/ 0 w 7404100"/>
              <a:gd name="connsiteY4" fmla="*/ 0 h 1498600"/>
              <a:gd name="connsiteX0" fmla="*/ 0 w 8280400"/>
              <a:gd name="connsiteY0" fmla="*/ 0 h 1511300"/>
              <a:gd name="connsiteX1" fmla="*/ 6121400 w 8280400"/>
              <a:gd name="connsiteY1" fmla="*/ 0 h 1511300"/>
              <a:gd name="connsiteX2" fmla="*/ 8280400 w 8280400"/>
              <a:gd name="connsiteY2" fmla="*/ 1511300 h 1511300"/>
              <a:gd name="connsiteX3" fmla="*/ 0 w 8280400"/>
              <a:gd name="connsiteY3" fmla="*/ 1498600 h 1511300"/>
              <a:gd name="connsiteX4" fmla="*/ 0 w 8280400"/>
              <a:gd name="connsiteY4" fmla="*/ 0 h 1511300"/>
              <a:gd name="connsiteX0" fmla="*/ 6350 w 8286750"/>
              <a:gd name="connsiteY0" fmla="*/ 0 h 1511300"/>
              <a:gd name="connsiteX1" fmla="*/ 6127750 w 8286750"/>
              <a:gd name="connsiteY1" fmla="*/ 0 h 1511300"/>
              <a:gd name="connsiteX2" fmla="*/ 8286750 w 8286750"/>
              <a:gd name="connsiteY2" fmla="*/ 1511300 h 1511300"/>
              <a:gd name="connsiteX3" fmla="*/ 0 w 8286750"/>
              <a:gd name="connsiteY3" fmla="*/ 1504950 h 1511300"/>
              <a:gd name="connsiteX4" fmla="*/ 6350 w 8286750"/>
              <a:gd name="connsiteY4" fmla="*/ 0 h 151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6750" h="1511300">
                <a:moveTo>
                  <a:pt x="6350" y="0"/>
                </a:moveTo>
                <a:lnTo>
                  <a:pt x="6127750" y="0"/>
                </a:lnTo>
                <a:lnTo>
                  <a:pt x="8286750" y="1511300"/>
                </a:lnTo>
                <a:lnTo>
                  <a:pt x="0" y="1504950"/>
                </a:lnTo>
                <a:cubicBezTo>
                  <a:pt x="2117" y="1003300"/>
                  <a:pt x="4233" y="501650"/>
                  <a:pt x="6350" y="0"/>
                </a:cubicBezTo>
                <a:close/>
              </a:path>
            </a:pathLst>
          </a:custGeom>
          <a:solidFill>
            <a:srgbClr val="017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121900" y="0"/>
            <a:ext cx="2070100" cy="825500"/>
          </a:xfrm>
          <a:custGeom>
            <a:avLst/>
            <a:gdLst>
              <a:gd name="connsiteX0" fmla="*/ 0 w 2692400"/>
              <a:gd name="connsiteY0" fmla="*/ 0 h 825500"/>
              <a:gd name="connsiteX1" fmla="*/ 2692400 w 2692400"/>
              <a:gd name="connsiteY1" fmla="*/ 0 h 825500"/>
              <a:gd name="connsiteX2" fmla="*/ 2692400 w 2692400"/>
              <a:gd name="connsiteY2" fmla="*/ 825500 h 825500"/>
              <a:gd name="connsiteX3" fmla="*/ 0 w 2692400"/>
              <a:gd name="connsiteY3" fmla="*/ 825500 h 825500"/>
              <a:gd name="connsiteX4" fmla="*/ 0 w 2692400"/>
              <a:gd name="connsiteY4" fmla="*/ 0 h 825500"/>
              <a:gd name="connsiteX0" fmla="*/ 0 w 2692400"/>
              <a:gd name="connsiteY0" fmla="*/ 0 h 825500"/>
              <a:gd name="connsiteX1" fmla="*/ 2692400 w 2692400"/>
              <a:gd name="connsiteY1" fmla="*/ 0 h 825500"/>
              <a:gd name="connsiteX2" fmla="*/ 2692400 w 2692400"/>
              <a:gd name="connsiteY2" fmla="*/ 825500 h 825500"/>
              <a:gd name="connsiteX3" fmla="*/ 965200 w 2692400"/>
              <a:gd name="connsiteY3" fmla="*/ 825500 h 825500"/>
              <a:gd name="connsiteX4" fmla="*/ 0 w 2692400"/>
              <a:gd name="connsiteY4" fmla="*/ 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400" h="825500">
                <a:moveTo>
                  <a:pt x="0" y="0"/>
                </a:moveTo>
                <a:lnTo>
                  <a:pt x="2692400" y="0"/>
                </a:lnTo>
                <a:lnTo>
                  <a:pt x="2692400" y="825500"/>
                </a:lnTo>
                <a:lnTo>
                  <a:pt x="965200" y="825500"/>
                </a:lnTo>
                <a:lnTo>
                  <a:pt x="0" y="0"/>
                </a:lnTo>
                <a:close/>
              </a:path>
            </a:pathLst>
          </a:custGeom>
          <a:solidFill>
            <a:srgbClr val="017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393699" y="5816203"/>
            <a:ext cx="6355444" cy="800893"/>
          </a:xfrm>
        </p:spPr>
        <p:txBody>
          <a:bodyPr anchor="b">
            <a:noAutofit/>
          </a:bodyPr>
          <a:lstStyle>
            <a:lvl1pPr algn="l">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8153400" y="6285706"/>
            <a:ext cx="3966030" cy="506411"/>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65625" y="34567"/>
            <a:ext cx="754150" cy="756366"/>
          </a:xfrm>
          <a:prstGeom prst="rect">
            <a:avLst/>
          </a:prstGeom>
        </p:spPr>
      </p:pic>
      <p:sp>
        <p:nvSpPr>
          <p:cNvPr id="13" name="矩形 12"/>
          <p:cNvSpPr/>
          <p:nvPr userDrawn="1"/>
        </p:nvSpPr>
        <p:spPr>
          <a:xfrm>
            <a:off x="126999" y="5718629"/>
            <a:ext cx="139701" cy="95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193615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72000"/>
            <a:ext cx="10515600" cy="914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DB26E-7550-4A68-B9ED-0930F4C79F79}" type="datetimeFigureOut">
              <a:rPr lang="zh-CN" altLang="en-US" smtClean="0"/>
              <a:t>19/6/13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318359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93698" y="5816203"/>
            <a:ext cx="6591301" cy="800893"/>
          </a:xfrm>
        </p:spPr>
        <p:txBody>
          <a:bodyPr/>
          <a:lstStyle/>
          <a:p>
            <a:r>
              <a:rPr lang="zh-CN" altLang="en-US" dirty="0">
                <a:latin typeface="Chalkboard" charset="0"/>
                <a:ea typeface="Chalkboard" charset="0"/>
                <a:cs typeface="Chalkboard" charset="0"/>
              </a:rPr>
              <a:t>银行</a:t>
            </a:r>
            <a:r>
              <a:rPr lang="zh-CN" altLang="en-US" dirty="0" smtClean="0">
                <a:latin typeface="Chalkboard" charset="0"/>
                <a:ea typeface="Chalkboard" charset="0"/>
                <a:cs typeface="Chalkboard" charset="0"/>
              </a:rPr>
              <a:t>家算法 </a:t>
            </a:r>
            <a:r>
              <a:rPr lang="en-US" altLang="zh-CN" dirty="0" smtClean="0">
                <a:latin typeface="Chalkboard" charset="0"/>
                <a:ea typeface="Chalkboard" charset="0"/>
                <a:cs typeface="Chalkboard" charset="0"/>
              </a:rPr>
              <a:t>——</a:t>
            </a:r>
            <a:r>
              <a:rPr lang="zh-CN" altLang="en-US" dirty="0" smtClean="0">
                <a:latin typeface="Chalkboard" charset="0"/>
                <a:ea typeface="Chalkboard" charset="0"/>
                <a:cs typeface="Chalkboard" charset="0"/>
              </a:rPr>
              <a:t> 习题</a:t>
            </a:r>
            <a:r>
              <a:rPr lang="zh-CN" altLang="en-US" dirty="0">
                <a:latin typeface="Chalkboard" charset="0"/>
                <a:ea typeface="Chalkboard" charset="0"/>
                <a:cs typeface="Chalkboard" charset="0"/>
              </a:rPr>
              <a:t>课</a:t>
            </a:r>
            <a:endParaRPr lang="zh-CN" altLang="en-US" dirty="0"/>
          </a:p>
        </p:txBody>
      </p:sp>
      <p:sp>
        <p:nvSpPr>
          <p:cNvPr id="3" name="副标题 2"/>
          <p:cNvSpPr>
            <a:spLocks noGrp="1"/>
          </p:cNvSpPr>
          <p:nvPr>
            <p:ph type="subTitle" idx="1"/>
          </p:nvPr>
        </p:nvSpPr>
        <p:spPr/>
        <p:txBody>
          <a:bodyPr/>
          <a:lstStyle/>
          <a:p>
            <a:r>
              <a:rPr lang="en-US" altLang="zh-CN" b="1" dirty="0">
                <a:latin typeface="Chalkboard" charset="0"/>
                <a:ea typeface="Chalkboard" charset="0"/>
                <a:cs typeface="Chalkboard" charset="0"/>
              </a:rPr>
              <a:t>2019.6.13</a:t>
            </a:r>
            <a:endParaRPr lang="zh-CN" altLang="en-US" dirty="0"/>
          </a:p>
        </p:txBody>
      </p:sp>
    </p:spTree>
    <p:extLst>
      <p:ext uri="{BB962C8B-B14F-4D97-AF65-F5344CB8AC3E}">
        <p14:creationId xmlns:p14="http://schemas.microsoft.com/office/powerpoint/2010/main" val="600245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a:latin typeface="Chalkboard" charset="0"/>
                <a:ea typeface="Chalkboard" charset="0"/>
                <a:cs typeface="Chalkboard" charset="0"/>
              </a:rPr>
              <a:t>2</a:t>
            </a:r>
            <a:endParaRPr lang="en-US" dirty="0">
              <a:latin typeface="Chalkboard" charset="0"/>
              <a:ea typeface="Chalkboard" charset="0"/>
              <a:cs typeface="Chalkboard" charset="0"/>
            </a:endParaRPr>
          </a:p>
        </p:txBody>
      </p:sp>
      <p:sp>
        <p:nvSpPr>
          <p:cNvPr id="3" name="Rectangle 2"/>
          <p:cNvSpPr/>
          <p:nvPr/>
        </p:nvSpPr>
        <p:spPr>
          <a:xfrm>
            <a:off x="1095824" y="1131604"/>
            <a:ext cx="10562776" cy="646331"/>
          </a:xfrm>
          <a:prstGeom prst="rect">
            <a:avLst/>
          </a:prstGeom>
        </p:spPr>
        <p:txBody>
          <a:bodyPr wrap="square">
            <a:spAutoFit/>
          </a:bodyPr>
          <a:lstStyle/>
          <a:p>
            <a:r>
              <a:rPr lang="zh-CN" altLang="en-US" dirty="0"/>
              <a:t>在一个单处理器的计算机系统中，有五个进程</a:t>
            </a:r>
            <a:r>
              <a:rPr lang="en-US" dirty="0"/>
              <a:t>P1</a:t>
            </a:r>
            <a:r>
              <a:rPr lang="zh-CN" altLang="en-US" dirty="0"/>
              <a:t>，</a:t>
            </a:r>
            <a:r>
              <a:rPr lang="en-US" dirty="0"/>
              <a:t>P2</a:t>
            </a:r>
            <a:r>
              <a:rPr lang="zh-CN" altLang="en-US" dirty="0"/>
              <a:t>，</a:t>
            </a:r>
            <a:r>
              <a:rPr lang="en-US" dirty="0"/>
              <a:t>P3</a:t>
            </a:r>
            <a:r>
              <a:rPr lang="zh-CN" altLang="en-US" dirty="0"/>
              <a:t>，</a:t>
            </a:r>
            <a:r>
              <a:rPr lang="en-US" dirty="0"/>
              <a:t>P4,P5</a:t>
            </a:r>
            <a:r>
              <a:rPr lang="zh-CN" altLang="en-US" dirty="0"/>
              <a:t>同时依次进入就绪队例，它们的优先级和所需要的处理器时间如下表所示：</a:t>
            </a:r>
            <a:r>
              <a:rPr lang="en-US" dirty="0"/>
              <a:t> </a:t>
            </a:r>
            <a:endParaRPr lang="en-US" dirty="0" smtClean="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757220" y="1777935"/>
            <a:ext cx="4585940" cy="2493814"/>
          </a:xfrm>
          <a:prstGeom prst="rect">
            <a:avLst/>
          </a:prstGeom>
        </p:spPr>
      </p:pic>
      <p:sp>
        <p:nvSpPr>
          <p:cNvPr id="6" name="Rectangle 5"/>
          <p:cNvSpPr/>
          <p:nvPr/>
        </p:nvSpPr>
        <p:spPr>
          <a:xfrm>
            <a:off x="1095824" y="4641965"/>
            <a:ext cx="10562776" cy="923330"/>
          </a:xfrm>
          <a:prstGeom prst="rect">
            <a:avLst/>
          </a:prstGeom>
        </p:spPr>
        <p:txBody>
          <a:bodyPr wrap="square">
            <a:spAutoFit/>
          </a:bodyPr>
          <a:lstStyle/>
          <a:p>
            <a:pPr indent="139700">
              <a:spcAft>
                <a:spcPts val="0"/>
              </a:spcAft>
            </a:pPr>
            <a:r>
              <a:rPr lang="zh-CN" altLang="en-US" dirty="0">
                <a:latin typeface="Calibri" charset="0"/>
                <a:ea typeface="DengXian" charset="-122"/>
                <a:cs typeface="Times New Roman" charset="0"/>
              </a:rPr>
              <a:t>忽略进行调度等所花的时间，请回答下列问题：</a:t>
            </a:r>
            <a:r>
              <a:rPr lang="en-US" dirty="0">
                <a:latin typeface="Calibri" charset="0"/>
                <a:ea typeface="DengXian" charset="-122"/>
                <a:cs typeface="Times New Roman" charset="0"/>
              </a:rPr>
              <a:t>  </a:t>
            </a:r>
          </a:p>
          <a:p>
            <a:pPr indent="139700">
              <a:spcAft>
                <a:spcPts val="0"/>
              </a:spcAft>
            </a:pP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1</a:t>
            </a:r>
            <a:r>
              <a:rPr lang="zh-CN" altLang="en-US" dirty="0">
                <a:latin typeface="Calibri" charset="0"/>
                <a:ea typeface="DengXian" charset="-122"/>
                <a:cs typeface="Times New Roman" charset="0"/>
              </a:rPr>
              <a:t>）分别写出采用“先来先服务”调度算法和“非抢占式的优先级”调度算法选中进程运行的次序。</a:t>
            </a:r>
            <a:r>
              <a:rPr lang="en-US" dirty="0">
                <a:latin typeface="Calibri" charset="0"/>
                <a:ea typeface="DengXian" charset="-122"/>
                <a:cs typeface="Times New Roman" charset="0"/>
              </a:rPr>
              <a:t>  </a:t>
            </a:r>
          </a:p>
          <a:p>
            <a:pPr indent="139700">
              <a:spcAft>
                <a:spcPts val="0"/>
              </a:spcAft>
            </a:pP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）分别计算上述两种算法使各进程在就绪队列中的等待时间以及两种算法下的平均等待时间。</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112146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Chalkboard" charset="0"/>
                <a:ea typeface="Chalkboard" charset="0"/>
                <a:cs typeface="Chalkboard" charset="0"/>
              </a:rPr>
              <a:t>习题</a:t>
            </a:r>
            <a:r>
              <a:rPr lang="en-US" altLang="zh-CN" dirty="0">
                <a:latin typeface="Chalkboard" charset="0"/>
                <a:ea typeface="Chalkboard" charset="0"/>
                <a:cs typeface="Chalkboard" charset="0"/>
              </a:rPr>
              <a:t>2</a:t>
            </a:r>
            <a:endParaRPr lang="en-US" dirty="0"/>
          </a:p>
        </p:txBody>
      </p:sp>
      <p:sp>
        <p:nvSpPr>
          <p:cNvPr id="3" name="Rectangle 2"/>
          <p:cNvSpPr/>
          <p:nvPr/>
        </p:nvSpPr>
        <p:spPr>
          <a:xfrm>
            <a:off x="1396621" y="2163909"/>
            <a:ext cx="6318913" cy="646331"/>
          </a:xfrm>
          <a:prstGeom prst="rect">
            <a:avLst/>
          </a:prstGeom>
        </p:spPr>
        <p:txBody>
          <a:bodyPr wrap="square">
            <a:spAutoFit/>
          </a:bodyPr>
          <a:lstStyle/>
          <a:p>
            <a:pPr marL="596900">
              <a:spcAft>
                <a:spcPts val="0"/>
              </a:spcAft>
            </a:pPr>
            <a:r>
              <a:rPr lang="zh-CN" altLang="en-US" dirty="0" smtClean="0">
                <a:latin typeface="Chalkboard" charset="0"/>
                <a:ea typeface="Chalkboard" charset="0"/>
                <a:cs typeface="Chalkboard" charset="0"/>
              </a:rPr>
              <a:t>先来</a:t>
            </a:r>
            <a:r>
              <a:rPr lang="zh-CN" altLang="en-US" dirty="0">
                <a:latin typeface="Chalkboard" charset="0"/>
                <a:ea typeface="Chalkboard" charset="0"/>
                <a:cs typeface="Chalkboard" charset="0"/>
              </a:rPr>
              <a:t>先服务算法：</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P4</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P5  </a:t>
            </a:r>
          </a:p>
          <a:p>
            <a:pPr marL="596900">
              <a:spcAft>
                <a:spcPts val="0"/>
              </a:spcAft>
            </a:pPr>
            <a:r>
              <a:rPr lang="zh-CN" altLang="en-US" dirty="0">
                <a:latin typeface="Chalkboard" charset="0"/>
                <a:ea typeface="Chalkboard" charset="0"/>
                <a:cs typeface="Chalkboard" charset="0"/>
              </a:rPr>
              <a:t>非抢占式的优先级算法：</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P4</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P5</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  </a:t>
            </a:r>
            <a:endParaRPr lang="en-US" dirty="0">
              <a:effectLst/>
              <a:latin typeface="Chalkboard" charset="0"/>
              <a:ea typeface="Chalkboard" charset="0"/>
              <a:cs typeface="Chalkboard"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31841" y="3411603"/>
            <a:ext cx="4585940" cy="2493814"/>
          </a:xfrm>
          <a:prstGeom prst="rect">
            <a:avLst/>
          </a:prstGeom>
        </p:spPr>
      </p:pic>
      <p:sp>
        <p:nvSpPr>
          <p:cNvPr id="5" name="Rectangle 4"/>
          <p:cNvSpPr/>
          <p:nvPr/>
        </p:nvSpPr>
        <p:spPr>
          <a:xfrm>
            <a:off x="1396621" y="1307284"/>
            <a:ext cx="10217624" cy="369332"/>
          </a:xfrm>
          <a:prstGeom prst="rect">
            <a:avLst/>
          </a:prstGeom>
        </p:spPr>
        <p:txBody>
          <a:bodyPr wrap="square">
            <a:spAutoFit/>
          </a:bodyPr>
          <a:lstStyle/>
          <a:p>
            <a:r>
              <a:rPr lang="en-US" altLang="zh-CN" dirty="0" smtClean="0">
                <a:latin typeface="Calibri" charset="0"/>
                <a:ea typeface="DengXian" charset="-122"/>
                <a:cs typeface="Times New Roman" charset="0"/>
              </a:rPr>
              <a:t>1</a:t>
            </a:r>
            <a:r>
              <a:rPr lang="zh-CN" altLang="en-US" dirty="0" smtClean="0">
                <a:latin typeface="Calibri" charset="0"/>
                <a:ea typeface="DengXian" charset="-122"/>
                <a:cs typeface="Times New Roman" charset="0"/>
              </a:rPr>
              <a:t>、分别</a:t>
            </a:r>
            <a:r>
              <a:rPr lang="zh-CN" altLang="en-US" dirty="0">
                <a:latin typeface="Calibri" charset="0"/>
                <a:ea typeface="DengXian" charset="-122"/>
                <a:cs typeface="Times New Roman" charset="0"/>
              </a:rPr>
              <a:t>写出采用“先来先服务”调度算法和“非抢占式的优先级”调度算法选中进程运行的次序。</a:t>
            </a:r>
            <a:endParaRPr lang="en-US" dirty="0"/>
          </a:p>
        </p:txBody>
      </p:sp>
    </p:spTree>
    <p:extLst>
      <p:ext uri="{BB962C8B-B14F-4D97-AF65-F5344CB8AC3E}">
        <p14:creationId xmlns:p14="http://schemas.microsoft.com/office/powerpoint/2010/main" val="209043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Chalkboard" charset="0"/>
                <a:ea typeface="Chalkboard" charset="0"/>
                <a:cs typeface="Chalkboard" charset="0"/>
              </a:rPr>
              <a:t>习题</a:t>
            </a:r>
            <a:r>
              <a:rPr lang="en-US" altLang="zh-CN" dirty="0">
                <a:latin typeface="Chalkboard" charset="0"/>
                <a:ea typeface="Chalkboard" charset="0"/>
                <a:cs typeface="Chalkboard" charset="0"/>
              </a:rPr>
              <a:t>2</a:t>
            </a:r>
            <a:endParaRPr lang="en-US" dirty="0"/>
          </a:p>
        </p:txBody>
      </p:sp>
      <p:sp>
        <p:nvSpPr>
          <p:cNvPr id="3" name="Rectangle 2"/>
          <p:cNvSpPr/>
          <p:nvPr/>
        </p:nvSpPr>
        <p:spPr>
          <a:xfrm>
            <a:off x="1669576" y="2125265"/>
            <a:ext cx="8743666" cy="1200329"/>
          </a:xfrm>
          <a:prstGeom prst="rect">
            <a:avLst/>
          </a:prstGeom>
        </p:spPr>
        <p:txBody>
          <a:bodyPr wrap="square">
            <a:spAutoFit/>
          </a:bodyPr>
          <a:lstStyle/>
          <a:p>
            <a:r>
              <a:rPr lang="zh-CN" altLang="en-US" dirty="0">
                <a:latin typeface="Chalkboard" charset="0"/>
                <a:ea typeface="Chalkboard" charset="0"/>
                <a:cs typeface="Chalkboard" charset="0"/>
              </a:rPr>
              <a:t>先来先服务算法：</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P4</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P5</a:t>
            </a:r>
            <a:endParaRPr lang="en-US" altLang="zh-CN" dirty="0" smtClean="0">
              <a:latin typeface="Chalkboard" charset="0"/>
              <a:ea typeface="Chalkboard" charset="0"/>
              <a:cs typeface="Chalkboard" charset="0"/>
            </a:endParaRPr>
          </a:p>
          <a:p>
            <a:r>
              <a:rPr lang="zh-CN" altLang="en-US" dirty="0" smtClean="0">
                <a:latin typeface="Chalkboard" charset="0"/>
                <a:ea typeface="Chalkboard" charset="0"/>
                <a:cs typeface="Chalkboard" charset="0"/>
              </a:rPr>
              <a:t>先来</a:t>
            </a:r>
            <a:r>
              <a:rPr lang="zh-CN" altLang="en-US" dirty="0">
                <a:latin typeface="Chalkboard" charset="0"/>
                <a:ea typeface="Chalkboard" charset="0"/>
                <a:cs typeface="Chalkboard" charset="0"/>
              </a:rPr>
              <a:t>先服务算法：（</a:t>
            </a:r>
            <a:r>
              <a:rPr lang="en-US" dirty="0">
                <a:latin typeface="Chalkboard" charset="0"/>
                <a:ea typeface="Chalkboard" charset="0"/>
                <a:cs typeface="Chalkboard" charset="0"/>
              </a:rPr>
              <a:t>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14</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5</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9</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6</a:t>
            </a:r>
            <a:r>
              <a:rPr lang="zh-CN" altLang="en-US" dirty="0">
                <a:latin typeface="Chalkboard" charset="0"/>
                <a:ea typeface="Chalkboard" charset="0"/>
                <a:cs typeface="Chalkboard" charset="0"/>
              </a:rPr>
              <a:t>（</a:t>
            </a:r>
            <a:r>
              <a:rPr lang="en-US" dirty="0" err="1">
                <a:latin typeface="Chalkboard" charset="0"/>
                <a:ea typeface="Chalkboard" charset="0"/>
                <a:cs typeface="Chalkboard" charset="0"/>
              </a:rPr>
              <a:t>ms</a:t>
            </a:r>
            <a:r>
              <a:rPr lang="zh-CN" altLang="en-US" dirty="0">
                <a:latin typeface="Chalkboard" charset="0"/>
                <a:ea typeface="Chalkboard" charset="0"/>
                <a:cs typeface="Chalkboard" charset="0"/>
              </a:rPr>
              <a:t>） </a:t>
            </a:r>
            <a:endParaRPr lang="en-US" altLang="zh-CN" dirty="0" smtClean="0">
              <a:latin typeface="Chalkboard" charset="0"/>
              <a:ea typeface="Chalkboard" charset="0"/>
              <a:cs typeface="Chalkboard" charset="0"/>
            </a:endParaRPr>
          </a:p>
          <a:p>
            <a:r>
              <a:rPr lang="zh-CN" altLang="en-US" dirty="0">
                <a:latin typeface="Chalkboard" charset="0"/>
                <a:ea typeface="Chalkboard" charset="0"/>
                <a:cs typeface="Chalkboard" charset="0"/>
              </a:rPr>
              <a:t>非抢占式的优先级算法：</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P4</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P5</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endParaRPr lang="en-US" dirty="0">
              <a:latin typeface="Chalkboard" charset="0"/>
              <a:ea typeface="Chalkboard" charset="0"/>
              <a:cs typeface="Chalkboard" charset="0"/>
            </a:endParaRPr>
          </a:p>
          <a:p>
            <a:r>
              <a:rPr lang="zh-CN" altLang="en-US" dirty="0">
                <a:latin typeface="Chalkboard" charset="0"/>
                <a:ea typeface="Chalkboard" charset="0"/>
                <a:cs typeface="Chalkboard" charset="0"/>
              </a:rPr>
              <a:t>非抢占式的优先级算法：（</a:t>
            </a:r>
            <a:r>
              <a:rPr lang="en-US" dirty="0">
                <a:latin typeface="Chalkboard" charset="0"/>
                <a:ea typeface="Chalkboard" charset="0"/>
                <a:cs typeface="Chalkboard" charset="0"/>
              </a:rPr>
              <a:t>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18</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5</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4</a:t>
            </a:r>
            <a:r>
              <a:rPr lang="zh-CN" altLang="en-US" dirty="0">
                <a:latin typeface="Chalkboard" charset="0"/>
                <a:ea typeface="Chalkboard" charset="0"/>
                <a:cs typeface="Chalkboard" charset="0"/>
              </a:rPr>
              <a:t>（</a:t>
            </a:r>
            <a:r>
              <a:rPr lang="en-US" dirty="0" err="1">
                <a:latin typeface="Chalkboard" charset="0"/>
                <a:ea typeface="Chalkboard" charset="0"/>
                <a:cs typeface="Chalkboard" charset="0"/>
              </a:rPr>
              <a:t>ms</a:t>
            </a:r>
            <a:r>
              <a:rPr lang="zh-CN" altLang="en-US" dirty="0">
                <a:latin typeface="Chalkboard" charset="0"/>
                <a:ea typeface="Chalkboard" charset="0"/>
                <a:cs typeface="Chalkboard" charset="0"/>
              </a:rPr>
              <a:t>）</a:t>
            </a:r>
            <a:r>
              <a:rPr lang="en-US" dirty="0" smtClean="0">
                <a:latin typeface="Chalkboard" charset="0"/>
                <a:ea typeface="Chalkboard" charset="0"/>
                <a:cs typeface="Chalkboard" charset="0"/>
              </a:rPr>
              <a:t> </a:t>
            </a:r>
            <a:endParaRPr lang="en-US" dirty="0">
              <a:effectLst/>
              <a:latin typeface="Chalkboard" charset="0"/>
              <a:ea typeface="Chalkboard" charset="0"/>
              <a:cs typeface="Chalkboard"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31841" y="3534433"/>
            <a:ext cx="4585940" cy="2493814"/>
          </a:xfrm>
          <a:prstGeom prst="rect">
            <a:avLst/>
          </a:prstGeom>
        </p:spPr>
      </p:pic>
      <p:sp>
        <p:nvSpPr>
          <p:cNvPr id="5" name="Rectangle 4"/>
          <p:cNvSpPr/>
          <p:nvPr/>
        </p:nvSpPr>
        <p:spPr>
          <a:xfrm>
            <a:off x="1396621" y="1307284"/>
            <a:ext cx="10217624" cy="369332"/>
          </a:xfrm>
          <a:prstGeom prst="rect">
            <a:avLst/>
          </a:prstGeom>
        </p:spPr>
        <p:txBody>
          <a:bodyPr wrap="square">
            <a:spAutoFit/>
          </a:bodyPr>
          <a:lstStyle/>
          <a:p>
            <a:r>
              <a:rPr lang="en-US" altLang="zh-CN" dirty="0" smtClean="0">
                <a:latin typeface="Calibri" charset="0"/>
                <a:ea typeface="DengXian" charset="-122"/>
                <a:cs typeface="Times New Roman" charset="0"/>
              </a:rPr>
              <a:t>2</a:t>
            </a:r>
            <a:r>
              <a:rPr lang="zh-CN" altLang="en-US" dirty="0" smtClean="0">
                <a:latin typeface="Calibri" charset="0"/>
                <a:ea typeface="DengXian" charset="-122"/>
                <a:cs typeface="Times New Roman" charset="0"/>
              </a:rPr>
              <a:t>、分别</a:t>
            </a:r>
            <a:r>
              <a:rPr lang="zh-CN" altLang="en-US" dirty="0">
                <a:latin typeface="Calibri" charset="0"/>
                <a:ea typeface="DengXian" charset="-122"/>
                <a:cs typeface="Times New Roman" charset="0"/>
              </a:rPr>
              <a:t>计算上述两种算法使各进程在就绪队列中的等待时间以及两种算法下的平均等待时间。 </a:t>
            </a:r>
            <a:r>
              <a:rPr lang="zh-CN" altLang="en-US" dirty="0" smtClean="0">
                <a:latin typeface="Calibri" charset="0"/>
                <a:ea typeface="DengXian" charset="-122"/>
                <a:cs typeface="Times New Roman" charset="0"/>
              </a:rPr>
              <a:t>。</a:t>
            </a:r>
            <a:endParaRPr lang="en-US" dirty="0"/>
          </a:p>
        </p:txBody>
      </p:sp>
    </p:spTree>
    <p:extLst>
      <p:ext uri="{BB962C8B-B14F-4D97-AF65-F5344CB8AC3E}">
        <p14:creationId xmlns:p14="http://schemas.microsoft.com/office/powerpoint/2010/main" val="1677667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3</a:t>
            </a:r>
            <a:endParaRPr lang="en-US" dirty="0">
              <a:latin typeface="Chalkboard" charset="0"/>
              <a:ea typeface="Chalkboard" charset="0"/>
              <a:cs typeface="Chalkboard" charset="0"/>
            </a:endParaRPr>
          </a:p>
        </p:txBody>
      </p:sp>
      <p:sp>
        <p:nvSpPr>
          <p:cNvPr id="3" name="Rectangle 2"/>
          <p:cNvSpPr/>
          <p:nvPr/>
        </p:nvSpPr>
        <p:spPr>
          <a:xfrm>
            <a:off x="1095824" y="1322672"/>
            <a:ext cx="10562776" cy="2308324"/>
          </a:xfrm>
          <a:prstGeom prst="rect">
            <a:avLst/>
          </a:prstGeom>
        </p:spPr>
        <p:txBody>
          <a:bodyPr wrap="square">
            <a:spAutoFit/>
          </a:bodyPr>
          <a:lstStyle/>
          <a:p>
            <a:r>
              <a:rPr lang="zh-CN" altLang="en-US" dirty="0" smtClean="0">
                <a:latin typeface="Chalkboard" charset="0"/>
                <a:ea typeface="Chalkboard" charset="0"/>
                <a:cs typeface="Chalkboard" charset="0"/>
              </a:rPr>
              <a:t>    某</a:t>
            </a:r>
            <a:r>
              <a:rPr lang="zh-CN" altLang="en-US" dirty="0">
                <a:latin typeface="Chalkboard" charset="0"/>
                <a:ea typeface="Chalkboard" charset="0"/>
                <a:cs typeface="Chalkboard" charset="0"/>
              </a:rPr>
              <a:t>多道程序设计系统中配有一台处理器</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和两台输入输出设备</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，现有优先级由高到低的三个进程</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同时存在，它们使用资源的先后顺序和占用时间分别是：</a:t>
            </a:r>
            <a:endParaRPr lang="en-US" dirty="0">
              <a:latin typeface="Chalkboard" charset="0"/>
              <a:ea typeface="Chalkboard" charset="0"/>
              <a:cs typeface="Chalkboard" charset="0"/>
            </a:endParaRPr>
          </a:p>
          <a:p>
            <a:r>
              <a:rPr lang="en-US" dirty="0">
                <a:latin typeface="Chalkboard" charset="0"/>
                <a:ea typeface="Chalkboard" charset="0"/>
                <a:cs typeface="Chalkboard" charset="0"/>
              </a:rPr>
              <a:t> </a:t>
            </a:r>
            <a:r>
              <a:rPr lang="zh-CN" altLang="en-US" dirty="0" smtClean="0">
                <a:latin typeface="Chalkboard" charset="0"/>
                <a:ea typeface="Chalkboard" charset="0"/>
                <a:cs typeface="Chalkboard" charset="0"/>
              </a:rPr>
              <a:t>   进程 </a:t>
            </a:r>
            <a:r>
              <a:rPr lang="en-US" dirty="0" smtClean="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10ms</a:t>
            </a:r>
            <a:r>
              <a:rPr lang="zh-CN" altLang="en-US" dirty="0">
                <a:latin typeface="Chalkboard" charset="0"/>
                <a:ea typeface="Chalkboard" charset="0"/>
                <a:cs typeface="Chalkboard" charset="0"/>
              </a:rPr>
              <a:t>）。 </a:t>
            </a:r>
            <a:endParaRPr lang="en-US" dirty="0">
              <a:latin typeface="Chalkboard" charset="0"/>
              <a:ea typeface="Chalkboard" charset="0"/>
              <a:cs typeface="Chalkboard" charset="0"/>
            </a:endParaRPr>
          </a:p>
          <a:p>
            <a:r>
              <a:rPr lang="zh-CN" altLang="en-US" dirty="0" smtClean="0">
                <a:latin typeface="Chalkboard" charset="0"/>
                <a:ea typeface="Chalkboard" charset="0"/>
                <a:cs typeface="Chalkboard" charset="0"/>
              </a:rPr>
              <a:t>    进程</a:t>
            </a:r>
            <a:r>
              <a:rPr lang="en-US" dirty="0" smtClean="0">
                <a:latin typeface="Chalkboard" charset="0"/>
                <a:ea typeface="Chalkboard" charset="0"/>
                <a:cs typeface="Chalkboard" charset="0"/>
              </a:rPr>
              <a:t> </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40ms</a:t>
            </a:r>
            <a:r>
              <a:rPr lang="zh-CN" altLang="en-US" dirty="0">
                <a:latin typeface="Chalkboard" charset="0"/>
                <a:ea typeface="Chalkboard" charset="0"/>
                <a:cs typeface="Chalkboard" charset="0"/>
              </a:rPr>
              <a:t>）。 </a:t>
            </a:r>
            <a:endParaRPr lang="en-US" dirty="0">
              <a:latin typeface="Chalkboard" charset="0"/>
              <a:ea typeface="Chalkboard" charset="0"/>
              <a:cs typeface="Chalkboard" charset="0"/>
            </a:endParaRPr>
          </a:p>
          <a:p>
            <a:r>
              <a:rPr lang="zh-CN" altLang="en-US" dirty="0" smtClean="0">
                <a:latin typeface="Chalkboard" charset="0"/>
                <a:ea typeface="Chalkboard" charset="0"/>
                <a:cs typeface="Chalkboard" charset="0"/>
              </a:rPr>
              <a:t>    进程</a:t>
            </a:r>
            <a:r>
              <a:rPr lang="en-US" dirty="0" smtClean="0">
                <a:latin typeface="Chalkboard" charset="0"/>
                <a:ea typeface="Chalkboard" charset="0"/>
                <a:cs typeface="Chalkboard" charset="0"/>
              </a:rPr>
              <a:t> </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  </a:t>
            </a:r>
          </a:p>
          <a:p>
            <a:r>
              <a:rPr lang="zh-CN" altLang="en-US" dirty="0">
                <a:latin typeface="Chalkboard" charset="0"/>
                <a:ea typeface="Chalkboard" charset="0"/>
                <a:cs typeface="Chalkboard" charset="0"/>
              </a:rPr>
              <a:t>若进程调度采用“可抢占的最高优先级”调度算法，且忽略调度等所需的时间，请回答下列问题：</a:t>
            </a:r>
            <a:r>
              <a:rPr lang="en-US" dirty="0">
                <a:latin typeface="Chalkboard" charset="0"/>
                <a:ea typeface="Chalkboard" charset="0"/>
                <a:cs typeface="Chalkboard" charset="0"/>
              </a:rPr>
              <a:t>  </a:t>
            </a:r>
          </a:p>
          <a:p>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a:t>
            </a:r>
            <a:r>
              <a:rPr lang="zh-CN" altLang="en-US" dirty="0">
                <a:latin typeface="Chalkboard" charset="0"/>
                <a:ea typeface="Chalkboard" charset="0"/>
                <a:cs typeface="Chalkboard" charset="0"/>
              </a:rPr>
              <a:t>）进程</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从开始到完成所用的时间分别是多少？</a:t>
            </a:r>
            <a:r>
              <a:rPr lang="en-US" dirty="0">
                <a:latin typeface="Chalkboard" charset="0"/>
                <a:ea typeface="Chalkboard" charset="0"/>
                <a:cs typeface="Chalkboard" charset="0"/>
              </a:rPr>
              <a:t>  </a:t>
            </a:r>
          </a:p>
          <a:p>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）三个进程从开始到全部完成时</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的利用率为多少？</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的利用率为多少？</a:t>
            </a:r>
            <a:r>
              <a:rPr lang="en-US" dirty="0">
                <a:latin typeface="Chalkboard" charset="0"/>
                <a:ea typeface="Chalkboard" charset="0"/>
                <a:cs typeface="Chalkboard" charset="0"/>
              </a:rPr>
              <a:t> </a:t>
            </a:r>
            <a:endParaRPr lang="en-US" dirty="0" smtClean="0">
              <a:latin typeface="Chalkboard" charset="0"/>
              <a:ea typeface="Chalkboard" charset="0"/>
              <a:cs typeface="Chalkboard" charset="0"/>
            </a:endParaRPr>
          </a:p>
        </p:txBody>
      </p:sp>
    </p:spTree>
    <p:extLst>
      <p:ext uri="{BB962C8B-B14F-4D97-AF65-F5344CB8AC3E}">
        <p14:creationId xmlns:p14="http://schemas.microsoft.com/office/powerpoint/2010/main" val="2142111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3</a:t>
            </a:r>
            <a:endParaRPr lang="en-US" dirty="0">
              <a:latin typeface="Chalkboard" charset="0"/>
              <a:ea typeface="Chalkboard" charset="0"/>
              <a:cs typeface="Chalkboard" charset="0"/>
            </a:endParaRPr>
          </a:p>
        </p:txBody>
      </p:sp>
      <p:sp>
        <p:nvSpPr>
          <p:cNvPr id="3" name="Rectangle 2"/>
          <p:cNvSpPr/>
          <p:nvPr/>
        </p:nvSpPr>
        <p:spPr>
          <a:xfrm>
            <a:off x="1095824" y="1077331"/>
            <a:ext cx="10562776" cy="2031325"/>
          </a:xfrm>
          <a:prstGeom prst="rect">
            <a:avLst/>
          </a:prstGeom>
        </p:spPr>
        <p:txBody>
          <a:bodyPr wrap="square">
            <a:spAutoFit/>
          </a:bodyPr>
          <a:lstStyle/>
          <a:p>
            <a:r>
              <a:rPr lang="zh-CN" altLang="en-US" dirty="0" smtClean="0">
                <a:latin typeface="Chalkboard" charset="0"/>
                <a:ea typeface="Chalkboard" charset="0"/>
                <a:cs typeface="Chalkboard" charset="0"/>
              </a:rPr>
              <a:t>（</a:t>
            </a:r>
            <a:r>
              <a:rPr lang="en-US" dirty="0">
                <a:latin typeface="Chalkboard" charset="0"/>
                <a:ea typeface="Chalkboard" charset="0"/>
                <a:cs typeface="Chalkboard" charset="0"/>
              </a:rPr>
              <a:t>1</a:t>
            </a:r>
            <a:r>
              <a:rPr lang="zh-CN" altLang="en-US" dirty="0">
                <a:latin typeface="Chalkboard" charset="0"/>
                <a:ea typeface="Chalkboard" charset="0"/>
                <a:cs typeface="Chalkboard" charset="0"/>
              </a:rPr>
              <a:t>）进程</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从开始到完成所用的时间分别是多少</a:t>
            </a:r>
            <a:r>
              <a:rPr lang="zh-CN" altLang="en-US" dirty="0" smtClean="0">
                <a:latin typeface="Chalkboard" charset="0"/>
                <a:ea typeface="Chalkboard" charset="0"/>
                <a:cs typeface="Chalkboard" charset="0"/>
              </a:rPr>
              <a:t>？</a:t>
            </a:r>
            <a:endParaRPr lang="en-US" altLang="zh-CN" dirty="0" smtClean="0">
              <a:latin typeface="Chalkboard" charset="0"/>
              <a:ea typeface="Chalkboard" charset="0"/>
              <a:cs typeface="Chalkboard" charset="0"/>
            </a:endParaRPr>
          </a:p>
          <a:p>
            <a:r>
              <a:rPr lang="en-US" dirty="0" smtClean="0">
                <a:latin typeface="Chalkboard" charset="0"/>
                <a:ea typeface="Chalkboard" charset="0"/>
                <a:cs typeface="Chalkboard" charset="0"/>
              </a:rPr>
              <a:t> </a:t>
            </a:r>
          </a:p>
          <a:p>
            <a:r>
              <a:rPr lang="zh-CN" altLang="en-US" dirty="0" smtClean="0">
                <a:latin typeface="Chalkboard" charset="0"/>
                <a:ea typeface="Chalkboard" charset="0"/>
                <a:cs typeface="Chalkboard" charset="0"/>
              </a:rPr>
              <a:t>    进程 </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10ms</a:t>
            </a:r>
            <a:r>
              <a:rPr lang="zh-CN" altLang="en-US" dirty="0">
                <a:latin typeface="Chalkboard" charset="0"/>
                <a:ea typeface="Chalkboard" charset="0"/>
                <a:cs typeface="Chalkboard" charset="0"/>
              </a:rPr>
              <a:t>）。 </a:t>
            </a:r>
            <a:endParaRPr lang="en-US" dirty="0">
              <a:latin typeface="Chalkboard" charset="0"/>
              <a:ea typeface="Chalkboard" charset="0"/>
              <a:cs typeface="Chalkboard" charset="0"/>
            </a:endParaRPr>
          </a:p>
          <a:p>
            <a:r>
              <a:rPr lang="zh-CN" altLang="en-US" dirty="0">
                <a:latin typeface="Chalkboard" charset="0"/>
                <a:ea typeface="Chalkboard" charset="0"/>
                <a:cs typeface="Chalkboard" charset="0"/>
              </a:rPr>
              <a:t>    进程</a:t>
            </a:r>
            <a:r>
              <a:rPr lang="en-US" dirty="0">
                <a:latin typeface="Chalkboard" charset="0"/>
                <a:ea typeface="Chalkboard" charset="0"/>
                <a:cs typeface="Chalkboard" charset="0"/>
              </a:rPr>
              <a:t> 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40ms</a:t>
            </a:r>
            <a:r>
              <a:rPr lang="zh-CN" altLang="en-US" dirty="0">
                <a:latin typeface="Chalkboard" charset="0"/>
                <a:ea typeface="Chalkboard" charset="0"/>
                <a:cs typeface="Chalkboard" charset="0"/>
              </a:rPr>
              <a:t>）。 </a:t>
            </a:r>
            <a:endParaRPr lang="en-US" dirty="0">
              <a:latin typeface="Chalkboard" charset="0"/>
              <a:ea typeface="Chalkboard" charset="0"/>
              <a:cs typeface="Chalkboard" charset="0"/>
            </a:endParaRPr>
          </a:p>
          <a:p>
            <a:r>
              <a:rPr lang="zh-CN" altLang="en-US" dirty="0">
                <a:latin typeface="Chalkboard" charset="0"/>
                <a:ea typeface="Chalkboard" charset="0"/>
                <a:cs typeface="Chalkboard" charset="0"/>
              </a:rPr>
              <a:t>    进程</a:t>
            </a:r>
            <a:r>
              <a:rPr lang="en-US" dirty="0">
                <a:latin typeface="Chalkboard" charset="0"/>
                <a:ea typeface="Chalkboard" charset="0"/>
                <a:cs typeface="Chalkboard" charset="0"/>
              </a:rPr>
              <a:t> P3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CPU</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30ms</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IO1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20ms</a:t>
            </a:r>
            <a:r>
              <a:rPr lang="zh-CN" altLang="en-US" dirty="0">
                <a:latin typeface="Chalkboard" charset="0"/>
                <a:ea typeface="Chalkboard" charset="0"/>
                <a:cs typeface="Chalkboard" charset="0"/>
              </a:rPr>
              <a:t>）</a:t>
            </a:r>
            <a:r>
              <a:rPr lang="zh-CN" altLang="en-US" dirty="0" smtClean="0">
                <a:latin typeface="Chalkboard" charset="0"/>
                <a:ea typeface="Chalkboard" charset="0"/>
                <a:cs typeface="Chalkboard" charset="0"/>
              </a:rPr>
              <a:t>。</a:t>
            </a:r>
            <a:endParaRPr lang="en-US" altLang="zh-CN" dirty="0" smtClean="0">
              <a:latin typeface="Chalkboard" charset="0"/>
              <a:ea typeface="Chalkboard" charset="0"/>
              <a:cs typeface="Chalkboard" charset="0"/>
            </a:endParaRPr>
          </a:p>
          <a:p>
            <a:r>
              <a:rPr lang="en-US" dirty="0" smtClean="0">
                <a:latin typeface="Chalkboard" charset="0"/>
                <a:ea typeface="Chalkboard" charset="0"/>
                <a:cs typeface="Chalkboard" charset="0"/>
              </a:rPr>
              <a:t> </a:t>
            </a:r>
          </a:p>
          <a:p>
            <a:r>
              <a:rPr lang="zh-CN" altLang="en-US" dirty="0">
                <a:latin typeface="Chalkboard" charset="0"/>
                <a:ea typeface="Chalkboard" charset="0"/>
                <a:cs typeface="Chalkboard" charset="0"/>
              </a:rPr>
              <a:t> </a:t>
            </a:r>
            <a:r>
              <a:rPr lang="zh-CN" altLang="en-US" dirty="0" smtClean="0">
                <a:latin typeface="Chalkboard" charset="0"/>
                <a:ea typeface="Chalkboard" charset="0"/>
                <a:cs typeface="Chalkboard" charset="0"/>
              </a:rPr>
              <a:t>   先</a:t>
            </a:r>
            <a:r>
              <a:rPr lang="zh-CN" altLang="en-US" dirty="0">
                <a:latin typeface="Chalkboard" charset="0"/>
                <a:ea typeface="Chalkboard" charset="0"/>
                <a:cs typeface="Chalkboard" charset="0"/>
              </a:rPr>
              <a:t>列出进程</a:t>
            </a:r>
            <a:r>
              <a:rPr lang="en-US" altLang="zh-CN"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altLang="zh-CN"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altLang="zh-CN" dirty="0">
                <a:latin typeface="Chalkboard" charset="0"/>
                <a:ea typeface="Chalkboard" charset="0"/>
                <a:cs typeface="Chalkboard" charset="0"/>
              </a:rPr>
              <a:t>P3</a:t>
            </a:r>
            <a:r>
              <a:rPr lang="zh-CN" altLang="en-US" dirty="0">
                <a:latin typeface="Chalkboard" charset="0"/>
                <a:ea typeface="Chalkboard" charset="0"/>
                <a:cs typeface="Chalkboard" charset="0"/>
              </a:rPr>
              <a:t>的工作时间表：</a:t>
            </a:r>
            <a:endParaRPr lang="en-US" dirty="0">
              <a:latin typeface="Chalkboard" charset="0"/>
              <a:ea typeface="Chalkboard" charset="0"/>
              <a:cs typeface="Chalkboard"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54478" y="3108656"/>
            <a:ext cx="6775200" cy="3114723"/>
          </a:xfrm>
          <a:prstGeom prst="rect">
            <a:avLst/>
          </a:prstGeom>
        </p:spPr>
      </p:pic>
      <p:sp>
        <p:nvSpPr>
          <p:cNvPr id="9" name="TextBox 8"/>
          <p:cNvSpPr txBox="1"/>
          <p:nvPr/>
        </p:nvSpPr>
        <p:spPr>
          <a:xfrm>
            <a:off x="1323833" y="6332561"/>
            <a:ext cx="8500084" cy="369332"/>
          </a:xfrm>
          <a:prstGeom prst="rect">
            <a:avLst/>
          </a:prstGeom>
          <a:noFill/>
        </p:spPr>
        <p:txBody>
          <a:bodyPr wrap="none" rtlCol="0">
            <a:spAutoFit/>
          </a:bodyPr>
          <a:lstStyle/>
          <a:p>
            <a:r>
              <a:rPr lang="zh-CN" altLang="en-US" dirty="0" smtClean="0">
                <a:latin typeface="Chalkboard" charset="0"/>
                <a:ea typeface="Chalkboard" charset="0"/>
                <a:cs typeface="Chalkboard" charset="0"/>
              </a:rPr>
              <a:t>注：</a:t>
            </a:r>
            <a:r>
              <a:rPr lang="en-US" altLang="zh-CN" dirty="0" smtClean="0">
                <a:latin typeface="Chalkboard" charset="0"/>
                <a:ea typeface="Chalkboard" charset="0"/>
                <a:cs typeface="Chalkboard" charset="0"/>
              </a:rPr>
              <a:t>CPU</a:t>
            </a:r>
            <a:r>
              <a:rPr lang="zh-CN" altLang="en-US" dirty="0" smtClean="0">
                <a:latin typeface="Chalkboard" charset="0"/>
                <a:ea typeface="Chalkboard" charset="0"/>
                <a:cs typeface="Chalkboard" charset="0"/>
              </a:rPr>
              <a:t>是可以抢占的，但为了保证信息的安全，输入输出设备是不能抢占使用的</a:t>
            </a:r>
            <a:endParaRPr lang="en-US" dirty="0">
              <a:latin typeface="Chalkboard" charset="0"/>
              <a:ea typeface="Chalkboard" charset="0"/>
              <a:cs typeface="Chalkboard" charset="0"/>
            </a:endParaRPr>
          </a:p>
        </p:txBody>
      </p:sp>
    </p:spTree>
    <p:extLst>
      <p:ext uri="{BB962C8B-B14F-4D97-AF65-F5344CB8AC3E}">
        <p14:creationId xmlns:p14="http://schemas.microsoft.com/office/powerpoint/2010/main" val="1510532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3</a:t>
            </a:r>
            <a:endParaRPr lang="en-US" dirty="0">
              <a:latin typeface="Chalkboard" charset="0"/>
              <a:ea typeface="Chalkboard" charset="0"/>
              <a:cs typeface="Chalkboard" charset="0"/>
            </a:endParaRPr>
          </a:p>
        </p:txBody>
      </p:sp>
      <p:sp>
        <p:nvSpPr>
          <p:cNvPr id="3" name="Rectangle 2"/>
          <p:cNvSpPr/>
          <p:nvPr/>
        </p:nvSpPr>
        <p:spPr>
          <a:xfrm>
            <a:off x="1095824" y="1077331"/>
            <a:ext cx="10562776" cy="369332"/>
          </a:xfrm>
          <a:prstGeom prst="rect">
            <a:avLst/>
          </a:prstGeom>
        </p:spPr>
        <p:txBody>
          <a:bodyPr wrap="square">
            <a:spAutoFit/>
          </a:bodyPr>
          <a:lstStyle/>
          <a:p>
            <a:r>
              <a:rPr lang="zh-CN" altLang="en-US" dirty="0" smtClean="0">
                <a:latin typeface="Chalkboard" charset="0"/>
                <a:ea typeface="Chalkboard" charset="0"/>
                <a:cs typeface="Chalkboard" charset="0"/>
              </a:rPr>
              <a:t>（</a:t>
            </a:r>
            <a:r>
              <a:rPr lang="en-US" dirty="0">
                <a:latin typeface="Chalkboard" charset="0"/>
                <a:ea typeface="Chalkboard" charset="0"/>
                <a:cs typeface="Chalkboard" charset="0"/>
              </a:rPr>
              <a:t>1</a:t>
            </a:r>
            <a:r>
              <a:rPr lang="zh-CN" altLang="en-US" dirty="0">
                <a:latin typeface="Chalkboard" charset="0"/>
                <a:ea typeface="Chalkboard" charset="0"/>
                <a:cs typeface="Chalkboard" charset="0"/>
              </a:rPr>
              <a:t>）进程</a:t>
            </a:r>
            <a:r>
              <a:rPr lang="en-US" dirty="0">
                <a:latin typeface="Chalkboard" charset="0"/>
                <a:ea typeface="Chalkboard" charset="0"/>
                <a:cs typeface="Chalkboard" charset="0"/>
              </a:rPr>
              <a:t>P1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P3</a:t>
            </a:r>
            <a:r>
              <a:rPr lang="zh-CN" altLang="en-US" dirty="0">
                <a:latin typeface="Chalkboard" charset="0"/>
                <a:ea typeface="Chalkboard" charset="0"/>
                <a:cs typeface="Chalkboard" charset="0"/>
              </a:rPr>
              <a:t>从开始到完成所用的时间分别是多少</a:t>
            </a:r>
            <a:r>
              <a:rPr lang="zh-CN" altLang="en-US" dirty="0" smtClean="0">
                <a:latin typeface="Chalkboard" charset="0"/>
                <a:ea typeface="Chalkboard" charset="0"/>
                <a:cs typeface="Chalkboard" charset="0"/>
              </a:rPr>
              <a:t>？</a:t>
            </a:r>
            <a:endParaRPr lang="en-US" altLang="zh-CN" dirty="0" smtClean="0">
              <a:latin typeface="Chalkboard" charset="0"/>
              <a:ea typeface="Chalkboard" charset="0"/>
              <a:cs typeface="Chalkboard"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37211" y="1537594"/>
            <a:ext cx="6775200" cy="3114723"/>
          </a:xfrm>
          <a:prstGeom prst="rect">
            <a:avLst/>
          </a:prstGeom>
        </p:spPr>
      </p:pic>
      <p:sp>
        <p:nvSpPr>
          <p:cNvPr id="4" name="Rectangle 3"/>
          <p:cNvSpPr/>
          <p:nvPr/>
        </p:nvSpPr>
        <p:spPr>
          <a:xfrm>
            <a:off x="1095824" y="5096385"/>
            <a:ext cx="6096000" cy="923330"/>
          </a:xfrm>
          <a:prstGeom prst="rect">
            <a:avLst/>
          </a:prstGeom>
        </p:spPr>
        <p:txBody>
          <a:bodyPr>
            <a:spAutoFit/>
          </a:bodyPr>
          <a:lstStyle/>
          <a:p>
            <a:pPr marL="685800">
              <a:spcAft>
                <a:spcPts val="0"/>
              </a:spcAft>
            </a:pPr>
            <a:r>
              <a:rPr lang="zh-CN" altLang="en-US" dirty="0" smtClean="0">
                <a:latin typeface="Calibri" charset="0"/>
                <a:ea typeface="DengXian" charset="-122"/>
                <a:cs typeface="Times New Roman" charset="0"/>
              </a:rPr>
              <a:t>进程</a:t>
            </a:r>
            <a:r>
              <a:rPr lang="en-US" dirty="0">
                <a:latin typeface="Calibri" charset="0"/>
                <a:ea typeface="DengXian" charset="-122"/>
                <a:cs typeface="Times New Roman" charset="0"/>
              </a:rPr>
              <a:t>P1</a:t>
            </a:r>
            <a:r>
              <a:rPr lang="zh-CN" altLang="en-US" dirty="0">
                <a:latin typeface="Calibri" charset="0"/>
                <a:ea typeface="DengXian" charset="-122"/>
                <a:cs typeface="Times New Roman" charset="0"/>
              </a:rPr>
              <a:t>从开始到完成所用的时间为</a:t>
            </a:r>
            <a:r>
              <a:rPr lang="en-US" dirty="0">
                <a:latin typeface="Calibri" charset="0"/>
                <a:ea typeface="DengXian" charset="-122"/>
                <a:cs typeface="Times New Roman" charset="0"/>
              </a:rPr>
              <a:t>100ms</a:t>
            </a:r>
            <a:r>
              <a:rPr lang="zh-CN" altLang="en-US" dirty="0">
                <a:latin typeface="Calibri" charset="0"/>
                <a:ea typeface="DengXian" charset="-122"/>
                <a:cs typeface="Times New Roman" charset="0"/>
              </a:rPr>
              <a:t>； </a:t>
            </a:r>
            <a:endParaRPr lang="en-US" dirty="0">
              <a:latin typeface="Calibri" charset="0"/>
              <a:ea typeface="DengXian" charset="-122"/>
              <a:cs typeface="Times New Roman" charset="0"/>
            </a:endParaRPr>
          </a:p>
          <a:p>
            <a:pPr marL="685800">
              <a:spcAft>
                <a:spcPts val="0"/>
              </a:spcAft>
            </a:pPr>
            <a:r>
              <a:rPr lang="zh-CN" altLang="en-US" dirty="0">
                <a:latin typeface="Calibri" charset="0"/>
                <a:ea typeface="DengXian" charset="-122"/>
                <a:cs typeface="Times New Roman" charset="0"/>
              </a:rPr>
              <a:t>进程</a:t>
            </a:r>
            <a:r>
              <a:rPr lang="en-US" dirty="0">
                <a:latin typeface="Calibri" charset="0"/>
                <a:ea typeface="DengXian" charset="-122"/>
                <a:cs typeface="Times New Roman" charset="0"/>
              </a:rPr>
              <a:t>P2</a:t>
            </a:r>
            <a:r>
              <a:rPr lang="zh-CN" altLang="en-US" dirty="0">
                <a:latin typeface="Calibri" charset="0"/>
                <a:ea typeface="DengXian" charset="-122"/>
                <a:cs typeface="Times New Roman" charset="0"/>
              </a:rPr>
              <a:t>从开始到完成所用的时间为</a:t>
            </a:r>
            <a:r>
              <a:rPr lang="en-US" dirty="0">
                <a:latin typeface="Calibri" charset="0"/>
                <a:ea typeface="DengXian" charset="-122"/>
                <a:cs typeface="Times New Roman" charset="0"/>
              </a:rPr>
              <a:t>90ms</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  </a:t>
            </a:r>
          </a:p>
          <a:p>
            <a:pPr marL="685800">
              <a:spcAft>
                <a:spcPts val="0"/>
              </a:spcAft>
            </a:pPr>
            <a:r>
              <a:rPr lang="zh-CN" altLang="en-US" dirty="0">
                <a:latin typeface="Calibri" charset="0"/>
                <a:ea typeface="DengXian" charset="-122"/>
                <a:cs typeface="Times New Roman" charset="0"/>
              </a:rPr>
              <a:t>进程</a:t>
            </a:r>
            <a:r>
              <a:rPr lang="en-US" dirty="0">
                <a:latin typeface="Calibri" charset="0"/>
                <a:ea typeface="DengXian" charset="-122"/>
                <a:cs typeface="Times New Roman" charset="0"/>
              </a:rPr>
              <a:t>P3</a:t>
            </a:r>
            <a:r>
              <a:rPr lang="zh-CN" altLang="en-US" dirty="0">
                <a:latin typeface="Calibri" charset="0"/>
                <a:ea typeface="DengXian" charset="-122"/>
                <a:cs typeface="Times New Roman" charset="0"/>
              </a:rPr>
              <a:t>从开始到完成所用的时间为</a:t>
            </a:r>
            <a:r>
              <a:rPr lang="en-US" dirty="0">
                <a:latin typeface="Calibri" charset="0"/>
                <a:ea typeface="DengXian" charset="-122"/>
                <a:cs typeface="Times New Roman" charset="0"/>
              </a:rPr>
              <a:t>90ms</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210793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3</a:t>
            </a:r>
            <a:endParaRPr lang="en-US" dirty="0">
              <a:latin typeface="Chalkboard" charset="0"/>
              <a:ea typeface="Chalkboard" charset="0"/>
              <a:cs typeface="Chalkboard" charset="0"/>
            </a:endParaRPr>
          </a:p>
        </p:txBody>
      </p:sp>
      <p:sp>
        <p:nvSpPr>
          <p:cNvPr id="3" name="Rectangle 2"/>
          <p:cNvSpPr/>
          <p:nvPr/>
        </p:nvSpPr>
        <p:spPr>
          <a:xfrm>
            <a:off x="1095824" y="1077331"/>
            <a:ext cx="10562776" cy="369332"/>
          </a:xfrm>
          <a:prstGeom prst="rect">
            <a:avLst/>
          </a:prstGeom>
        </p:spPr>
        <p:txBody>
          <a:bodyPr wrap="square">
            <a:spAutoFit/>
          </a:bodyPr>
          <a:lstStyle/>
          <a:p>
            <a:r>
              <a:rPr lang="zh-CN" altLang="en-US" dirty="0" smtClean="0">
                <a:latin typeface="Chalkboard" charset="0"/>
                <a:ea typeface="Chalkboard" charset="0"/>
                <a:cs typeface="Chalkboard" charset="0"/>
              </a:rPr>
              <a:t>（</a:t>
            </a:r>
            <a:r>
              <a:rPr lang="en-US" altLang="zh-CN" dirty="0">
                <a:latin typeface="Chalkboard" charset="0"/>
                <a:ea typeface="Chalkboard" charset="0"/>
                <a:cs typeface="Chalkboard" charset="0"/>
              </a:rPr>
              <a:t>2</a:t>
            </a:r>
            <a:r>
              <a:rPr lang="zh-CN" altLang="en-US" dirty="0" smtClean="0">
                <a:latin typeface="Chalkboard" charset="0"/>
                <a:ea typeface="Chalkboard" charset="0"/>
                <a:cs typeface="Chalkboard" charset="0"/>
              </a:rPr>
              <a:t>）</a:t>
            </a:r>
            <a:r>
              <a:rPr lang="zh-CN" altLang="en-US" dirty="0"/>
              <a:t>三个进程从开始到全部完成时</a:t>
            </a:r>
            <a:r>
              <a:rPr lang="en-US" dirty="0"/>
              <a:t>CPU</a:t>
            </a:r>
            <a:r>
              <a:rPr lang="zh-CN" altLang="en-US" dirty="0"/>
              <a:t>的利用率为多少？</a:t>
            </a:r>
            <a:r>
              <a:rPr lang="en-US" dirty="0"/>
              <a:t>IO1</a:t>
            </a:r>
            <a:r>
              <a:rPr lang="zh-CN" altLang="en-US" dirty="0"/>
              <a:t>的利用率为多少？</a:t>
            </a:r>
            <a:r>
              <a:rPr lang="en-US" dirty="0"/>
              <a:t> </a:t>
            </a:r>
            <a:endParaRPr lang="en-US" altLang="zh-CN" dirty="0" smtClean="0">
              <a:latin typeface="Chalkboard" charset="0"/>
              <a:ea typeface="Chalkboard" charset="0"/>
              <a:cs typeface="Chalkboard"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37211" y="1537594"/>
            <a:ext cx="6775200" cy="3114723"/>
          </a:xfrm>
          <a:prstGeom prst="rect">
            <a:avLst/>
          </a:prstGeom>
        </p:spPr>
      </p:pic>
      <p:sp>
        <p:nvSpPr>
          <p:cNvPr id="7" name="Rectangle 6"/>
          <p:cNvSpPr/>
          <p:nvPr/>
        </p:nvSpPr>
        <p:spPr>
          <a:xfrm>
            <a:off x="1832506" y="5096387"/>
            <a:ext cx="8784609" cy="646331"/>
          </a:xfrm>
          <a:prstGeom prst="rect">
            <a:avLst/>
          </a:prstGeom>
        </p:spPr>
        <p:txBody>
          <a:bodyPr wrap="square">
            <a:spAutoFit/>
          </a:bodyPr>
          <a:lstStyle/>
          <a:p>
            <a:pPr lvl="0">
              <a:spcAft>
                <a:spcPts val="0"/>
              </a:spcAft>
            </a:pPr>
            <a:r>
              <a:rPr lang="zh-CN" altLang="en-US" dirty="0">
                <a:latin typeface="Calibri" charset="0"/>
                <a:ea typeface="DengXian" charset="-122"/>
                <a:cs typeface="Times New Roman" charset="0"/>
              </a:rPr>
              <a:t>三个进程从开始到全部完成总共需</a:t>
            </a:r>
            <a:r>
              <a:rPr lang="en-US" dirty="0">
                <a:latin typeface="Calibri" charset="0"/>
                <a:ea typeface="DengXian" charset="-122"/>
                <a:cs typeface="Times New Roman" charset="0"/>
              </a:rPr>
              <a:t>100ms</a:t>
            </a:r>
            <a:r>
              <a:rPr lang="zh-CN" altLang="en-US" dirty="0">
                <a:latin typeface="Calibri" charset="0"/>
                <a:ea typeface="DengXian" charset="-122"/>
                <a:cs typeface="Times New Roman" charset="0"/>
              </a:rPr>
              <a:t>的时间</a:t>
            </a:r>
            <a:r>
              <a:rPr lang="zh-CN" altLang="en-US" dirty="0" smtClean="0">
                <a:latin typeface="Calibri" charset="0"/>
                <a:ea typeface="DengXian" charset="-122"/>
                <a:cs typeface="Times New Roman" charset="0"/>
              </a:rPr>
              <a:t>，其中</a:t>
            </a:r>
            <a:r>
              <a:rPr lang="en-US" dirty="0">
                <a:latin typeface="Calibri" charset="0"/>
                <a:ea typeface="DengXian" charset="-122"/>
                <a:cs typeface="Times New Roman" charset="0"/>
              </a:rPr>
              <a:t>CPU</a:t>
            </a:r>
            <a:r>
              <a:rPr lang="zh-CN" altLang="en-US" dirty="0">
                <a:latin typeface="Calibri" charset="0"/>
                <a:ea typeface="DengXian" charset="-122"/>
                <a:cs typeface="Times New Roman" charset="0"/>
              </a:rPr>
              <a:t>和</a:t>
            </a:r>
            <a:r>
              <a:rPr lang="en-US" dirty="0">
                <a:latin typeface="Calibri" charset="0"/>
                <a:ea typeface="DengXian" charset="-122"/>
                <a:cs typeface="Times New Roman" charset="0"/>
              </a:rPr>
              <a:t>IO1</a:t>
            </a:r>
            <a:r>
              <a:rPr lang="zh-CN" altLang="en-US" dirty="0">
                <a:latin typeface="Calibri" charset="0"/>
                <a:ea typeface="DengXian" charset="-122"/>
                <a:cs typeface="Times New Roman" charset="0"/>
              </a:rPr>
              <a:t>的工作时间均为</a:t>
            </a:r>
            <a:r>
              <a:rPr lang="en-US" dirty="0">
                <a:latin typeface="Calibri" charset="0"/>
                <a:ea typeface="DengXian" charset="-122"/>
                <a:cs typeface="Times New Roman" charset="0"/>
              </a:rPr>
              <a:t>70ms</a:t>
            </a:r>
            <a:r>
              <a:rPr lang="zh-CN" altLang="en-US" dirty="0">
                <a:latin typeface="Calibri" charset="0"/>
                <a:ea typeface="DengXian" charset="-122"/>
                <a:cs typeface="Times New Roman" charset="0"/>
              </a:rPr>
              <a:t>，故它们的利用率都是</a:t>
            </a:r>
            <a:r>
              <a:rPr lang="en-US" dirty="0">
                <a:latin typeface="Calibri" charset="0"/>
                <a:ea typeface="DengXian" charset="-122"/>
                <a:cs typeface="Times New Roman" charset="0"/>
              </a:rPr>
              <a:t>70</a:t>
            </a:r>
            <a:r>
              <a:rPr lang="zh-CN" altLang="en-US" dirty="0">
                <a:latin typeface="Calibri" charset="0"/>
                <a:ea typeface="DengXian" charset="-122"/>
                <a:cs typeface="Times New Roman" charset="0"/>
              </a:rPr>
              <a:t>％。</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972672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5488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Chalkboard" charset="0"/>
                <a:ea typeface="Chalkboard" charset="0"/>
                <a:cs typeface="Chalkboard" charset="0"/>
              </a:rPr>
              <a:t>死锁定义</a:t>
            </a:r>
            <a:endParaRPr lang="zh-CN" altLang="en-US" dirty="0"/>
          </a:p>
        </p:txBody>
      </p:sp>
      <p:sp>
        <p:nvSpPr>
          <p:cNvPr id="3" name="Rectangle 2"/>
          <p:cNvSpPr/>
          <p:nvPr/>
        </p:nvSpPr>
        <p:spPr>
          <a:xfrm>
            <a:off x="2071911" y="1993037"/>
            <a:ext cx="8305799" cy="3108543"/>
          </a:xfrm>
          <a:prstGeom prst="rect">
            <a:avLst/>
          </a:prstGeom>
        </p:spPr>
        <p:txBody>
          <a:bodyPr wrap="square">
            <a:spAutoFit/>
          </a:bodyPr>
          <a:lstStyle/>
          <a:p>
            <a:r>
              <a:rPr lang="zh-CN" altLang="en-US" sz="2800" dirty="0">
                <a:latin typeface="Chalkboard" charset="0"/>
                <a:ea typeface="Chalkboard" charset="0"/>
                <a:cs typeface="Chalkboard" charset="0"/>
              </a:rPr>
              <a:t> </a:t>
            </a:r>
            <a:r>
              <a:rPr lang="zh-CN" altLang="en-US" sz="2800" dirty="0" smtClean="0">
                <a:latin typeface="Chalkboard" charset="0"/>
                <a:ea typeface="Chalkboard" charset="0"/>
                <a:cs typeface="Chalkboard" charset="0"/>
              </a:rPr>
              <a:t>    所谓</a:t>
            </a:r>
            <a:r>
              <a:rPr lang="zh-CN" altLang="en-US" sz="2800" dirty="0">
                <a:latin typeface="Chalkboard" charset="0"/>
                <a:ea typeface="Chalkboard" charset="0"/>
                <a:cs typeface="Chalkboard" charset="0"/>
              </a:rPr>
              <a:t>死锁，是指多个进程循环等待它方占有的资源而无限期地僵持下去的局面。死锁是指两个或两个以上的进程在执行过程中，由于竞争资源或者由于彼此通信而造成的一种阻塞的现象，若无外力作用，它们都将无法推进下去。此时称系统处于死锁状态或系统产生了死锁，这些永远在互相等待的进程称为死锁进程。</a:t>
            </a:r>
          </a:p>
        </p:txBody>
      </p:sp>
    </p:spTree>
    <p:extLst>
      <p:ext uri="{BB962C8B-B14F-4D97-AF65-F5344CB8AC3E}">
        <p14:creationId xmlns:p14="http://schemas.microsoft.com/office/powerpoint/2010/main" val="2419499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Chalkboard" charset="0"/>
                <a:ea typeface="Chalkboard" charset="0"/>
                <a:cs typeface="Chalkboard" charset="0"/>
              </a:rPr>
              <a:t>产生死锁的必要条件</a:t>
            </a:r>
            <a:endParaRPr lang="en-US" dirty="0">
              <a:latin typeface="Chalkboard" charset="0"/>
              <a:ea typeface="Chalkboard" charset="0"/>
              <a:cs typeface="Chalkboard" charset="0"/>
            </a:endParaRPr>
          </a:p>
        </p:txBody>
      </p:sp>
      <p:sp>
        <p:nvSpPr>
          <p:cNvPr id="3" name="Rectangle 2"/>
          <p:cNvSpPr/>
          <p:nvPr/>
        </p:nvSpPr>
        <p:spPr>
          <a:xfrm>
            <a:off x="1095824" y="1239441"/>
            <a:ext cx="10490200" cy="5262979"/>
          </a:xfrm>
          <a:prstGeom prst="rect">
            <a:avLst/>
          </a:prstGeom>
        </p:spPr>
        <p:txBody>
          <a:bodyPr wrap="square">
            <a:spAutoFit/>
          </a:bodyPr>
          <a:lstStyle/>
          <a:p>
            <a:pPr>
              <a:buFont typeface="Arial" charset="0"/>
              <a:buChar char="•"/>
            </a:pPr>
            <a:r>
              <a:rPr lang="zh-CN" altLang="en-US" sz="2800" b="1" dirty="0">
                <a:latin typeface="Chalkboard" charset="0"/>
                <a:ea typeface="Chalkboard" charset="0"/>
                <a:cs typeface="Chalkboard" charset="0"/>
              </a:rPr>
              <a:t>互斥条件</a:t>
            </a:r>
            <a:r>
              <a:rPr lang="zh-CN" altLang="en-US" sz="2800" dirty="0">
                <a:latin typeface="Chalkboard" charset="0"/>
                <a:ea typeface="Chalkboard" charset="0"/>
                <a:cs typeface="Chalkboard" charset="0"/>
              </a:rPr>
              <a:t>：指进程对所分配到的资源进行排它性使用，即在一段时间内某资源只由一个进程占用。如果此时还有其它进程请求资源，则请求者只能等待，直至占有资源的进程用毕释放。</a:t>
            </a:r>
          </a:p>
          <a:p>
            <a:pPr>
              <a:buFont typeface="Arial" charset="0"/>
              <a:buChar char="•"/>
            </a:pPr>
            <a:r>
              <a:rPr lang="zh-CN" altLang="en-US" sz="2800" b="1" dirty="0">
                <a:latin typeface="Chalkboard" charset="0"/>
                <a:ea typeface="Chalkboard" charset="0"/>
                <a:cs typeface="Chalkboard" charset="0"/>
              </a:rPr>
              <a:t>请求和保持条件</a:t>
            </a:r>
            <a:r>
              <a:rPr lang="zh-CN" altLang="en-US" sz="2800" dirty="0">
                <a:latin typeface="Chalkboard" charset="0"/>
                <a:ea typeface="Chalkboard" charset="0"/>
                <a:cs typeface="Chalkboard" charset="0"/>
              </a:rPr>
              <a:t>：指进程已经保持至少一个资源，但又提出了新的资源请求，而该资源已被其它进程占有，此时请求进程阻塞，但又对自己已获得的其它资源保持不放。</a:t>
            </a:r>
          </a:p>
          <a:p>
            <a:pPr>
              <a:buFont typeface="Arial" charset="0"/>
              <a:buChar char="•"/>
            </a:pPr>
            <a:r>
              <a:rPr lang="zh-CN" altLang="en-US" sz="2800" b="1" dirty="0">
                <a:latin typeface="Chalkboard" charset="0"/>
                <a:ea typeface="Chalkboard" charset="0"/>
                <a:cs typeface="Chalkboard" charset="0"/>
              </a:rPr>
              <a:t>不剥夺条件</a:t>
            </a:r>
            <a:r>
              <a:rPr lang="zh-CN" altLang="en-US" sz="2800" dirty="0">
                <a:latin typeface="Chalkboard" charset="0"/>
                <a:ea typeface="Chalkboard" charset="0"/>
                <a:cs typeface="Chalkboard" charset="0"/>
              </a:rPr>
              <a:t>：指进程已获得的资源，在未使用完之前，不能被剥夺，只能在使用完时由自己释放。</a:t>
            </a:r>
          </a:p>
          <a:p>
            <a:pPr>
              <a:buFont typeface="Arial" charset="0"/>
              <a:buChar char="•"/>
            </a:pPr>
            <a:r>
              <a:rPr lang="zh-CN" altLang="en-US" sz="2800" b="1" dirty="0">
                <a:latin typeface="Chalkboard" charset="0"/>
                <a:ea typeface="Chalkboard" charset="0"/>
                <a:cs typeface="Chalkboard" charset="0"/>
              </a:rPr>
              <a:t>环路等待条件</a:t>
            </a:r>
            <a:r>
              <a:rPr lang="zh-CN" altLang="en-US" sz="2800" dirty="0">
                <a:latin typeface="Chalkboard" charset="0"/>
                <a:ea typeface="Chalkboard" charset="0"/>
                <a:cs typeface="Chalkboard" charset="0"/>
              </a:rPr>
              <a:t>：指在发生死锁时，必然存在一个进程</a:t>
            </a:r>
            <a:r>
              <a:rPr lang="en-US" altLang="zh-CN" sz="2800" dirty="0">
                <a:latin typeface="Chalkboard" charset="0"/>
                <a:ea typeface="Chalkboard" charset="0"/>
                <a:cs typeface="Chalkboard" charset="0"/>
              </a:rPr>
              <a:t>——</a:t>
            </a:r>
            <a:r>
              <a:rPr lang="zh-CN" altLang="en-US" sz="2800" dirty="0">
                <a:latin typeface="Chalkboard" charset="0"/>
                <a:ea typeface="Chalkboard" charset="0"/>
                <a:cs typeface="Chalkboard" charset="0"/>
              </a:rPr>
              <a:t>资源的环形链，即进程集合</a:t>
            </a:r>
            <a:r>
              <a:rPr lang="en-US" altLang="zh-CN" sz="2800" dirty="0">
                <a:latin typeface="Chalkboard" charset="0"/>
                <a:ea typeface="Chalkboard" charset="0"/>
                <a:cs typeface="Chalkboard" charset="0"/>
              </a:rPr>
              <a:t>{P0</a:t>
            </a:r>
            <a:r>
              <a:rPr lang="zh-CN" altLang="en-US" sz="2800" dirty="0">
                <a:latin typeface="Chalkboard" charset="0"/>
                <a:ea typeface="Chalkboard" charset="0"/>
                <a:cs typeface="Chalkboard" charset="0"/>
              </a:rPr>
              <a:t>，</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a:t>
            </a:r>
            <a:r>
              <a:rPr lang="en-US" altLang="zh-CN" sz="2800" dirty="0">
                <a:latin typeface="Chalkboard" charset="0"/>
                <a:ea typeface="Chalkboard" charset="0"/>
                <a:cs typeface="Chalkboard" charset="0"/>
              </a:rPr>
              <a:t>P2</a:t>
            </a:r>
            <a:r>
              <a:rPr lang="zh-CN" altLang="en-US" sz="2800" dirty="0">
                <a:latin typeface="Chalkboard" charset="0"/>
                <a:ea typeface="Chalkboard" charset="0"/>
                <a:cs typeface="Chalkboard" charset="0"/>
              </a:rPr>
              <a:t>，</a:t>
            </a:r>
            <a:r>
              <a:rPr lang="en-US" altLang="zh-CN" sz="2800" dirty="0">
                <a:latin typeface="Chalkboard" charset="0"/>
                <a:ea typeface="Chalkboard" charset="0"/>
                <a:cs typeface="Chalkboard" charset="0"/>
              </a:rPr>
              <a:t>···</a:t>
            </a:r>
            <a:r>
              <a:rPr lang="zh-CN" altLang="en-US" sz="2800" dirty="0">
                <a:latin typeface="Chalkboard" charset="0"/>
                <a:ea typeface="Chalkboard" charset="0"/>
                <a:cs typeface="Chalkboard" charset="0"/>
              </a:rPr>
              <a:t>，</a:t>
            </a:r>
            <a:r>
              <a:rPr lang="en-US" altLang="zh-CN" sz="2800" dirty="0" err="1">
                <a:latin typeface="Chalkboard" charset="0"/>
                <a:ea typeface="Chalkboard" charset="0"/>
                <a:cs typeface="Chalkboard" charset="0"/>
              </a:rPr>
              <a:t>Pn</a:t>
            </a:r>
            <a:r>
              <a:rPr lang="en-US" altLang="zh-CN" sz="2800" dirty="0">
                <a:latin typeface="Chalkboard" charset="0"/>
                <a:ea typeface="Chalkboard" charset="0"/>
                <a:cs typeface="Chalkboard" charset="0"/>
              </a:rPr>
              <a:t>}</a:t>
            </a:r>
            <a:r>
              <a:rPr lang="zh-CN" altLang="en-US" sz="2800" dirty="0">
                <a:latin typeface="Chalkboard" charset="0"/>
                <a:ea typeface="Chalkboard" charset="0"/>
                <a:cs typeface="Chalkboard" charset="0"/>
              </a:rPr>
              <a:t>中的</a:t>
            </a:r>
            <a:r>
              <a:rPr lang="en-US" altLang="zh-CN" sz="2800" dirty="0">
                <a:latin typeface="Chalkboard" charset="0"/>
                <a:ea typeface="Chalkboard" charset="0"/>
                <a:cs typeface="Chalkboard" charset="0"/>
              </a:rPr>
              <a:t>P0</a:t>
            </a:r>
            <a:r>
              <a:rPr lang="zh-CN" altLang="en-US" sz="2800" dirty="0">
                <a:latin typeface="Chalkboard" charset="0"/>
                <a:ea typeface="Chalkboard" charset="0"/>
                <a:cs typeface="Chalkboard" charset="0"/>
              </a:rPr>
              <a:t>正在等待一个</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占用的资源；</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正在等待</a:t>
            </a:r>
            <a:r>
              <a:rPr lang="en-US" altLang="zh-CN" sz="2800" dirty="0">
                <a:latin typeface="Chalkboard" charset="0"/>
                <a:ea typeface="Chalkboard" charset="0"/>
                <a:cs typeface="Chalkboard" charset="0"/>
              </a:rPr>
              <a:t>P2</a:t>
            </a:r>
            <a:r>
              <a:rPr lang="zh-CN" altLang="en-US" sz="2800" dirty="0">
                <a:latin typeface="Chalkboard" charset="0"/>
                <a:ea typeface="Chalkboard" charset="0"/>
                <a:cs typeface="Chalkboard" charset="0"/>
              </a:rPr>
              <a:t>占用的资源，</a:t>
            </a:r>
            <a:r>
              <a:rPr lang="en-US" altLang="zh-CN" sz="2800" dirty="0">
                <a:latin typeface="Chalkboard" charset="0"/>
                <a:ea typeface="Chalkboard" charset="0"/>
                <a:cs typeface="Chalkboard" charset="0"/>
              </a:rPr>
              <a:t>……</a:t>
            </a:r>
            <a:r>
              <a:rPr lang="zh-CN" altLang="en-US" sz="2800" dirty="0">
                <a:latin typeface="Chalkboard" charset="0"/>
                <a:ea typeface="Chalkboard" charset="0"/>
                <a:cs typeface="Chalkboard" charset="0"/>
              </a:rPr>
              <a:t>，</a:t>
            </a:r>
            <a:r>
              <a:rPr lang="en-US" altLang="zh-CN" sz="2800" dirty="0" err="1">
                <a:latin typeface="Chalkboard" charset="0"/>
                <a:ea typeface="Chalkboard" charset="0"/>
                <a:cs typeface="Chalkboard" charset="0"/>
              </a:rPr>
              <a:t>Pn</a:t>
            </a:r>
            <a:r>
              <a:rPr lang="zh-CN" altLang="en-US" sz="2800" dirty="0">
                <a:latin typeface="Chalkboard" charset="0"/>
                <a:ea typeface="Chalkboard" charset="0"/>
                <a:cs typeface="Chalkboard" charset="0"/>
              </a:rPr>
              <a:t>正在等待已被</a:t>
            </a:r>
            <a:r>
              <a:rPr lang="en-US" altLang="zh-CN" sz="2800" dirty="0">
                <a:latin typeface="Chalkboard" charset="0"/>
                <a:ea typeface="Chalkboard" charset="0"/>
                <a:cs typeface="Chalkboard" charset="0"/>
              </a:rPr>
              <a:t>P0</a:t>
            </a:r>
            <a:r>
              <a:rPr lang="zh-CN" altLang="en-US" sz="2800" dirty="0">
                <a:latin typeface="Chalkboard" charset="0"/>
                <a:ea typeface="Chalkboard" charset="0"/>
                <a:cs typeface="Chalkboard" charset="0"/>
              </a:rPr>
              <a:t>占用的资源。</a:t>
            </a:r>
            <a:endParaRPr lang="en-US" sz="2800" dirty="0">
              <a:latin typeface="Chalkboard" charset="0"/>
              <a:ea typeface="Chalkboard" charset="0"/>
              <a:cs typeface="Chalkboard" charset="0"/>
            </a:endParaRPr>
          </a:p>
        </p:txBody>
      </p:sp>
    </p:spTree>
    <p:extLst>
      <p:ext uri="{BB962C8B-B14F-4D97-AF65-F5344CB8AC3E}">
        <p14:creationId xmlns:p14="http://schemas.microsoft.com/office/powerpoint/2010/main" val="284097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算法思想</a:t>
            </a:r>
            <a:endParaRPr lang="en-US" dirty="0">
              <a:latin typeface="Chalkboard" charset="0"/>
              <a:ea typeface="Chalkboard" charset="0"/>
              <a:cs typeface="Chalkboard" charset="0"/>
            </a:endParaRPr>
          </a:p>
        </p:txBody>
      </p:sp>
      <p:sp>
        <p:nvSpPr>
          <p:cNvPr id="3" name="Rectangle 2"/>
          <p:cNvSpPr/>
          <p:nvPr/>
        </p:nvSpPr>
        <p:spPr>
          <a:xfrm>
            <a:off x="1868711" y="1663343"/>
            <a:ext cx="8712200" cy="3970318"/>
          </a:xfrm>
          <a:prstGeom prst="rect">
            <a:avLst/>
          </a:prstGeom>
        </p:spPr>
        <p:txBody>
          <a:bodyPr wrap="square">
            <a:spAutoFit/>
          </a:bodyPr>
          <a:lstStyle/>
          <a:p>
            <a:r>
              <a:rPr lang="zh-CN" altLang="en-US" sz="2800" dirty="0" smtClean="0">
                <a:latin typeface="Chalkboard" charset="0"/>
                <a:ea typeface="Chalkboard" charset="0"/>
                <a:cs typeface="Chalkboard" charset="0"/>
              </a:rPr>
              <a:t>    银行家</a:t>
            </a:r>
            <a:r>
              <a:rPr lang="zh-CN" altLang="en-US" sz="2800" dirty="0">
                <a:latin typeface="Chalkboard" charset="0"/>
                <a:ea typeface="Chalkboard" charset="0"/>
                <a:cs typeface="Chalkboard" charset="0"/>
              </a:rPr>
              <a:t>算法是从当前状态出发，按照系统各类资源剩余量逐个检查各进程需要申请的资源量，找到一个各类资源申请量均小于等于系统剩余资源量的进程</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。然后分配给该</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进程所请求的资源，假定</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完成工作后归还其占有的所有资源，更新系统剩余资源状态并且移除进程列表中的</a:t>
            </a:r>
            <a:r>
              <a:rPr lang="en-US" altLang="zh-CN" sz="2800" dirty="0">
                <a:latin typeface="Chalkboard" charset="0"/>
                <a:ea typeface="Chalkboard" charset="0"/>
                <a:cs typeface="Chalkboard" charset="0"/>
              </a:rPr>
              <a:t>P1</a:t>
            </a:r>
            <a:r>
              <a:rPr lang="zh-CN" altLang="en-US" sz="2800" dirty="0">
                <a:latin typeface="Chalkboard" charset="0"/>
                <a:ea typeface="Chalkboard" charset="0"/>
                <a:cs typeface="Chalkboard" charset="0"/>
              </a:rPr>
              <a:t>，进而检查下一个能完成工作的客户，</a:t>
            </a:r>
            <a:r>
              <a:rPr lang="en-US" altLang="zh-CN" sz="2800" dirty="0">
                <a:latin typeface="Chalkboard" charset="0"/>
                <a:ea typeface="Chalkboard" charset="0"/>
                <a:cs typeface="Chalkboard" charset="0"/>
              </a:rPr>
              <a:t>......</a:t>
            </a:r>
            <a:r>
              <a:rPr lang="zh-CN" altLang="en-US" sz="2800" dirty="0">
                <a:latin typeface="Chalkboard" charset="0"/>
                <a:ea typeface="Chalkboard" charset="0"/>
                <a:cs typeface="Chalkboard" charset="0"/>
              </a:rPr>
              <a:t>。如果所有客户都能完成工作，则找到一个安全序列，银行家才是安全的。若找不到这样的安全序列，则当前状态不安全</a:t>
            </a:r>
            <a:r>
              <a:rPr lang="zh-CN" altLang="en-US" sz="2800" dirty="0" smtClean="0">
                <a:latin typeface="Chalkboard" charset="0"/>
                <a:ea typeface="Chalkboard" charset="0"/>
                <a:cs typeface="Chalkboard" charset="0"/>
              </a:rPr>
              <a:t>。</a:t>
            </a:r>
            <a:endParaRPr lang="zh-CN" altLang="en-US" sz="2800" dirty="0">
              <a:latin typeface="Chalkboard" charset="0"/>
              <a:ea typeface="Chalkboard" charset="0"/>
              <a:cs typeface="Chalkboard" charset="0"/>
            </a:endParaRPr>
          </a:p>
        </p:txBody>
      </p:sp>
    </p:spTree>
    <p:extLst>
      <p:ext uri="{BB962C8B-B14F-4D97-AF65-F5344CB8AC3E}">
        <p14:creationId xmlns:p14="http://schemas.microsoft.com/office/powerpoint/2010/main" val="965812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相关数据结构</a:t>
            </a:r>
            <a:endParaRPr lang="en-US" dirty="0"/>
          </a:p>
        </p:txBody>
      </p:sp>
      <p:sp>
        <p:nvSpPr>
          <p:cNvPr id="3" name="Rectangle 2"/>
          <p:cNvSpPr/>
          <p:nvPr/>
        </p:nvSpPr>
        <p:spPr>
          <a:xfrm>
            <a:off x="592361" y="1619746"/>
            <a:ext cx="11264900" cy="3970318"/>
          </a:xfrm>
          <a:prstGeom prst="rect">
            <a:avLst/>
          </a:prstGeom>
        </p:spPr>
        <p:txBody>
          <a:bodyPr wrap="square">
            <a:spAutoFit/>
          </a:bodyPr>
          <a:lstStyle/>
          <a:p>
            <a:pPr marL="514350" indent="-514350">
              <a:buFont typeface="+mj-lt"/>
              <a:buAutoNum type="arabicPeriod"/>
            </a:pPr>
            <a:r>
              <a:rPr lang="zh-CN" altLang="en-US" sz="2800" b="1" dirty="0" smtClean="0">
                <a:latin typeface="Chalkboard" charset="0"/>
                <a:ea typeface="Chalkboard" charset="0"/>
                <a:cs typeface="Chalkboard" charset="0"/>
              </a:rPr>
              <a:t>可</a:t>
            </a:r>
            <a:r>
              <a:rPr lang="zh-CN" altLang="en-US" sz="2800" b="1" dirty="0">
                <a:latin typeface="Chalkboard" charset="0"/>
                <a:ea typeface="Chalkboard" charset="0"/>
                <a:cs typeface="Chalkboard" charset="0"/>
              </a:rPr>
              <a:t>利用资源向量</a:t>
            </a:r>
            <a:r>
              <a:rPr lang="en-US" altLang="zh-CN" sz="2800" b="1" dirty="0">
                <a:latin typeface="Chalkboard" charset="0"/>
                <a:ea typeface="Chalkboard" charset="0"/>
                <a:cs typeface="Chalkboard" charset="0"/>
              </a:rPr>
              <a:t>Available</a:t>
            </a:r>
            <a:r>
              <a:rPr lang="zh-CN" altLang="en-US" sz="2800" dirty="0" smtClean="0">
                <a:latin typeface="Chalkboard" charset="0"/>
                <a:ea typeface="Chalkboard" charset="0"/>
                <a:cs typeface="Chalkboard" charset="0"/>
              </a:rPr>
              <a:t>。</a:t>
            </a:r>
            <a:endParaRPr lang="en-US" altLang="zh-CN" sz="2800" dirty="0">
              <a:latin typeface="Chalkboard" charset="0"/>
              <a:ea typeface="Chalkboard" charset="0"/>
              <a:cs typeface="Chalkboard" charset="0"/>
            </a:endParaRPr>
          </a:p>
          <a:p>
            <a:pPr marL="514350" indent="-514350">
              <a:buClr>
                <a:schemeClr val="bg1"/>
              </a:buClr>
              <a:buFont typeface="+mj-lt"/>
              <a:buAutoNum type="arabicPeriod"/>
            </a:pPr>
            <a:r>
              <a:rPr lang="zh-CN" altLang="en-US" sz="2800" dirty="0" smtClean="0">
                <a:latin typeface="Chalkboard" charset="0"/>
                <a:ea typeface="Chalkboard" charset="0"/>
                <a:cs typeface="Chalkboard" charset="0"/>
              </a:rPr>
              <a:t>    这</a:t>
            </a:r>
            <a:r>
              <a:rPr lang="zh-CN" altLang="en-US" sz="2800" dirty="0">
                <a:latin typeface="Chalkboard" charset="0"/>
                <a:ea typeface="Chalkboard" charset="0"/>
                <a:cs typeface="Chalkboard" charset="0"/>
              </a:rPr>
              <a:t>是一个含有</a:t>
            </a:r>
            <a:r>
              <a:rPr lang="en-US" altLang="zh-CN" sz="2800" dirty="0">
                <a:latin typeface="Chalkboard" charset="0"/>
                <a:ea typeface="Chalkboard" charset="0"/>
                <a:cs typeface="Chalkboard" charset="0"/>
              </a:rPr>
              <a:t>m</a:t>
            </a:r>
            <a:r>
              <a:rPr lang="zh-CN" altLang="en-US" sz="2800" dirty="0">
                <a:latin typeface="Chalkboard" charset="0"/>
                <a:ea typeface="Chalkboard" charset="0"/>
                <a:cs typeface="Chalkboard" charset="0"/>
              </a:rPr>
              <a:t>个元素的数组，其中的而每一个元素代表一类可利用资源数目，其初始值是系统中所配置的该类全部可用资源的数目，其数值随该类资源的分配和回收而动态的改变。如果</a:t>
            </a:r>
            <a:r>
              <a:rPr lang="en-US" altLang="zh-CN" sz="2800" dirty="0">
                <a:latin typeface="Chalkboard" charset="0"/>
                <a:ea typeface="Chalkboard" charset="0"/>
                <a:cs typeface="Chalkboard" charset="0"/>
              </a:rPr>
              <a:t>Available[j]=K,</a:t>
            </a:r>
            <a:r>
              <a:rPr lang="zh-CN" altLang="en-US" sz="2800" dirty="0">
                <a:latin typeface="Chalkboard" charset="0"/>
                <a:ea typeface="Chalkboard" charset="0"/>
                <a:cs typeface="Chalkboard" charset="0"/>
              </a:rPr>
              <a:t>则表示系统中现有</a:t>
            </a:r>
            <a:r>
              <a:rPr lang="en-US" altLang="zh-CN" sz="2800" dirty="0" err="1">
                <a:latin typeface="Chalkboard" charset="0"/>
                <a:ea typeface="Chalkboard" charset="0"/>
                <a:cs typeface="Chalkboard" charset="0"/>
              </a:rPr>
              <a:t>Rj</a:t>
            </a:r>
            <a:r>
              <a:rPr lang="zh-CN" altLang="en-US" sz="2800" dirty="0">
                <a:latin typeface="Chalkboard" charset="0"/>
                <a:ea typeface="Chalkboard" charset="0"/>
                <a:cs typeface="Chalkboard" charset="0"/>
              </a:rPr>
              <a:t>类资源</a:t>
            </a:r>
            <a:r>
              <a:rPr lang="en-US" altLang="zh-CN" sz="2800" dirty="0">
                <a:latin typeface="Chalkboard" charset="0"/>
                <a:ea typeface="Chalkboard" charset="0"/>
                <a:cs typeface="Chalkboard" charset="0"/>
              </a:rPr>
              <a:t>K</a:t>
            </a:r>
            <a:r>
              <a:rPr lang="zh-CN" altLang="en-US" sz="2800" dirty="0">
                <a:latin typeface="Chalkboard" charset="0"/>
                <a:ea typeface="Chalkboard" charset="0"/>
                <a:cs typeface="Chalkboard" charset="0"/>
              </a:rPr>
              <a:t>个</a:t>
            </a:r>
            <a:r>
              <a:rPr lang="zh-CN" altLang="en-US" sz="2800" dirty="0" smtClean="0">
                <a:latin typeface="Chalkboard" charset="0"/>
                <a:ea typeface="Chalkboard" charset="0"/>
                <a:cs typeface="Chalkboard" charset="0"/>
              </a:rPr>
              <a:t>。</a:t>
            </a:r>
            <a:endParaRPr lang="en-US" altLang="zh-CN" sz="2800" dirty="0" smtClean="0">
              <a:latin typeface="Chalkboard" charset="0"/>
              <a:ea typeface="Chalkboard" charset="0"/>
              <a:cs typeface="Chalkboard" charset="0"/>
            </a:endParaRPr>
          </a:p>
          <a:p>
            <a:pPr marL="514350" indent="-514350">
              <a:buFont typeface="+mj-lt"/>
              <a:buAutoNum type="arabicPeriod" startAt="2"/>
            </a:pPr>
            <a:r>
              <a:rPr lang="zh-CN" altLang="en-US" sz="2800" b="1" dirty="0">
                <a:latin typeface="Chalkboard" charset="0"/>
                <a:ea typeface="Chalkboard" charset="0"/>
                <a:cs typeface="Chalkboard" charset="0"/>
              </a:rPr>
              <a:t>最大需求矩阵</a:t>
            </a:r>
            <a:r>
              <a:rPr lang="en-US" altLang="zh-CN" sz="2800" b="1" dirty="0">
                <a:latin typeface="Chalkboard" charset="0"/>
                <a:ea typeface="Chalkboard" charset="0"/>
                <a:cs typeface="Chalkboard" charset="0"/>
              </a:rPr>
              <a:t>Max</a:t>
            </a:r>
            <a:r>
              <a:rPr lang="zh-CN" altLang="en-US" sz="2800" dirty="0" smtClean="0">
                <a:latin typeface="Chalkboard" charset="0"/>
                <a:ea typeface="Chalkboard" charset="0"/>
                <a:cs typeface="Chalkboard" charset="0"/>
              </a:rPr>
              <a:t>。</a:t>
            </a:r>
            <a:endParaRPr lang="en-US" altLang="zh-CN" sz="2800" dirty="0" smtClean="0">
              <a:latin typeface="Chalkboard" charset="0"/>
              <a:ea typeface="Chalkboard" charset="0"/>
              <a:cs typeface="Chalkboard" charset="0"/>
            </a:endParaRPr>
          </a:p>
          <a:p>
            <a:pPr marL="514350" indent="-514350">
              <a:buClr>
                <a:schemeClr val="bg1"/>
              </a:buClr>
              <a:buFont typeface="+mj-lt"/>
              <a:buAutoNum type="arabicPeriod" startAt="2"/>
            </a:pPr>
            <a:r>
              <a:rPr lang="zh-CN" altLang="en-US" sz="2800" dirty="0">
                <a:latin typeface="Chalkboard" charset="0"/>
                <a:ea typeface="Chalkboard" charset="0"/>
                <a:cs typeface="Chalkboard" charset="0"/>
              </a:rPr>
              <a:t> </a:t>
            </a:r>
            <a:r>
              <a:rPr lang="zh-CN" altLang="en-US" sz="2800" dirty="0" smtClean="0">
                <a:latin typeface="Chalkboard" charset="0"/>
                <a:ea typeface="Chalkboard" charset="0"/>
                <a:cs typeface="Chalkboard" charset="0"/>
              </a:rPr>
              <a:t>   这</a:t>
            </a:r>
            <a:r>
              <a:rPr lang="zh-CN" altLang="en-US" sz="2800" dirty="0">
                <a:latin typeface="Chalkboard" charset="0"/>
                <a:ea typeface="Chalkboard" charset="0"/>
                <a:cs typeface="Chalkboard" charset="0"/>
              </a:rPr>
              <a:t>是一个</a:t>
            </a:r>
            <a:r>
              <a:rPr lang="en-US" altLang="zh-CN" sz="2800" dirty="0">
                <a:latin typeface="Chalkboard" charset="0"/>
                <a:ea typeface="Chalkboard" charset="0"/>
                <a:cs typeface="Chalkboard" charset="0"/>
              </a:rPr>
              <a:t>n*m</a:t>
            </a:r>
            <a:r>
              <a:rPr lang="zh-CN" altLang="en-US" sz="2800" dirty="0">
                <a:latin typeface="Chalkboard" charset="0"/>
                <a:ea typeface="Chalkboard" charset="0"/>
                <a:cs typeface="Chalkboard" charset="0"/>
              </a:rPr>
              <a:t>的矩阵，它定义了系统中</a:t>
            </a:r>
            <a:r>
              <a:rPr lang="en-US" altLang="zh-CN" sz="2800" dirty="0">
                <a:latin typeface="Chalkboard" charset="0"/>
                <a:ea typeface="Chalkboard" charset="0"/>
                <a:cs typeface="Chalkboard" charset="0"/>
              </a:rPr>
              <a:t>n</a:t>
            </a:r>
            <a:r>
              <a:rPr lang="zh-CN" altLang="en-US" sz="2800" dirty="0">
                <a:latin typeface="Chalkboard" charset="0"/>
                <a:ea typeface="Chalkboard" charset="0"/>
                <a:cs typeface="Chalkboard" charset="0"/>
              </a:rPr>
              <a:t>个进程中的每一个进程对</a:t>
            </a:r>
            <a:r>
              <a:rPr lang="en-US" altLang="zh-CN" sz="2800" dirty="0">
                <a:latin typeface="Chalkboard" charset="0"/>
                <a:ea typeface="Chalkboard" charset="0"/>
                <a:cs typeface="Chalkboard" charset="0"/>
              </a:rPr>
              <a:t>m</a:t>
            </a:r>
            <a:r>
              <a:rPr lang="zh-CN" altLang="en-US" sz="2800" dirty="0">
                <a:latin typeface="Chalkboard" charset="0"/>
                <a:ea typeface="Chalkboard" charset="0"/>
                <a:cs typeface="Chalkboard" charset="0"/>
              </a:rPr>
              <a:t>类资源的最大需求。如果</a:t>
            </a:r>
            <a:r>
              <a:rPr lang="en-US" altLang="zh-CN" sz="2800" dirty="0">
                <a:latin typeface="Chalkboard" charset="0"/>
                <a:ea typeface="Chalkboard" charset="0"/>
                <a:cs typeface="Chalkboard" charset="0"/>
              </a:rPr>
              <a:t>Max[</a:t>
            </a:r>
            <a:r>
              <a:rPr lang="en-US" altLang="zh-CN" sz="2800" dirty="0" err="1">
                <a:latin typeface="Chalkboard" charset="0"/>
                <a:ea typeface="Chalkboard" charset="0"/>
                <a:cs typeface="Chalkboard" charset="0"/>
              </a:rPr>
              <a:t>i,j</a:t>
            </a:r>
            <a:r>
              <a:rPr lang="en-US" altLang="zh-CN" sz="2800" dirty="0">
                <a:latin typeface="Chalkboard" charset="0"/>
                <a:ea typeface="Chalkboard" charset="0"/>
                <a:cs typeface="Chalkboard" charset="0"/>
              </a:rPr>
              <a:t>]=K</a:t>
            </a:r>
            <a:r>
              <a:rPr lang="zh-CN" altLang="en-US" sz="2800" dirty="0">
                <a:latin typeface="Chalkboard" charset="0"/>
                <a:ea typeface="Chalkboard" charset="0"/>
                <a:cs typeface="Chalkboard" charset="0"/>
              </a:rPr>
              <a:t>；则表示进程</a:t>
            </a:r>
            <a:r>
              <a:rPr lang="en-US" altLang="zh-CN" sz="2800" dirty="0" err="1">
                <a:latin typeface="Chalkboard" charset="0"/>
                <a:ea typeface="Chalkboard" charset="0"/>
                <a:cs typeface="Chalkboard" charset="0"/>
              </a:rPr>
              <a:t>i</a:t>
            </a:r>
            <a:r>
              <a:rPr lang="zh-CN" altLang="en-US" sz="2800" dirty="0">
                <a:latin typeface="Chalkboard" charset="0"/>
                <a:ea typeface="Chalkboard" charset="0"/>
                <a:cs typeface="Chalkboard" charset="0"/>
              </a:rPr>
              <a:t>需要</a:t>
            </a:r>
            <a:r>
              <a:rPr lang="en-US" altLang="zh-CN" sz="2800" dirty="0" err="1">
                <a:latin typeface="Chalkboard" charset="0"/>
                <a:ea typeface="Chalkboard" charset="0"/>
                <a:cs typeface="Chalkboard" charset="0"/>
              </a:rPr>
              <a:t>Rj</a:t>
            </a:r>
            <a:r>
              <a:rPr lang="zh-CN" altLang="en-US" sz="2800" dirty="0">
                <a:latin typeface="Chalkboard" charset="0"/>
                <a:ea typeface="Chalkboard" charset="0"/>
                <a:cs typeface="Chalkboard" charset="0"/>
              </a:rPr>
              <a:t>类资源的最大数目为</a:t>
            </a:r>
            <a:r>
              <a:rPr lang="en-US" altLang="zh-CN" sz="2800" dirty="0">
                <a:latin typeface="Chalkboard" charset="0"/>
                <a:ea typeface="Chalkboard" charset="0"/>
                <a:cs typeface="Chalkboard" charset="0"/>
              </a:rPr>
              <a:t>K</a:t>
            </a:r>
            <a:r>
              <a:rPr lang="zh-CN" altLang="en-US" sz="2800" dirty="0" smtClean="0">
                <a:latin typeface="Chalkboard" charset="0"/>
                <a:ea typeface="Chalkboard" charset="0"/>
                <a:cs typeface="Chalkboard" charset="0"/>
              </a:rPr>
              <a:t>。</a:t>
            </a:r>
            <a:endParaRPr lang="en-US" altLang="zh-CN" sz="2800" dirty="0" smtClean="0">
              <a:latin typeface="Chalkboard" charset="0"/>
              <a:ea typeface="Chalkboard" charset="0"/>
              <a:cs typeface="Chalkboard" charset="0"/>
            </a:endParaRPr>
          </a:p>
        </p:txBody>
      </p:sp>
    </p:spTree>
    <p:extLst>
      <p:ext uri="{BB962C8B-B14F-4D97-AF65-F5344CB8AC3E}">
        <p14:creationId xmlns:p14="http://schemas.microsoft.com/office/powerpoint/2010/main" val="351370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相关数据结构</a:t>
            </a:r>
            <a:endParaRPr lang="en-US" dirty="0"/>
          </a:p>
        </p:txBody>
      </p:sp>
      <p:sp>
        <p:nvSpPr>
          <p:cNvPr id="3" name="Rectangle 2"/>
          <p:cNvSpPr/>
          <p:nvPr/>
        </p:nvSpPr>
        <p:spPr>
          <a:xfrm>
            <a:off x="592361" y="1543546"/>
            <a:ext cx="11264900" cy="3108543"/>
          </a:xfrm>
          <a:prstGeom prst="rect">
            <a:avLst/>
          </a:prstGeom>
        </p:spPr>
        <p:txBody>
          <a:bodyPr wrap="square">
            <a:spAutoFit/>
          </a:bodyPr>
          <a:lstStyle/>
          <a:p>
            <a:pPr marL="514350" indent="-514350">
              <a:buFont typeface="+mj-lt"/>
              <a:buAutoNum type="arabicPeriod" startAt="3"/>
            </a:pPr>
            <a:r>
              <a:rPr lang="zh-CN" altLang="en-US" sz="2800" b="1" dirty="0" smtClean="0">
                <a:latin typeface="Chalkboard" charset="0"/>
                <a:ea typeface="Chalkboard" charset="0"/>
                <a:cs typeface="Chalkboard" charset="0"/>
              </a:rPr>
              <a:t>分配</a:t>
            </a:r>
            <a:r>
              <a:rPr lang="zh-CN" altLang="en-US" sz="2800" b="1" dirty="0">
                <a:latin typeface="Chalkboard" charset="0"/>
                <a:ea typeface="Chalkboard" charset="0"/>
                <a:cs typeface="Chalkboard" charset="0"/>
              </a:rPr>
              <a:t>矩阵</a:t>
            </a:r>
            <a:r>
              <a:rPr lang="en-US" altLang="zh-CN" sz="2800" b="1" dirty="0">
                <a:latin typeface="Chalkboard" charset="0"/>
                <a:ea typeface="Chalkboard" charset="0"/>
                <a:cs typeface="Chalkboard" charset="0"/>
              </a:rPr>
              <a:t>Allocation</a:t>
            </a:r>
            <a:r>
              <a:rPr lang="zh-CN" altLang="en-US" sz="2800" dirty="0" smtClean="0">
                <a:latin typeface="Chalkboard" charset="0"/>
                <a:ea typeface="Chalkboard" charset="0"/>
                <a:cs typeface="Chalkboard" charset="0"/>
              </a:rPr>
              <a:t>。</a:t>
            </a:r>
            <a:endParaRPr lang="en-US" altLang="zh-CN" sz="2800" dirty="0" smtClean="0">
              <a:latin typeface="Chalkboard" charset="0"/>
              <a:ea typeface="Chalkboard" charset="0"/>
              <a:cs typeface="Chalkboard" charset="0"/>
            </a:endParaRPr>
          </a:p>
          <a:p>
            <a:pPr marL="514350" indent="-514350">
              <a:buClr>
                <a:schemeClr val="bg1"/>
              </a:buClr>
              <a:buFont typeface="+mj-lt"/>
              <a:buAutoNum type="arabicPeriod" startAt="3"/>
            </a:pPr>
            <a:r>
              <a:rPr lang="zh-CN" altLang="en-US" sz="2800" dirty="0" smtClean="0">
                <a:latin typeface="Chalkboard" charset="0"/>
                <a:ea typeface="Chalkboard" charset="0"/>
                <a:cs typeface="Chalkboard" charset="0"/>
              </a:rPr>
              <a:t>    这</a:t>
            </a:r>
            <a:r>
              <a:rPr lang="zh-CN" altLang="en-US" sz="2800" dirty="0">
                <a:latin typeface="Chalkboard" charset="0"/>
                <a:ea typeface="Chalkboard" charset="0"/>
                <a:cs typeface="Chalkboard" charset="0"/>
              </a:rPr>
              <a:t>也是一个</a:t>
            </a:r>
            <a:r>
              <a:rPr lang="en-US" altLang="zh-CN" sz="2800" dirty="0">
                <a:latin typeface="Chalkboard" charset="0"/>
                <a:ea typeface="Chalkboard" charset="0"/>
                <a:cs typeface="Chalkboard" charset="0"/>
              </a:rPr>
              <a:t>n*m</a:t>
            </a:r>
            <a:r>
              <a:rPr lang="zh-CN" altLang="en-US" sz="2800" dirty="0">
                <a:latin typeface="Chalkboard" charset="0"/>
                <a:ea typeface="Chalkboard" charset="0"/>
                <a:cs typeface="Chalkboard" charset="0"/>
              </a:rPr>
              <a:t>的矩阵，它定义了系统中每一类资源当前已分配给每一进程的资源数。如果</a:t>
            </a:r>
            <a:r>
              <a:rPr lang="en-US" altLang="zh-CN" sz="2800" dirty="0">
                <a:latin typeface="Chalkboard" charset="0"/>
                <a:ea typeface="Chalkboard" charset="0"/>
                <a:cs typeface="Chalkboard" charset="0"/>
              </a:rPr>
              <a:t>Allocation[</a:t>
            </a:r>
            <a:r>
              <a:rPr lang="en-US" altLang="zh-CN" sz="2800" dirty="0" err="1">
                <a:latin typeface="Chalkboard" charset="0"/>
                <a:ea typeface="Chalkboard" charset="0"/>
                <a:cs typeface="Chalkboard" charset="0"/>
              </a:rPr>
              <a:t>i,j</a:t>
            </a:r>
            <a:r>
              <a:rPr lang="en-US" altLang="zh-CN" sz="2800" dirty="0">
                <a:latin typeface="Chalkboard" charset="0"/>
                <a:ea typeface="Chalkboard" charset="0"/>
                <a:cs typeface="Chalkboard" charset="0"/>
              </a:rPr>
              <a:t>]=K</a:t>
            </a:r>
            <a:r>
              <a:rPr lang="zh-CN" altLang="en-US" sz="2800" dirty="0">
                <a:latin typeface="Chalkboard" charset="0"/>
                <a:ea typeface="Chalkboard" charset="0"/>
                <a:cs typeface="Chalkboard" charset="0"/>
              </a:rPr>
              <a:t>，则表示进程</a:t>
            </a:r>
            <a:r>
              <a:rPr lang="en-US" altLang="zh-CN" sz="2800" dirty="0" err="1">
                <a:latin typeface="Chalkboard" charset="0"/>
                <a:ea typeface="Chalkboard" charset="0"/>
                <a:cs typeface="Chalkboard" charset="0"/>
              </a:rPr>
              <a:t>i</a:t>
            </a:r>
            <a:r>
              <a:rPr lang="zh-CN" altLang="en-US" sz="2800" dirty="0">
                <a:latin typeface="Chalkboard" charset="0"/>
                <a:ea typeface="Chalkboard" charset="0"/>
                <a:cs typeface="Chalkboard" charset="0"/>
              </a:rPr>
              <a:t>当前已分得</a:t>
            </a:r>
            <a:r>
              <a:rPr lang="en-US" altLang="zh-CN" sz="2800" dirty="0" err="1">
                <a:latin typeface="Chalkboard" charset="0"/>
                <a:ea typeface="Chalkboard" charset="0"/>
                <a:cs typeface="Chalkboard" charset="0"/>
              </a:rPr>
              <a:t>Rj</a:t>
            </a:r>
            <a:r>
              <a:rPr lang="zh-CN" altLang="en-US" sz="2800" dirty="0">
                <a:latin typeface="Chalkboard" charset="0"/>
                <a:ea typeface="Chalkboard" charset="0"/>
                <a:cs typeface="Chalkboard" charset="0"/>
              </a:rPr>
              <a:t>类资源的数目为</a:t>
            </a:r>
            <a:r>
              <a:rPr lang="en-US" altLang="zh-CN" sz="2800" dirty="0">
                <a:latin typeface="Chalkboard" charset="0"/>
                <a:ea typeface="Chalkboard" charset="0"/>
                <a:cs typeface="Chalkboard" charset="0"/>
              </a:rPr>
              <a:t>K</a:t>
            </a:r>
            <a:r>
              <a:rPr lang="zh-CN" altLang="en-US" sz="2800" dirty="0" smtClean="0">
                <a:latin typeface="Chalkboard" charset="0"/>
                <a:ea typeface="Chalkboard" charset="0"/>
                <a:cs typeface="Chalkboard" charset="0"/>
              </a:rPr>
              <a:t>。</a:t>
            </a:r>
            <a:endParaRPr lang="en-US" altLang="zh-CN" sz="2800" dirty="0" smtClean="0">
              <a:latin typeface="Chalkboard" charset="0"/>
              <a:ea typeface="Chalkboard" charset="0"/>
              <a:cs typeface="Chalkboard" charset="0"/>
            </a:endParaRPr>
          </a:p>
          <a:p>
            <a:pPr marL="514350" indent="-514350">
              <a:buFont typeface="+mj-lt"/>
              <a:buAutoNum type="arabicPeriod" startAt="4"/>
            </a:pPr>
            <a:r>
              <a:rPr lang="zh-CN" altLang="en-US" sz="2800" b="1" dirty="0" smtClean="0">
                <a:latin typeface="Chalkboard" charset="0"/>
                <a:ea typeface="Chalkboard" charset="0"/>
                <a:cs typeface="Chalkboard" charset="0"/>
              </a:rPr>
              <a:t>需求</a:t>
            </a:r>
            <a:r>
              <a:rPr lang="zh-CN" altLang="en-US" sz="2800" b="1" dirty="0">
                <a:latin typeface="Chalkboard" charset="0"/>
                <a:ea typeface="Chalkboard" charset="0"/>
                <a:cs typeface="Chalkboard" charset="0"/>
              </a:rPr>
              <a:t>矩阵</a:t>
            </a:r>
            <a:r>
              <a:rPr lang="en-US" altLang="zh-CN" sz="2800" b="1" dirty="0">
                <a:latin typeface="Chalkboard" charset="0"/>
                <a:ea typeface="Chalkboard" charset="0"/>
                <a:cs typeface="Chalkboard" charset="0"/>
              </a:rPr>
              <a:t>Need</a:t>
            </a:r>
            <a:r>
              <a:rPr lang="zh-CN" altLang="en-US" sz="2800" dirty="0" smtClean="0">
                <a:latin typeface="Chalkboard" charset="0"/>
                <a:ea typeface="Chalkboard" charset="0"/>
                <a:cs typeface="Chalkboard" charset="0"/>
              </a:rPr>
              <a:t>。</a:t>
            </a:r>
            <a:endParaRPr lang="en-US" altLang="zh-CN" sz="2800" dirty="0" smtClean="0">
              <a:latin typeface="Chalkboard" charset="0"/>
              <a:ea typeface="Chalkboard" charset="0"/>
              <a:cs typeface="Chalkboard" charset="0"/>
            </a:endParaRPr>
          </a:p>
          <a:p>
            <a:pPr marL="514350" indent="-514350">
              <a:buClr>
                <a:schemeClr val="bg1"/>
              </a:buClr>
              <a:buFont typeface="+mj-lt"/>
              <a:buAutoNum type="arabicPeriod" startAt="4"/>
            </a:pPr>
            <a:r>
              <a:rPr lang="zh-CN" altLang="en-US" sz="2800" dirty="0" smtClean="0">
                <a:latin typeface="Chalkboard" charset="0"/>
                <a:ea typeface="Chalkboard" charset="0"/>
                <a:cs typeface="Chalkboard" charset="0"/>
              </a:rPr>
              <a:t>    这</a:t>
            </a:r>
            <a:r>
              <a:rPr lang="zh-CN" altLang="en-US" sz="2800" dirty="0">
                <a:latin typeface="Chalkboard" charset="0"/>
                <a:ea typeface="Chalkboard" charset="0"/>
                <a:cs typeface="Chalkboard" charset="0"/>
              </a:rPr>
              <a:t>也是一个</a:t>
            </a:r>
            <a:r>
              <a:rPr lang="en-US" altLang="zh-CN" sz="2800" dirty="0">
                <a:latin typeface="Chalkboard" charset="0"/>
                <a:ea typeface="Chalkboard" charset="0"/>
                <a:cs typeface="Chalkboard" charset="0"/>
              </a:rPr>
              <a:t>n*m</a:t>
            </a:r>
            <a:r>
              <a:rPr lang="zh-CN" altLang="en-US" sz="2800" dirty="0">
                <a:latin typeface="Chalkboard" charset="0"/>
                <a:ea typeface="Chalkboard" charset="0"/>
                <a:cs typeface="Chalkboard" charset="0"/>
              </a:rPr>
              <a:t>的矩阵，用以表示每一个进程尚需的各类资源数。如果</a:t>
            </a:r>
            <a:r>
              <a:rPr lang="en-US" altLang="zh-CN" sz="2800" dirty="0">
                <a:latin typeface="Chalkboard" charset="0"/>
                <a:ea typeface="Chalkboard" charset="0"/>
                <a:cs typeface="Chalkboard" charset="0"/>
              </a:rPr>
              <a:t>Need[</a:t>
            </a:r>
            <a:r>
              <a:rPr lang="en-US" altLang="zh-CN" sz="2800" dirty="0" err="1">
                <a:latin typeface="Chalkboard" charset="0"/>
                <a:ea typeface="Chalkboard" charset="0"/>
                <a:cs typeface="Chalkboard" charset="0"/>
              </a:rPr>
              <a:t>i,j</a:t>
            </a:r>
            <a:r>
              <a:rPr lang="en-US" altLang="zh-CN" sz="2800" dirty="0">
                <a:latin typeface="Chalkboard" charset="0"/>
                <a:ea typeface="Chalkboard" charset="0"/>
                <a:cs typeface="Chalkboard" charset="0"/>
              </a:rPr>
              <a:t>]=K,</a:t>
            </a:r>
            <a:r>
              <a:rPr lang="zh-CN" altLang="en-US" sz="2800" dirty="0">
                <a:latin typeface="Chalkboard" charset="0"/>
                <a:ea typeface="Chalkboard" charset="0"/>
                <a:cs typeface="Chalkboard" charset="0"/>
              </a:rPr>
              <a:t>则表示进程</a:t>
            </a:r>
            <a:r>
              <a:rPr lang="en-US" altLang="zh-CN" sz="2800" dirty="0" err="1">
                <a:latin typeface="Chalkboard" charset="0"/>
                <a:ea typeface="Chalkboard" charset="0"/>
                <a:cs typeface="Chalkboard" charset="0"/>
              </a:rPr>
              <a:t>i</a:t>
            </a:r>
            <a:r>
              <a:rPr lang="zh-CN" altLang="en-US" sz="2800" dirty="0">
                <a:latin typeface="Chalkboard" charset="0"/>
                <a:ea typeface="Chalkboard" charset="0"/>
                <a:cs typeface="Chalkboard" charset="0"/>
              </a:rPr>
              <a:t>还需要</a:t>
            </a:r>
            <a:r>
              <a:rPr lang="en-US" altLang="zh-CN" sz="2800" dirty="0" err="1">
                <a:latin typeface="Chalkboard" charset="0"/>
                <a:ea typeface="Chalkboard" charset="0"/>
                <a:cs typeface="Chalkboard" charset="0"/>
              </a:rPr>
              <a:t>Rj</a:t>
            </a:r>
            <a:r>
              <a:rPr lang="zh-CN" altLang="en-US" sz="2800" dirty="0">
                <a:latin typeface="Chalkboard" charset="0"/>
                <a:ea typeface="Chalkboard" charset="0"/>
                <a:cs typeface="Chalkboard" charset="0"/>
              </a:rPr>
              <a:t>类资源</a:t>
            </a:r>
            <a:r>
              <a:rPr lang="en-US" altLang="zh-CN" sz="2800" dirty="0">
                <a:latin typeface="Chalkboard" charset="0"/>
                <a:ea typeface="Chalkboard" charset="0"/>
                <a:cs typeface="Chalkboard" charset="0"/>
              </a:rPr>
              <a:t>K</a:t>
            </a:r>
            <a:r>
              <a:rPr lang="zh-CN" altLang="en-US" sz="2800" dirty="0">
                <a:latin typeface="Chalkboard" charset="0"/>
                <a:ea typeface="Chalkboard" charset="0"/>
                <a:cs typeface="Chalkboard" charset="0"/>
              </a:rPr>
              <a:t>个，方能完成任务</a:t>
            </a:r>
            <a:r>
              <a:rPr lang="zh-CN" altLang="en-US" sz="2800" dirty="0" smtClean="0">
                <a:latin typeface="Chalkboard" charset="0"/>
                <a:ea typeface="Chalkboard" charset="0"/>
                <a:cs typeface="Chalkboard" charset="0"/>
              </a:rPr>
              <a:t>。</a:t>
            </a:r>
            <a:endParaRPr lang="zh-CN" altLang="en-US" sz="2800" dirty="0">
              <a:latin typeface="Chalkboard" charset="0"/>
              <a:ea typeface="Chalkboard" charset="0"/>
              <a:cs typeface="Chalkboard" charset="0"/>
            </a:endParaRPr>
          </a:p>
        </p:txBody>
      </p:sp>
      <p:sp>
        <p:nvSpPr>
          <p:cNvPr id="4" name="Rectangle 3"/>
          <p:cNvSpPr/>
          <p:nvPr/>
        </p:nvSpPr>
        <p:spPr>
          <a:xfrm>
            <a:off x="2628899" y="5428734"/>
            <a:ext cx="8851900" cy="523220"/>
          </a:xfrm>
          <a:prstGeom prst="rect">
            <a:avLst/>
          </a:prstGeom>
        </p:spPr>
        <p:txBody>
          <a:bodyPr wrap="square">
            <a:spAutoFit/>
          </a:bodyPr>
          <a:lstStyle/>
          <a:p>
            <a:r>
              <a:rPr lang="en-US" sz="2800" dirty="0">
                <a:solidFill>
                  <a:srgbClr val="C7254E"/>
                </a:solidFill>
                <a:latin typeface="Menlo" charset="0"/>
              </a:rPr>
              <a:t>Need[</a:t>
            </a:r>
            <a:r>
              <a:rPr lang="en-US" sz="2800" dirty="0" err="1">
                <a:solidFill>
                  <a:srgbClr val="C7254E"/>
                </a:solidFill>
                <a:latin typeface="Menlo" charset="0"/>
              </a:rPr>
              <a:t>i,j</a:t>
            </a:r>
            <a:r>
              <a:rPr lang="en-US" sz="2800" dirty="0">
                <a:solidFill>
                  <a:srgbClr val="C7254E"/>
                </a:solidFill>
                <a:latin typeface="Menlo" charset="0"/>
              </a:rPr>
              <a:t>]=Max[</a:t>
            </a:r>
            <a:r>
              <a:rPr lang="en-US" sz="2800" dirty="0" err="1">
                <a:solidFill>
                  <a:srgbClr val="C7254E"/>
                </a:solidFill>
                <a:latin typeface="Menlo" charset="0"/>
              </a:rPr>
              <a:t>i,j</a:t>
            </a:r>
            <a:r>
              <a:rPr lang="en-US" sz="2800" dirty="0">
                <a:solidFill>
                  <a:srgbClr val="C7254E"/>
                </a:solidFill>
                <a:latin typeface="Menlo" charset="0"/>
              </a:rPr>
              <a:t>]-Allocation[</a:t>
            </a:r>
            <a:r>
              <a:rPr lang="en-US" sz="2800" dirty="0" err="1">
                <a:solidFill>
                  <a:srgbClr val="C7254E"/>
                </a:solidFill>
                <a:latin typeface="Menlo" charset="0"/>
              </a:rPr>
              <a:t>i,j</a:t>
            </a:r>
            <a:r>
              <a:rPr lang="en-US" sz="2800" dirty="0">
                <a:solidFill>
                  <a:srgbClr val="C7254E"/>
                </a:solidFill>
                <a:latin typeface="Menlo" charset="0"/>
              </a:rPr>
              <a:t>]</a:t>
            </a:r>
            <a:endParaRPr lang="en-US" sz="2800" dirty="0"/>
          </a:p>
        </p:txBody>
      </p:sp>
    </p:spTree>
    <p:extLst>
      <p:ext uri="{BB962C8B-B14F-4D97-AF65-F5344CB8AC3E}">
        <p14:creationId xmlns:p14="http://schemas.microsoft.com/office/powerpoint/2010/main" val="172847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1</a:t>
            </a:r>
            <a:endParaRPr lang="en-US" dirty="0">
              <a:latin typeface="Chalkboard" charset="0"/>
              <a:ea typeface="Chalkboard" charset="0"/>
              <a:cs typeface="Chalkboard" charset="0"/>
            </a:endParaRPr>
          </a:p>
        </p:txBody>
      </p:sp>
      <p:sp>
        <p:nvSpPr>
          <p:cNvPr id="3" name="Rectangle 2"/>
          <p:cNvSpPr/>
          <p:nvPr/>
        </p:nvSpPr>
        <p:spPr>
          <a:xfrm>
            <a:off x="1095824" y="1390911"/>
            <a:ext cx="10562776" cy="923330"/>
          </a:xfrm>
          <a:prstGeom prst="rect">
            <a:avLst/>
          </a:prstGeom>
        </p:spPr>
        <p:txBody>
          <a:bodyPr wrap="square">
            <a:spAutoFit/>
          </a:bodyPr>
          <a:lstStyle/>
          <a:p>
            <a:r>
              <a:rPr lang="zh-CN" altLang="en-US" dirty="0" smtClean="0">
                <a:latin typeface="Calibri" charset="0"/>
                <a:ea typeface="DengXian" charset="-122"/>
                <a:cs typeface="Times New Roman" charset="0"/>
              </a:rPr>
              <a:t>若</a:t>
            </a:r>
            <a:r>
              <a:rPr lang="zh-CN" altLang="en-US" dirty="0">
                <a:latin typeface="Calibri" charset="0"/>
                <a:ea typeface="DengXian" charset="-122"/>
                <a:cs typeface="Times New Roman" charset="0"/>
              </a:rPr>
              <a:t>系统运行中出现如下表所示的资源分配情况</a:t>
            </a:r>
            <a:r>
              <a:rPr lang="zh-CN" altLang="en-US" dirty="0" smtClean="0">
                <a:latin typeface="Calibri" charset="0"/>
                <a:ea typeface="DengXian" charset="-122"/>
                <a:cs typeface="Times New Roman" charset="0"/>
              </a:rPr>
              <a:t>，</a:t>
            </a:r>
            <a:endParaRPr lang="en-US" altLang="zh-CN" dirty="0" smtClean="0">
              <a:latin typeface="Calibri" charset="0"/>
              <a:ea typeface="DengXian" charset="-122"/>
              <a:cs typeface="Times New Roman" charset="0"/>
            </a:endParaRPr>
          </a:p>
          <a:p>
            <a:r>
              <a:rPr lang="en-US" altLang="zh-CN" dirty="0" smtClean="0">
                <a:latin typeface="Calibri" charset="0"/>
                <a:ea typeface="DengXian" charset="-122"/>
                <a:cs typeface="Times New Roman" charset="0"/>
              </a:rPr>
              <a:t>1</a:t>
            </a:r>
            <a:r>
              <a:rPr lang="zh-CN" altLang="en-US" dirty="0" smtClean="0">
                <a:latin typeface="Calibri" charset="0"/>
                <a:ea typeface="DengXian" charset="-122"/>
                <a:cs typeface="Times New Roman" charset="0"/>
              </a:rPr>
              <a:t>、该</a:t>
            </a:r>
            <a:r>
              <a:rPr lang="zh-CN" altLang="en-US" dirty="0">
                <a:latin typeface="Calibri" charset="0"/>
                <a:ea typeface="DengXian" charset="-122"/>
                <a:cs typeface="Times New Roman" charset="0"/>
              </a:rPr>
              <a:t>系统是否安全？若是，给出安全序列</a:t>
            </a:r>
            <a:r>
              <a:rPr lang="zh-CN" altLang="en-US" dirty="0" smtClean="0">
                <a:latin typeface="Calibri" charset="0"/>
                <a:ea typeface="DengXian" charset="-122"/>
                <a:cs typeface="Times New Roman" charset="0"/>
              </a:rPr>
              <a:t>；</a:t>
            </a:r>
            <a:endParaRPr lang="en-US" altLang="zh-CN" dirty="0" smtClean="0">
              <a:latin typeface="Calibri" charset="0"/>
              <a:ea typeface="DengXian" charset="-122"/>
              <a:cs typeface="Times New Roman" charset="0"/>
            </a:endParaRPr>
          </a:p>
          <a:p>
            <a:r>
              <a:rPr lang="en-US" altLang="zh-CN" dirty="0" smtClean="0">
                <a:latin typeface="Calibri" charset="0"/>
                <a:ea typeface="DengXian" charset="-122"/>
                <a:cs typeface="Times New Roman" charset="0"/>
              </a:rPr>
              <a:t>2</a:t>
            </a:r>
            <a:r>
              <a:rPr lang="zh-CN" altLang="en-US" dirty="0" smtClean="0">
                <a:latin typeface="Calibri" charset="0"/>
                <a:ea typeface="DengXian" charset="-122"/>
                <a:cs typeface="Times New Roman" charset="0"/>
              </a:rPr>
              <a:t>、如果</a:t>
            </a:r>
            <a:r>
              <a:rPr lang="zh-CN" altLang="en-US" dirty="0">
                <a:latin typeface="Calibri" charset="0"/>
                <a:ea typeface="DengXian" charset="-122"/>
                <a:cs typeface="Times New Roman" charset="0"/>
              </a:rPr>
              <a:t>进程</a:t>
            </a:r>
            <a:r>
              <a:rPr lang="en-US" dirty="0">
                <a:latin typeface="Calibri" charset="0"/>
                <a:ea typeface="DengXian" charset="-122"/>
                <a:cs typeface="Times New Roman" charset="0"/>
              </a:rPr>
              <a:t>P2</a:t>
            </a:r>
            <a:r>
              <a:rPr lang="zh-CN" altLang="en-US" dirty="0">
                <a:latin typeface="Calibri" charset="0"/>
                <a:ea typeface="DengXian" charset="-122"/>
                <a:cs typeface="Times New Roman" charset="0"/>
              </a:rPr>
              <a:t>此时提出资源申请（</a:t>
            </a:r>
            <a:r>
              <a:rPr lang="en-US" dirty="0">
                <a:latin typeface="Calibri" charset="0"/>
                <a:ea typeface="DengXian" charset="-122"/>
                <a:cs typeface="Times New Roman" charset="0"/>
              </a:rPr>
              <a:t>1</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），系统能否将资源分配给它？为什么？</a:t>
            </a:r>
            <a:r>
              <a:rPr lang="en-US" dirty="0">
                <a:latin typeface="Calibri" charset="0"/>
                <a:ea typeface="DengXian" charset="-122"/>
                <a:cs typeface="Times New Roman" charset="0"/>
              </a:rPr>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20850" y="2744152"/>
            <a:ext cx="8733166" cy="3250248"/>
          </a:xfrm>
          <a:prstGeom prst="rect">
            <a:avLst/>
          </a:prstGeom>
        </p:spPr>
      </p:pic>
    </p:spTree>
    <p:extLst>
      <p:ext uri="{BB962C8B-B14F-4D97-AF65-F5344CB8AC3E}">
        <p14:creationId xmlns:p14="http://schemas.microsoft.com/office/powerpoint/2010/main" val="1497242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1</a:t>
            </a:r>
            <a:endParaRPr lang="en-US" dirty="0">
              <a:latin typeface="Chalkboard" charset="0"/>
              <a:ea typeface="Chalkboard" charset="0"/>
              <a:cs typeface="Chalkboard" charset="0"/>
            </a:endParaRPr>
          </a:p>
        </p:txBody>
      </p:sp>
      <p:sp>
        <p:nvSpPr>
          <p:cNvPr id="5" name="Rectangle 4"/>
          <p:cNvSpPr/>
          <p:nvPr/>
        </p:nvSpPr>
        <p:spPr>
          <a:xfrm>
            <a:off x="2137832" y="1753885"/>
            <a:ext cx="7874000" cy="369332"/>
          </a:xfrm>
          <a:prstGeom prst="rect">
            <a:avLst/>
          </a:prstGeom>
        </p:spPr>
        <p:txBody>
          <a:bodyPr wrap="square">
            <a:spAutoFit/>
          </a:bodyPr>
          <a:lstStyle/>
          <a:p>
            <a:pPr lvl="0">
              <a:spcAft>
                <a:spcPts val="0"/>
              </a:spcAft>
            </a:pPr>
            <a:r>
              <a:rPr lang="zh-CN" altLang="en-US" dirty="0">
                <a:latin typeface="Calibri" charset="0"/>
                <a:ea typeface="DengXian" charset="-122"/>
                <a:cs typeface="Times New Roman" charset="0"/>
              </a:rPr>
              <a:t>利用安全性算法对此刻的资源分配情况进行如下表的安全性检：</a:t>
            </a:r>
            <a:endParaRPr lang="en-US" dirty="0">
              <a:effectLst/>
              <a:latin typeface="Calibri" charset="0"/>
              <a:ea typeface="DengXian" charset="-122"/>
              <a:cs typeface="Times New Roman"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51014139"/>
              </p:ext>
            </p:extLst>
          </p:nvPr>
        </p:nvGraphicFramePr>
        <p:xfrm>
          <a:off x="2137832" y="2705100"/>
          <a:ext cx="6773335" cy="2226901"/>
        </p:xfrm>
        <a:graphic>
          <a:graphicData uri="http://schemas.openxmlformats.org/drawingml/2006/table">
            <a:tbl>
              <a:tblPr firstRow="1" bandRow="1">
                <a:tableStyleId>{5C22544A-7EE6-4342-B048-85BDC9FD1C3A}</a:tableStyleId>
              </a:tblPr>
              <a:tblGrid>
                <a:gridCol w="1354667"/>
                <a:gridCol w="1354667"/>
                <a:gridCol w="1354667"/>
                <a:gridCol w="1354667"/>
                <a:gridCol w="1354667"/>
              </a:tblGrid>
              <a:tr h="372701">
                <a:tc>
                  <a:txBody>
                    <a:bodyPr/>
                    <a:lstStyle/>
                    <a:p>
                      <a:pPr algn="ct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Allocation</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Need</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Available</a:t>
                      </a:r>
                      <a:r>
                        <a:rPr lang="zh-CN" altLang="en-US" baseline="0" dirty="0" smtClean="0">
                          <a:latin typeface="Chalkboard" charset="0"/>
                          <a:ea typeface="Chalkboard" charset="0"/>
                          <a:cs typeface="Chalkboard" charset="0"/>
                        </a:rPr>
                        <a:t>*</a:t>
                      </a:r>
                      <a:endParaRPr lang="en-US" baseline="0"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Order</a:t>
                      </a: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P0</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P1</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7</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P2</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4</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2</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P3</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P4</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4</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bl>
          </a:graphicData>
        </a:graphic>
      </p:graphicFrame>
      <p:sp>
        <p:nvSpPr>
          <p:cNvPr id="9" name="TextBox 8"/>
          <p:cNvSpPr txBox="1"/>
          <p:nvPr/>
        </p:nvSpPr>
        <p:spPr>
          <a:xfrm>
            <a:off x="2137832" y="2089402"/>
            <a:ext cx="2446888" cy="369332"/>
          </a:xfrm>
          <a:prstGeom prst="rect">
            <a:avLst/>
          </a:prstGeom>
          <a:noFill/>
        </p:spPr>
        <p:txBody>
          <a:bodyPr wrap="none" rtlCol="0">
            <a:spAutoFit/>
          </a:bodyPr>
          <a:lstStyle/>
          <a:p>
            <a:r>
              <a:rPr lang="en-US" altLang="zh-CN" dirty="0" smtClean="0">
                <a:latin typeface="Chalkboard" charset="0"/>
                <a:ea typeface="Chalkboard" charset="0"/>
                <a:cs typeface="Chalkboard" charset="0"/>
              </a:rPr>
              <a:t>Available</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p:txBody>
      </p:sp>
      <p:sp>
        <p:nvSpPr>
          <p:cNvPr id="11" name="Rectangle 10"/>
          <p:cNvSpPr/>
          <p:nvPr/>
        </p:nvSpPr>
        <p:spPr>
          <a:xfrm>
            <a:off x="6419170" y="3079234"/>
            <a:ext cx="928459" cy="369332"/>
          </a:xfrm>
          <a:prstGeom prst="rect">
            <a:avLst/>
          </a:prstGeom>
        </p:spPr>
        <p:txBody>
          <a:bodyPr wrap="none">
            <a:spAutoFit/>
          </a:bodyPr>
          <a:lstStyle/>
          <a:p>
            <a:pPr algn="ctr"/>
            <a:r>
              <a:rPr lang="en-US" altLang="zh-CN" dirty="0">
                <a:latin typeface="Chalkboard" charset="0"/>
                <a:ea typeface="Chalkboard" charset="0"/>
                <a:cs typeface="Chalkboard" charset="0"/>
              </a:rPr>
              <a:t>1</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6</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5</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4</a:t>
            </a:r>
            <a:endParaRPr lang="en-US" dirty="0">
              <a:latin typeface="Chalkboard" charset="0"/>
              <a:ea typeface="Chalkboard" charset="0"/>
              <a:cs typeface="Chalkboard" charset="0"/>
            </a:endParaRPr>
          </a:p>
        </p:txBody>
      </p:sp>
      <p:sp>
        <p:nvSpPr>
          <p:cNvPr id="12" name="Rectangle 11"/>
          <p:cNvSpPr/>
          <p:nvPr/>
        </p:nvSpPr>
        <p:spPr>
          <a:xfrm>
            <a:off x="6353446" y="3461918"/>
            <a:ext cx="1059906" cy="369332"/>
          </a:xfrm>
          <a:prstGeom prst="rect">
            <a:avLst/>
          </a:prstGeom>
        </p:spPr>
        <p:txBody>
          <a:bodyPr wrap="none">
            <a:spAutoFit/>
          </a:bodyPr>
          <a:lstStyle/>
          <a:p>
            <a:r>
              <a:rPr lang="en-US" altLang="zh-CN" dirty="0">
                <a:latin typeface="Chalkboard" charset="0"/>
                <a:ea typeface="Chalkboard" charset="0"/>
                <a:cs typeface="Chalkboard" charset="0"/>
              </a:rPr>
              <a:t>2</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9</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9</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10</a:t>
            </a:r>
            <a:endParaRPr lang="en-US" dirty="0"/>
          </a:p>
        </p:txBody>
      </p:sp>
      <p:sp>
        <p:nvSpPr>
          <p:cNvPr id="13" name="Rectangle 12"/>
          <p:cNvSpPr/>
          <p:nvPr/>
        </p:nvSpPr>
        <p:spPr>
          <a:xfrm>
            <a:off x="6273552" y="3814275"/>
            <a:ext cx="1219693" cy="369332"/>
          </a:xfrm>
          <a:prstGeom prst="rect">
            <a:avLst/>
          </a:prstGeom>
        </p:spPr>
        <p:txBody>
          <a:bodyPr wrap="none">
            <a:spAutoFit/>
          </a:bodyPr>
          <a:lstStyle/>
          <a:p>
            <a:r>
              <a:rPr lang="en-US" altLang="zh-CN" dirty="0">
                <a:latin typeface="Chalkboard" charset="0"/>
                <a:ea typeface="Chalkboard" charset="0"/>
                <a:cs typeface="Chalkboard" charset="0"/>
              </a:rPr>
              <a:t>3</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12</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14</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14</a:t>
            </a:r>
            <a:endParaRPr lang="en-US" dirty="0"/>
          </a:p>
        </p:txBody>
      </p:sp>
      <p:sp>
        <p:nvSpPr>
          <p:cNvPr id="14" name="Rectangle 13"/>
          <p:cNvSpPr/>
          <p:nvPr/>
        </p:nvSpPr>
        <p:spPr>
          <a:xfrm>
            <a:off x="6419170" y="4192032"/>
            <a:ext cx="928459" cy="369332"/>
          </a:xfrm>
          <a:prstGeom prst="rect">
            <a:avLst/>
          </a:prstGeom>
        </p:spPr>
        <p:txBody>
          <a:bodyPr wrap="none">
            <a:spAutoFit/>
          </a:bodyPr>
          <a:lstStyle/>
          <a:p>
            <a:r>
              <a:rPr lang="en-US" altLang="zh-CN" dirty="0">
                <a:latin typeface="Chalkboard" charset="0"/>
                <a:ea typeface="Chalkboard" charset="0"/>
                <a:cs typeface="Chalkboard" charset="0"/>
              </a:rPr>
              <a:t>1</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9</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8</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6</a:t>
            </a:r>
            <a:endParaRPr lang="en-US" dirty="0"/>
          </a:p>
        </p:txBody>
      </p:sp>
      <p:sp>
        <p:nvSpPr>
          <p:cNvPr id="15" name="Rectangle 14"/>
          <p:cNvSpPr/>
          <p:nvPr/>
        </p:nvSpPr>
        <p:spPr>
          <a:xfrm>
            <a:off x="6406470" y="4566102"/>
            <a:ext cx="1013419" cy="369332"/>
          </a:xfrm>
          <a:prstGeom prst="rect">
            <a:avLst/>
          </a:prstGeom>
        </p:spPr>
        <p:txBody>
          <a:bodyPr wrap="none">
            <a:spAutoFit/>
          </a:bodyPr>
          <a:lstStyle/>
          <a:p>
            <a:r>
              <a:rPr lang="en-US" altLang="zh-CN" dirty="0">
                <a:latin typeface="Chalkboard" charset="0"/>
                <a:ea typeface="Chalkboard" charset="0"/>
                <a:cs typeface="Chalkboard" charset="0"/>
              </a:rPr>
              <a:t>1</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9</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9</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10</a:t>
            </a:r>
            <a:endParaRPr lang="en-US" dirty="0"/>
          </a:p>
        </p:txBody>
      </p:sp>
      <p:sp>
        <p:nvSpPr>
          <p:cNvPr id="16" name="Rectangle 15"/>
          <p:cNvSpPr/>
          <p:nvPr/>
        </p:nvSpPr>
        <p:spPr>
          <a:xfrm>
            <a:off x="8077271" y="3079234"/>
            <a:ext cx="269626" cy="369332"/>
          </a:xfrm>
          <a:prstGeom prst="rect">
            <a:avLst/>
          </a:prstGeom>
        </p:spPr>
        <p:txBody>
          <a:bodyPr wrap="none">
            <a:spAutoFit/>
          </a:bodyPr>
          <a:lstStyle/>
          <a:p>
            <a:r>
              <a:rPr lang="en-US" altLang="zh-CN" dirty="0">
                <a:latin typeface="Chalkboard" charset="0"/>
                <a:ea typeface="Chalkboard" charset="0"/>
                <a:cs typeface="Chalkboard" charset="0"/>
              </a:rPr>
              <a:t>1</a:t>
            </a:r>
            <a:endParaRPr lang="en-US" dirty="0"/>
          </a:p>
        </p:txBody>
      </p:sp>
      <p:sp>
        <p:nvSpPr>
          <p:cNvPr id="17" name="Rectangle 16"/>
          <p:cNvSpPr/>
          <p:nvPr/>
        </p:nvSpPr>
        <p:spPr>
          <a:xfrm>
            <a:off x="8054028" y="3461918"/>
            <a:ext cx="316112" cy="369332"/>
          </a:xfrm>
          <a:prstGeom prst="rect">
            <a:avLst/>
          </a:prstGeom>
        </p:spPr>
        <p:txBody>
          <a:bodyPr wrap="none">
            <a:spAutoFit/>
          </a:bodyPr>
          <a:lstStyle/>
          <a:p>
            <a:r>
              <a:rPr lang="en-US" altLang="zh-CN" dirty="0">
                <a:latin typeface="Chalkboard" charset="0"/>
                <a:ea typeface="Chalkboard" charset="0"/>
                <a:cs typeface="Chalkboard" charset="0"/>
              </a:rPr>
              <a:t>4</a:t>
            </a:r>
            <a:endParaRPr lang="en-US" dirty="0"/>
          </a:p>
        </p:txBody>
      </p:sp>
      <p:sp>
        <p:nvSpPr>
          <p:cNvPr id="18" name="Rectangle 17"/>
          <p:cNvSpPr/>
          <p:nvPr/>
        </p:nvSpPr>
        <p:spPr>
          <a:xfrm>
            <a:off x="8054028" y="3844602"/>
            <a:ext cx="316112" cy="369332"/>
          </a:xfrm>
          <a:prstGeom prst="rect">
            <a:avLst/>
          </a:prstGeom>
        </p:spPr>
        <p:txBody>
          <a:bodyPr wrap="none">
            <a:spAutoFit/>
          </a:bodyPr>
          <a:lstStyle/>
          <a:p>
            <a:pPr algn="ctr"/>
            <a:r>
              <a:rPr lang="en-US" altLang="zh-CN" dirty="0">
                <a:latin typeface="Chalkboard" charset="0"/>
                <a:ea typeface="Chalkboard" charset="0"/>
                <a:cs typeface="Chalkboard" charset="0"/>
              </a:rPr>
              <a:t>5</a:t>
            </a:r>
            <a:endParaRPr lang="en-US" dirty="0">
              <a:latin typeface="Chalkboard" charset="0"/>
              <a:ea typeface="Chalkboard" charset="0"/>
              <a:cs typeface="Chalkboard" charset="0"/>
            </a:endParaRPr>
          </a:p>
        </p:txBody>
      </p:sp>
      <p:sp>
        <p:nvSpPr>
          <p:cNvPr id="19" name="Rectangle 18"/>
          <p:cNvSpPr/>
          <p:nvPr/>
        </p:nvSpPr>
        <p:spPr>
          <a:xfrm>
            <a:off x="8054028" y="4205384"/>
            <a:ext cx="316112" cy="369332"/>
          </a:xfrm>
          <a:prstGeom prst="rect">
            <a:avLst/>
          </a:prstGeom>
        </p:spPr>
        <p:txBody>
          <a:bodyPr wrap="none">
            <a:spAutoFit/>
          </a:bodyPr>
          <a:lstStyle/>
          <a:p>
            <a:pPr algn="ctr"/>
            <a:r>
              <a:rPr lang="en-US" altLang="zh-CN" dirty="0">
                <a:latin typeface="Chalkboard" charset="0"/>
                <a:ea typeface="Chalkboard" charset="0"/>
                <a:cs typeface="Chalkboard" charset="0"/>
              </a:rPr>
              <a:t>2</a:t>
            </a:r>
            <a:endParaRPr lang="en-US" dirty="0">
              <a:latin typeface="Chalkboard" charset="0"/>
              <a:ea typeface="Chalkboard" charset="0"/>
              <a:cs typeface="Chalkboard" charset="0"/>
            </a:endParaRPr>
          </a:p>
        </p:txBody>
      </p:sp>
      <p:sp>
        <p:nvSpPr>
          <p:cNvPr id="20" name="Rectangle 19"/>
          <p:cNvSpPr/>
          <p:nvPr/>
        </p:nvSpPr>
        <p:spPr>
          <a:xfrm>
            <a:off x="8070441" y="4576021"/>
            <a:ext cx="316112" cy="369332"/>
          </a:xfrm>
          <a:prstGeom prst="rect">
            <a:avLst/>
          </a:prstGeom>
        </p:spPr>
        <p:txBody>
          <a:bodyPr wrap="none">
            <a:spAutoFit/>
          </a:bodyPr>
          <a:lstStyle/>
          <a:p>
            <a:pPr algn="ctr"/>
            <a:r>
              <a:rPr lang="en-US" altLang="zh-CN" dirty="0">
                <a:latin typeface="Chalkboard" charset="0"/>
                <a:ea typeface="Chalkboard" charset="0"/>
                <a:cs typeface="Chalkboard" charset="0"/>
              </a:rPr>
              <a:t>3</a:t>
            </a:r>
            <a:endParaRPr lang="en-US" dirty="0">
              <a:latin typeface="Chalkboard" charset="0"/>
              <a:ea typeface="Chalkboard" charset="0"/>
              <a:cs typeface="Chalkboard" charset="0"/>
            </a:endParaRPr>
          </a:p>
        </p:txBody>
      </p:sp>
      <p:sp>
        <p:nvSpPr>
          <p:cNvPr id="21" name="Rectangle 20"/>
          <p:cNvSpPr/>
          <p:nvPr/>
        </p:nvSpPr>
        <p:spPr>
          <a:xfrm>
            <a:off x="1375171" y="5332839"/>
            <a:ext cx="8298656" cy="369332"/>
          </a:xfrm>
          <a:prstGeom prst="rect">
            <a:avLst/>
          </a:prstGeom>
        </p:spPr>
        <p:txBody>
          <a:bodyPr wrap="square">
            <a:spAutoFit/>
          </a:bodyPr>
          <a:lstStyle/>
          <a:p>
            <a:pPr marL="660400">
              <a:spcAft>
                <a:spcPts val="0"/>
              </a:spcAft>
            </a:pPr>
            <a:r>
              <a:rPr lang="zh-CN" altLang="en-US" dirty="0" smtClean="0">
                <a:latin typeface="Calibri" charset="0"/>
                <a:ea typeface="DengXian" charset="-122"/>
                <a:cs typeface="Times New Roman" charset="0"/>
              </a:rPr>
              <a:t>所以存在</a:t>
            </a:r>
            <a:r>
              <a:rPr lang="zh-CN" altLang="en-US" dirty="0">
                <a:latin typeface="Calibri" charset="0"/>
                <a:ea typeface="DengXian" charset="-122"/>
                <a:cs typeface="Times New Roman" charset="0"/>
              </a:rPr>
              <a:t>一个安全序列</a:t>
            </a:r>
            <a:r>
              <a:rPr lang="en-US" dirty="0">
                <a:latin typeface="Calibri" charset="0"/>
                <a:ea typeface="DengXian" charset="-122"/>
                <a:cs typeface="Times New Roman" charset="0"/>
              </a:rPr>
              <a:t>{P0,P3,P4,P1,P2}</a:t>
            </a:r>
            <a:r>
              <a:rPr lang="zh-CN" altLang="en-US" dirty="0">
                <a:latin typeface="Calibri" charset="0"/>
                <a:ea typeface="DengXian" charset="-122"/>
                <a:cs typeface="Times New Roman" charset="0"/>
              </a:rPr>
              <a:t>，故系统是安全的。</a:t>
            </a:r>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22" name="Rectangle 21"/>
          <p:cNvSpPr/>
          <p:nvPr/>
        </p:nvSpPr>
        <p:spPr>
          <a:xfrm>
            <a:off x="1586050" y="1137251"/>
            <a:ext cx="4687502" cy="369332"/>
          </a:xfrm>
          <a:prstGeom prst="rect">
            <a:avLst/>
          </a:prstGeom>
        </p:spPr>
        <p:txBody>
          <a:bodyPr wrap="none">
            <a:spAutoFit/>
          </a:bodyPr>
          <a:lstStyle/>
          <a:p>
            <a:r>
              <a:rPr lang="en-US" altLang="zh-CN" dirty="0" smtClean="0">
                <a:latin typeface="Calibri" charset="0"/>
                <a:ea typeface="DengXian" charset="-122"/>
                <a:cs typeface="Times New Roman" charset="0"/>
              </a:rPr>
              <a:t>1</a:t>
            </a:r>
            <a:r>
              <a:rPr lang="zh-CN" altLang="en-US" dirty="0" smtClean="0">
                <a:latin typeface="Calibri" charset="0"/>
                <a:ea typeface="DengXian" charset="-122"/>
                <a:cs typeface="Times New Roman" charset="0"/>
              </a:rPr>
              <a:t>、该</a:t>
            </a:r>
            <a:r>
              <a:rPr lang="zh-CN" altLang="en-US" dirty="0">
                <a:latin typeface="Calibri" charset="0"/>
                <a:ea typeface="DengXian" charset="-122"/>
                <a:cs typeface="Times New Roman" charset="0"/>
              </a:rPr>
              <a:t>系统是否安全？若是，给出安全序列；</a:t>
            </a:r>
            <a:endParaRPr lang="en-US" dirty="0"/>
          </a:p>
        </p:txBody>
      </p:sp>
    </p:spTree>
    <p:extLst>
      <p:ext uri="{BB962C8B-B14F-4D97-AF65-F5344CB8AC3E}">
        <p14:creationId xmlns:p14="http://schemas.microsoft.com/office/powerpoint/2010/main" val="108604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randombar(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randombar(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latin typeface="Chalkboard" charset="0"/>
                <a:ea typeface="Chalkboard" charset="0"/>
                <a:cs typeface="Chalkboard" charset="0"/>
              </a:rPr>
              <a:t>习题</a:t>
            </a:r>
            <a:r>
              <a:rPr lang="en-US" altLang="zh-CN" dirty="0" smtClean="0">
                <a:latin typeface="Chalkboard" charset="0"/>
                <a:ea typeface="Chalkboard" charset="0"/>
                <a:cs typeface="Chalkboard" charset="0"/>
              </a:rPr>
              <a:t>1</a:t>
            </a:r>
            <a:endParaRPr lang="en-US" dirty="0">
              <a:latin typeface="Chalkboard" charset="0"/>
              <a:ea typeface="Chalkboard" charset="0"/>
              <a:cs typeface="Chalkboard"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5894165"/>
              </p:ext>
            </p:extLst>
          </p:nvPr>
        </p:nvGraphicFramePr>
        <p:xfrm>
          <a:off x="3112372" y="3462927"/>
          <a:ext cx="5418668" cy="2226901"/>
        </p:xfrm>
        <a:graphic>
          <a:graphicData uri="http://schemas.openxmlformats.org/drawingml/2006/table">
            <a:tbl>
              <a:tblPr firstRow="1" bandRow="1">
                <a:tableStyleId>{5C22544A-7EE6-4342-B048-85BDC9FD1C3A}</a:tableStyleId>
              </a:tblPr>
              <a:tblGrid>
                <a:gridCol w="1354667"/>
                <a:gridCol w="1354667"/>
                <a:gridCol w="1354667"/>
                <a:gridCol w="1354667"/>
              </a:tblGrid>
              <a:tr h="372701">
                <a:tc>
                  <a:txBody>
                    <a:bodyPr/>
                    <a:lstStyle/>
                    <a:p>
                      <a:pPr algn="ct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Allocation</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Need</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Available</a:t>
                      </a: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P0</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P1</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7</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P2</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2</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7</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4</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P3</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3</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2</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r h="370840">
                <a:tc>
                  <a:txBody>
                    <a:bodyPr/>
                    <a:lstStyle/>
                    <a:p>
                      <a:pPr algn="ctr"/>
                      <a:r>
                        <a:rPr lang="en-US" altLang="zh-CN" dirty="0" smtClean="0">
                          <a:latin typeface="Chalkboard" charset="0"/>
                          <a:ea typeface="Chalkboard" charset="0"/>
                          <a:cs typeface="Chalkboard" charset="0"/>
                        </a:rPr>
                        <a:t>P4</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1</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4</a:t>
                      </a:r>
                      <a:endParaRPr lang="en-US" dirty="0">
                        <a:latin typeface="Chalkboard" charset="0"/>
                        <a:ea typeface="Chalkboard" charset="0"/>
                        <a:cs typeface="Chalkboard" charset="0"/>
                      </a:endParaRPr>
                    </a:p>
                  </a:txBody>
                  <a:tcPr/>
                </a:tc>
                <a:tc>
                  <a:txBody>
                    <a:bodyPr/>
                    <a:lstStyle/>
                    <a:p>
                      <a:pPr algn="ct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5</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6</a:t>
                      </a:r>
                      <a:endParaRPr lang="en-US" dirty="0">
                        <a:latin typeface="Chalkboard" charset="0"/>
                        <a:ea typeface="Chalkboard" charset="0"/>
                        <a:cs typeface="Chalkboard" charset="0"/>
                      </a:endParaRPr>
                    </a:p>
                  </a:txBody>
                  <a:tcPr/>
                </a:tc>
                <a:tc>
                  <a:txBody>
                    <a:bodyPr/>
                    <a:lstStyle/>
                    <a:p>
                      <a:pPr algn="ctr"/>
                      <a:endParaRPr lang="en-US" dirty="0">
                        <a:latin typeface="Chalkboard" charset="0"/>
                        <a:ea typeface="Chalkboard" charset="0"/>
                        <a:cs typeface="Chalkboard" charset="0"/>
                      </a:endParaRPr>
                    </a:p>
                  </a:txBody>
                  <a:tcPr/>
                </a:tc>
              </a:tr>
            </a:tbl>
          </a:graphicData>
        </a:graphic>
      </p:graphicFrame>
      <p:sp>
        <p:nvSpPr>
          <p:cNvPr id="22" name="Rectangle 21"/>
          <p:cNvSpPr/>
          <p:nvPr/>
        </p:nvSpPr>
        <p:spPr>
          <a:xfrm>
            <a:off x="1586050" y="1137251"/>
            <a:ext cx="9084538" cy="369332"/>
          </a:xfrm>
          <a:prstGeom prst="rect">
            <a:avLst/>
          </a:prstGeom>
        </p:spPr>
        <p:txBody>
          <a:bodyPr wrap="none">
            <a:spAutoFit/>
          </a:bodyPr>
          <a:lstStyle/>
          <a:p>
            <a:r>
              <a:rPr lang="en-US" altLang="zh-CN" dirty="0" smtClean="0">
                <a:latin typeface="Calibri" charset="0"/>
                <a:ea typeface="DengXian" charset="-122"/>
                <a:cs typeface="Times New Roman" charset="0"/>
              </a:rPr>
              <a:t>1</a:t>
            </a:r>
            <a:r>
              <a:rPr lang="zh-CN" altLang="en-US" dirty="0" smtClean="0">
                <a:latin typeface="Calibri" charset="0"/>
                <a:ea typeface="DengXian" charset="-122"/>
                <a:cs typeface="Times New Roman" charset="0"/>
              </a:rPr>
              <a:t>、</a:t>
            </a:r>
            <a:r>
              <a:rPr lang="zh-CN" altLang="en-US" dirty="0">
                <a:latin typeface="Calibri" charset="0"/>
                <a:ea typeface="DengXian" charset="-122"/>
                <a:cs typeface="Times New Roman" charset="0"/>
              </a:rPr>
              <a:t>如果进程</a:t>
            </a:r>
            <a:r>
              <a:rPr lang="en-US" dirty="0">
                <a:latin typeface="Calibri" charset="0"/>
                <a:ea typeface="DengXian" charset="-122"/>
                <a:cs typeface="Times New Roman" charset="0"/>
              </a:rPr>
              <a:t>P2</a:t>
            </a:r>
            <a:r>
              <a:rPr lang="zh-CN" altLang="en-US" dirty="0">
                <a:latin typeface="Calibri" charset="0"/>
                <a:ea typeface="DengXian" charset="-122"/>
                <a:cs typeface="Times New Roman" charset="0"/>
              </a:rPr>
              <a:t>此时提出资源申请（</a:t>
            </a:r>
            <a:r>
              <a:rPr lang="en-US" dirty="0">
                <a:latin typeface="Calibri" charset="0"/>
                <a:ea typeface="DengXian" charset="-122"/>
                <a:cs typeface="Times New Roman" charset="0"/>
              </a:rPr>
              <a:t>1</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a:t>
            </a:r>
            <a:r>
              <a:rPr lang="en-US" dirty="0">
                <a:latin typeface="Calibri" charset="0"/>
                <a:ea typeface="DengXian" charset="-122"/>
                <a:cs typeface="Times New Roman" charset="0"/>
              </a:rPr>
              <a:t>2</a:t>
            </a:r>
            <a:r>
              <a:rPr lang="zh-CN" altLang="en-US" dirty="0">
                <a:latin typeface="Calibri" charset="0"/>
                <a:ea typeface="DengXian" charset="-122"/>
                <a:cs typeface="Times New Roman" charset="0"/>
              </a:rPr>
              <a:t>），系统能否将资源分配给它？为什么？</a:t>
            </a:r>
            <a:endParaRPr lang="en-US" dirty="0"/>
          </a:p>
        </p:txBody>
      </p:sp>
      <p:sp>
        <p:nvSpPr>
          <p:cNvPr id="3" name="Rectangle 2"/>
          <p:cNvSpPr/>
          <p:nvPr/>
        </p:nvSpPr>
        <p:spPr>
          <a:xfrm>
            <a:off x="2129732" y="1841627"/>
            <a:ext cx="6096000" cy="1477328"/>
          </a:xfrm>
          <a:prstGeom prst="rect">
            <a:avLst/>
          </a:prstGeom>
        </p:spPr>
        <p:txBody>
          <a:bodyPr>
            <a:spAutoFit/>
          </a:bodyPr>
          <a:lstStyle/>
          <a:p>
            <a:r>
              <a:rPr lang="en-US" altLang="zh-CN" dirty="0">
                <a:latin typeface="Chalkboard" charset="0"/>
                <a:ea typeface="Chalkboard" charset="0"/>
                <a:cs typeface="Chalkboard" charset="0"/>
              </a:rPr>
              <a:t>Available</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(1,</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6,</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2,</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2</a:t>
            </a:r>
            <a:r>
              <a:rPr lang="en-US" altLang="zh-CN" dirty="0" smtClean="0">
                <a:latin typeface="Chalkboard" charset="0"/>
                <a:ea typeface="Chalkboard" charset="0"/>
                <a:cs typeface="Chalkboard" charset="0"/>
              </a:rPr>
              <a:t>)</a:t>
            </a:r>
            <a:endParaRPr lang="en-US" dirty="0" smtClean="0">
              <a:latin typeface="Chalkboard" charset="0"/>
              <a:ea typeface="Chalkboard" charset="0"/>
              <a:cs typeface="Chalkboard" charset="0"/>
            </a:endParaRPr>
          </a:p>
          <a:p>
            <a:pPr lvl="0">
              <a:spcAft>
                <a:spcPts val="0"/>
              </a:spcAft>
            </a:pPr>
            <a:r>
              <a:rPr lang="en-US" dirty="0" smtClean="0">
                <a:latin typeface="Chalkboard" charset="0"/>
                <a:ea typeface="Chalkboard" charset="0"/>
                <a:cs typeface="Chalkboard" charset="0"/>
              </a:rPr>
              <a:t>P2</a:t>
            </a:r>
            <a:r>
              <a:rPr lang="zh-CN" altLang="en-US" dirty="0">
                <a:latin typeface="Chalkboard" charset="0"/>
                <a:ea typeface="Chalkboard" charset="0"/>
                <a:cs typeface="Chalkboard" charset="0"/>
              </a:rPr>
              <a:t>请求资源（</a:t>
            </a:r>
            <a:r>
              <a:rPr lang="en-US" dirty="0">
                <a:latin typeface="Chalkboard" charset="0"/>
                <a:ea typeface="Chalkboard" charset="0"/>
                <a:cs typeface="Chalkboard" charset="0"/>
              </a:rPr>
              <a:t>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&lt;= P2</a:t>
            </a:r>
            <a:r>
              <a:rPr lang="zh-CN" altLang="en-US" dirty="0">
                <a:latin typeface="Chalkboard" charset="0"/>
                <a:ea typeface="Chalkboard" charset="0"/>
                <a:cs typeface="Chalkboard" charset="0"/>
              </a:rPr>
              <a:t>需求资源（</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3</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5</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6</a:t>
            </a:r>
            <a:r>
              <a:rPr lang="zh-CN" altLang="en-US" dirty="0" smtClean="0">
                <a:latin typeface="Chalkboard" charset="0"/>
                <a:ea typeface="Chalkboard" charset="0"/>
                <a:cs typeface="Chalkboard" charset="0"/>
              </a:rPr>
              <a:t>）</a:t>
            </a:r>
            <a:r>
              <a:rPr lang="en-US" dirty="0" smtClean="0">
                <a:latin typeface="Chalkboard" charset="0"/>
                <a:ea typeface="Chalkboard" charset="0"/>
                <a:cs typeface="Chalkboard" charset="0"/>
              </a:rPr>
              <a:t>P2</a:t>
            </a:r>
            <a:r>
              <a:rPr lang="zh-CN" altLang="en-US" dirty="0">
                <a:latin typeface="Chalkboard" charset="0"/>
                <a:ea typeface="Chalkboard" charset="0"/>
                <a:cs typeface="Chalkboard" charset="0"/>
              </a:rPr>
              <a:t>请求资源（</a:t>
            </a:r>
            <a:r>
              <a:rPr lang="en-US" dirty="0">
                <a:latin typeface="Chalkboard" charset="0"/>
                <a:ea typeface="Chalkboard" charset="0"/>
                <a:cs typeface="Chalkboard" charset="0"/>
              </a:rPr>
              <a:t>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&lt;= </a:t>
            </a:r>
            <a:r>
              <a:rPr lang="zh-CN" altLang="en-US" dirty="0">
                <a:latin typeface="Chalkboard" charset="0"/>
                <a:ea typeface="Chalkboard" charset="0"/>
                <a:cs typeface="Chalkboard" charset="0"/>
              </a:rPr>
              <a:t>剩余资源数（</a:t>
            </a:r>
            <a:r>
              <a:rPr lang="en-US" dirty="0">
                <a:latin typeface="Chalkboard" charset="0"/>
                <a:ea typeface="Chalkboard" charset="0"/>
                <a:cs typeface="Chalkboard" charset="0"/>
              </a:rPr>
              <a:t>1</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6</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 2</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2</a:t>
            </a:r>
            <a:r>
              <a:rPr lang="zh-CN" altLang="en-US" dirty="0" smtClean="0">
                <a:latin typeface="Chalkboard" charset="0"/>
                <a:ea typeface="Chalkboard" charset="0"/>
                <a:cs typeface="Chalkboard" charset="0"/>
              </a:rPr>
              <a:t>）</a:t>
            </a:r>
            <a:endParaRPr lang="en-US" altLang="zh-CN" dirty="0" smtClean="0">
              <a:latin typeface="Chalkboard" charset="0"/>
              <a:ea typeface="Chalkboard" charset="0"/>
              <a:cs typeface="Chalkboard" charset="0"/>
            </a:endParaRPr>
          </a:p>
          <a:p>
            <a:pPr lvl="0">
              <a:spcAft>
                <a:spcPts val="0"/>
              </a:spcAft>
            </a:pPr>
            <a:endParaRPr lang="en-US" dirty="0">
              <a:effectLst/>
              <a:latin typeface="Chalkboard" charset="0"/>
              <a:ea typeface="Chalkboard" charset="0"/>
              <a:cs typeface="Chalkboard" charset="0"/>
            </a:endParaRPr>
          </a:p>
          <a:p>
            <a:pPr lvl="0">
              <a:spcAft>
                <a:spcPts val="0"/>
              </a:spcAft>
            </a:pPr>
            <a:r>
              <a:rPr lang="en-US" altLang="zh-CN" dirty="0">
                <a:latin typeface="Chalkboard" charset="0"/>
                <a:ea typeface="Chalkboard" charset="0"/>
                <a:cs typeface="Chalkboard" charset="0"/>
              </a:rPr>
              <a:t>Available</a:t>
            </a:r>
            <a:r>
              <a:rPr lang="zh-CN" altLang="en-US" dirty="0">
                <a:latin typeface="Chalkboard" charset="0"/>
                <a:ea typeface="Chalkboard" charset="0"/>
                <a:cs typeface="Chalkboard" charset="0"/>
              </a:rPr>
              <a:t> </a:t>
            </a:r>
            <a:r>
              <a:rPr lang="en-US" altLang="zh-CN" dirty="0">
                <a:latin typeface="Chalkboard" charset="0"/>
                <a:ea typeface="Chalkboard" charset="0"/>
                <a:cs typeface="Chalkboard" charset="0"/>
              </a:rPr>
              <a:t>=</a:t>
            </a:r>
            <a:r>
              <a:rPr lang="zh-CN" altLang="en-US" dirty="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4,</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r>
              <a:rPr lang="zh-CN" altLang="en-US" dirty="0" smtClean="0">
                <a:latin typeface="Chalkboard" charset="0"/>
                <a:ea typeface="Chalkboard" charset="0"/>
                <a:cs typeface="Chalkboard" charset="0"/>
              </a:rPr>
              <a:t> </a:t>
            </a:r>
            <a:r>
              <a:rPr lang="en-US" altLang="zh-CN" dirty="0" smtClean="0">
                <a:latin typeface="Chalkboard" charset="0"/>
                <a:ea typeface="Chalkboard" charset="0"/>
                <a:cs typeface="Chalkboard" charset="0"/>
              </a:rPr>
              <a:t>0)</a:t>
            </a:r>
            <a:endParaRPr lang="en-US" dirty="0">
              <a:effectLst/>
              <a:latin typeface="Chalkboard" charset="0"/>
              <a:ea typeface="Chalkboard" charset="0"/>
              <a:cs typeface="Chalkboard" charset="0"/>
            </a:endParaRPr>
          </a:p>
        </p:txBody>
      </p:sp>
      <p:sp>
        <p:nvSpPr>
          <p:cNvPr id="4" name="Rectangle 3"/>
          <p:cNvSpPr/>
          <p:nvPr/>
        </p:nvSpPr>
        <p:spPr>
          <a:xfrm>
            <a:off x="1259141" y="5997917"/>
            <a:ext cx="10149931" cy="646331"/>
          </a:xfrm>
          <a:prstGeom prst="rect">
            <a:avLst/>
          </a:prstGeom>
        </p:spPr>
        <p:txBody>
          <a:bodyPr wrap="square">
            <a:spAutoFit/>
          </a:bodyPr>
          <a:lstStyle/>
          <a:p>
            <a:pPr marL="660400">
              <a:spcAft>
                <a:spcPts val="0"/>
              </a:spcAft>
            </a:pPr>
            <a:r>
              <a:rPr lang="zh-CN" altLang="en-US" dirty="0">
                <a:latin typeface="Chalkboard" charset="0"/>
                <a:ea typeface="Chalkboard" charset="0"/>
                <a:cs typeface="Chalkboard" charset="0"/>
              </a:rPr>
              <a:t>此时，可利用资源（</a:t>
            </a:r>
            <a:r>
              <a:rPr lang="en-US" dirty="0">
                <a:latin typeface="Chalkboard" charset="0"/>
                <a:ea typeface="Chalkboard" charset="0"/>
                <a:cs typeface="Chalkboard" charset="0"/>
              </a:rPr>
              <a:t>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4</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0</a:t>
            </a:r>
            <a:r>
              <a:rPr lang="zh-CN" altLang="en-US" dirty="0">
                <a:latin typeface="Chalkboard" charset="0"/>
                <a:ea typeface="Chalkboard" charset="0"/>
                <a:cs typeface="Chalkboard" charset="0"/>
              </a:rPr>
              <a:t>，</a:t>
            </a:r>
            <a:r>
              <a:rPr lang="en-US" dirty="0">
                <a:latin typeface="Chalkboard" charset="0"/>
                <a:ea typeface="Chalkboard" charset="0"/>
                <a:cs typeface="Chalkboard" charset="0"/>
              </a:rPr>
              <a:t>0</a:t>
            </a:r>
            <a:r>
              <a:rPr lang="zh-CN" altLang="en-US" dirty="0">
                <a:latin typeface="Chalkboard" charset="0"/>
                <a:ea typeface="Chalkboard" charset="0"/>
                <a:cs typeface="Chalkboard" charset="0"/>
              </a:rPr>
              <a:t>）已不能满足任何进程的需要，故系统进入不安全状态，故不能将资源分配给</a:t>
            </a:r>
            <a:r>
              <a:rPr lang="en-US" dirty="0">
                <a:latin typeface="Chalkboard" charset="0"/>
                <a:ea typeface="Chalkboard" charset="0"/>
                <a:cs typeface="Chalkboard" charset="0"/>
              </a:rPr>
              <a:t>P2</a:t>
            </a:r>
            <a:endParaRPr lang="en-US" dirty="0">
              <a:effectLst/>
              <a:latin typeface="Chalkboard" charset="0"/>
              <a:ea typeface="Chalkboard" charset="0"/>
              <a:cs typeface="Chalkboard" charset="0"/>
            </a:endParaRPr>
          </a:p>
        </p:txBody>
      </p:sp>
    </p:spTree>
    <p:extLst>
      <p:ext uri="{BB962C8B-B14F-4D97-AF65-F5344CB8AC3E}">
        <p14:creationId xmlns:p14="http://schemas.microsoft.com/office/powerpoint/2010/main" val="1452170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TANDARD">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1787</Words>
  <Application>Microsoft Macintosh PowerPoint</Application>
  <PresentationFormat>Widescreen</PresentationFormat>
  <Paragraphs>125</Paragraphs>
  <Slides>17</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Chalkboard</vt:lpstr>
      <vt:lpstr>DengXian</vt:lpstr>
      <vt:lpstr>Menlo</vt:lpstr>
      <vt:lpstr>Times New Roman</vt:lpstr>
      <vt:lpstr>微軟正黑體</vt:lpstr>
      <vt:lpstr>微软雅黑</vt:lpstr>
      <vt:lpstr>Arial</vt:lpstr>
      <vt:lpstr>Office 主题</vt:lpstr>
      <vt:lpstr>银行家算法 —— 习题课</vt:lpstr>
      <vt:lpstr>死锁定义</vt:lpstr>
      <vt:lpstr>产生死锁的必要条件</vt:lpstr>
      <vt:lpstr>算法思想</vt:lpstr>
      <vt:lpstr>相关数据结构</vt:lpstr>
      <vt:lpstr>相关数据结构</vt:lpstr>
      <vt:lpstr>习题1</vt:lpstr>
      <vt:lpstr>习题1</vt:lpstr>
      <vt:lpstr>习题1</vt:lpstr>
      <vt:lpstr>习题2</vt:lpstr>
      <vt:lpstr>习题2</vt:lpstr>
      <vt:lpstr>习题2</vt:lpstr>
      <vt:lpstr>习题3</vt:lpstr>
      <vt:lpstr>习题3</vt:lpstr>
      <vt:lpstr>习题3</vt:lpstr>
      <vt:lpstr>习题3</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 Lee</dc:creator>
  <cp:lastModifiedBy>qxl</cp:lastModifiedBy>
  <cp:revision>66</cp:revision>
  <dcterms:created xsi:type="dcterms:W3CDTF">2014-04-01T11:22:20Z</dcterms:created>
  <dcterms:modified xsi:type="dcterms:W3CDTF">2019-06-13T11:53:33Z</dcterms:modified>
</cp:coreProperties>
</file>