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7" r:id="rId6"/>
    <p:sldId id="296" r:id="rId7"/>
    <p:sldId id="297" r:id="rId8"/>
    <p:sldId id="298" r:id="rId9"/>
    <p:sldId id="289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12" y="10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4056" y="4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14DC2F0-1494-4012-98C6-0C32B96C5883}" type="datetime1">
              <a:rPr lang="ko-KR" altLang="en-US" smtClean="0">
                <a:latin typeface="+mj-ea"/>
                <a:ea typeface="+mj-ea"/>
              </a:rPr>
              <a:t>2023-03-28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6B577933-6CF4-4A80-8F7D-D574BAC42BBA}" type="datetime1">
              <a:rPr lang="ko-KR" altLang="en-US" smtClean="0"/>
              <a:pPr/>
              <a:t>2023-03-28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B9A9E5-4F7F-4A7D-9DE1-899232329269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175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280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798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248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562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ko-KR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412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571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673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378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140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957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503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707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460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장 비교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내용 2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래픽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임라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날짜 개체 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바닥글 개체 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슬라이드 번호 개체 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개체 틀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SmartArt </a:t>
            </a:r>
            <a:r>
              <a:rPr lang="ko-KR" altLang="en-US" noProof="0"/>
              <a:t>그래픽을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4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8명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5" name="그림 개체 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6" name="그림 개체 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7" name="그림 개체 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8" name="그림 개체 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2" name="텍스트 개체 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3" name="텍스트 개체 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4" name="텍스트 개체 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내용 개체 틀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내용 개체 틀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무리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시간 표시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래픽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제목을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텍스트 개체 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7" name="텍스트 개체 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직선 연결선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래픽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/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소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날짜 개체 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 3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4245" y="2885242"/>
            <a:ext cx="6803566" cy="1988219"/>
          </a:xfrm>
        </p:spPr>
        <p:txBody>
          <a:bodyPr rtlCol="0"/>
          <a:lstStyle/>
          <a:p>
            <a:pPr rtl="0"/>
            <a:r>
              <a:rPr lang="ko-KR" altLang="en-US" sz="4400" dirty="0"/>
              <a:t>이분 탐색</a:t>
            </a:r>
            <a:r>
              <a:rPr lang="en-US" altLang="ko-KR" sz="4400" dirty="0"/>
              <a:t>, </a:t>
            </a:r>
            <a:r>
              <a:rPr lang="ko-KR" altLang="en-US" sz="4400" dirty="0"/>
              <a:t>매개변수 탐색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58123" y="5580846"/>
            <a:ext cx="2163059" cy="39666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2000" dirty="0"/>
              <a:t>중급 </a:t>
            </a:r>
            <a:r>
              <a:rPr lang="en-US" altLang="ko-KR" sz="2000" dirty="0"/>
              <a:t>5</a:t>
            </a:r>
            <a:r>
              <a:rPr lang="ko-KR" altLang="en-US" sz="2000" dirty="0"/>
              <a:t>팀 </a:t>
            </a:r>
            <a:r>
              <a:rPr lang="ko-KR" altLang="en-US" sz="2000" dirty="0" err="1"/>
              <a:t>유철희</a:t>
            </a:r>
            <a:endParaRPr lang="ko-KR" altLang="en-US" sz="20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6BA70D2-D507-9E33-DA67-393A989684B8}"/>
              </a:ext>
            </a:extLst>
          </p:cNvPr>
          <p:cNvSpPr txBox="1">
            <a:spLocks/>
          </p:cNvSpPr>
          <p:nvPr/>
        </p:nvSpPr>
        <p:spPr>
          <a:xfrm>
            <a:off x="6909697" y="5028823"/>
            <a:ext cx="4384743" cy="396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2417 </a:t>
            </a:r>
            <a:r>
              <a:rPr lang="ko-KR" altLang="en-US" sz="2000" dirty="0"/>
              <a:t>정수 제곱근</a:t>
            </a:r>
            <a:r>
              <a:rPr lang="en-US" altLang="ko-KR" sz="2000" dirty="0"/>
              <a:t>, 1637 </a:t>
            </a:r>
            <a:r>
              <a:rPr lang="ko-KR" altLang="en-US" sz="2000" dirty="0"/>
              <a:t>날카로운 눈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59" y="235390"/>
            <a:ext cx="7207795" cy="592260"/>
          </a:xfrm>
        </p:spPr>
        <p:txBody>
          <a:bodyPr rtlCol="0">
            <a:noAutofit/>
          </a:bodyPr>
          <a:lstStyle/>
          <a:p>
            <a:pPr rtl="0"/>
            <a:r>
              <a:rPr lang="en-US" altLang="ko-KR" dirty="0"/>
              <a:t>1637 </a:t>
            </a:r>
            <a:r>
              <a:rPr lang="ko-KR" altLang="en-US" dirty="0"/>
              <a:t>날카로운 눈 </a:t>
            </a:r>
            <a:r>
              <a:rPr lang="en-US" altLang="ko-KR" dirty="0"/>
              <a:t>– </a:t>
            </a:r>
            <a:r>
              <a:rPr lang="ko-KR" altLang="en-US" dirty="0"/>
              <a:t>접근</a:t>
            </a:r>
            <a:r>
              <a:rPr lang="en-US" altLang="ko-KR" dirty="0"/>
              <a:t>3(</a:t>
            </a:r>
            <a:r>
              <a:rPr lang="ko-KR" altLang="en-US" dirty="0"/>
              <a:t>매개변수 탐색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5515285" y="612096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10</a:t>
            </a:fld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2D4233A-C59A-F726-073C-27785DF7BB19}"/>
              </a:ext>
            </a:extLst>
          </p:cNvPr>
          <p:cNvSpPr/>
          <p:nvPr/>
        </p:nvSpPr>
        <p:spPr>
          <a:xfrm>
            <a:off x="4514493" y="1232498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.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CFED111-CE72-00BA-B4CE-61D7131AC3DD}"/>
              </a:ext>
            </a:extLst>
          </p:cNvPr>
          <p:cNvSpPr/>
          <p:nvPr/>
        </p:nvSpPr>
        <p:spPr>
          <a:xfrm>
            <a:off x="5238770" y="1232498"/>
            <a:ext cx="206250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2^31-1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79BC952-8FA5-B6D6-5438-350A68F02016}"/>
              </a:ext>
            </a:extLst>
          </p:cNvPr>
          <p:cNvSpPr/>
          <p:nvPr/>
        </p:nvSpPr>
        <p:spPr>
          <a:xfrm>
            <a:off x="205059" y="1232498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40F5CF4-AFC7-4A54-5C81-35F13BC1F70B}"/>
              </a:ext>
            </a:extLst>
          </p:cNvPr>
          <p:cNvSpPr/>
          <p:nvPr/>
        </p:nvSpPr>
        <p:spPr>
          <a:xfrm>
            <a:off x="929336" y="1232498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1523B26-52C1-C6B2-8111-A6C55ADAAE9C}"/>
              </a:ext>
            </a:extLst>
          </p:cNvPr>
          <p:cNvSpPr/>
          <p:nvPr/>
        </p:nvSpPr>
        <p:spPr>
          <a:xfrm>
            <a:off x="1653613" y="1232498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3501713-82DB-34E7-95F5-2EC6ACCCEC5D}"/>
              </a:ext>
            </a:extLst>
          </p:cNvPr>
          <p:cNvSpPr/>
          <p:nvPr/>
        </p:nvSpPr>
        <p:spPr>
          <a:xfrm>
            <a:off x="2371852" y="1232498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0793D8C-F0EF-7AD5-A278-81A7E0346761}"/>
              </a:ext>
            </a:extLst>
          </p:cNvPr>
          <p:cNvSpPr/>
          <p:nvPr/>
        </p:nvSpPr>
        <p:spPr>
          <a:xfrm>
            <a:off x="3090091" y="1232498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.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7FCDDAD-9873-56AD-2B86-A85450FEC4FB}"/>
              </a:ext>
            </a:extLst>
          </p:cNvPr>
          <p:cNvSpPr/>
          <p:nvPr/>
        </p:nvSpPr>
        <p:spPr>
          <a:xfrm>
            <a:off x="3796254" y="1232498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.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E28561-8D11-D16B-BB8C-DADA3DD63ED5}"/>
              </a:ext>
            </a:extLst>
          </p:cNvPr>
          <p:cNvSpPr txBox="1"/>
          <p:nvPr/>
        </p:nvSpPr>
        <p:spPr>
          <a:xfrm>
            <a:off x="2151123" y="2234781"/>
            <a:ext cx="80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E51696-FDB8-B5CD-569C-0FDA9D5B34D2}"/>
              </a:ext>
            </a:extLst>
          </p:cNvPr>
          <p:cNvSpPr txBox="1"/>
          <p:nvPr/>
        </p:nvSpPr>
        <p:spPr>
          <a:xfrm>
            <a:off x="3025128" y="2204894"/>
            <a:ext cx="80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3F69A1C-1A53-0116-1565-42E16C482867}"/>
              </a:ext>
            </a:extLst>
          </p:cNvPr>
          <p:cNvSpPr/>
          <p:nvPr/>
        </p:nvSpPr>
        <p:spPr>
          <a:xfrm>
            <a:off x="5613150" y="3674407"/>
            <a:ext cx="6518154" cy="3183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low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high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INT_MAX+1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설정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while(low+1 &lt; high) {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mid = (low + high) / 2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라인마다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1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mid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 중 출현한 수들의 개수를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누적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홀수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 high = mid, </a:t>
            </a:r>
            <a:r>
              <a:rPr lang="en-US" altLang="ko-KR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ans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갱신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짝수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 low = mid</a:t>
            </a:r>
          </a:p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1" name="표 6">
            <a:extLst>
              <a:ext uri="{FF2B5EF4-FFF2-40B4-BE49-F238E27FC236}">
                <a16:creationId xmlns:a16="http://schemas.microsoft.com/office/drawing/2014/main" id="{B7E2F28D-B82D-EDD3-730F-7197F7E08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322073"/>
              </p:ext>
            </p:extLst>
          </p:nvPr>
        </p:nvGraphicFramePr>
        <p:xfrm>
          <a:off x="152269" y="2544339"/>
          <a:ext cx="9081970" cy="987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197">
                  <a:extLst>
                    <a:ext uri="{9D8B030D-6E8A-4147-A177-3AD203B41FA5}">
                      <a16:colId xmlns:a16="http://schemas.microsoft.com/office/drawing/2014/main" val="1582302840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22658772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862896469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495658407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820258001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884314517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3156240802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149296644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3452641208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3194914285"/>
                    </a:ext>
                  </a:extLst>
                </a:gridCol>
              </a:tblGrid>
              <a:tr h="987299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471084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37B4A39B-4FAA-041F-4CFC-B4F5E88DFBC6}"/>
              </a:ext>
            </a:extLst>
          </p:cNvPr>
          <p:cNvSpPr/>
          <p:nvPr/>
        </p:nvSpPr>
        <p:spPr>
          <a:xfrm>
            <a:off x="155039" y="3656530"/>
            <a:ext cx="5310226" cy="3201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D[</a:t>
            </a:r>
            <a:r>
              <a:rPr lang="en-US" altLang="ko-KR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: 1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번째 수까지 출현 횟수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D[1]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짝수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D[2]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 짝수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D[3]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 짝수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D[4]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홀수</a:t>
            </a:r>
            <a:endParaRPr lang="en-US" altLang="ko-KR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D[4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큰 수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홀수</a:t>
            </a:r>
          </a:p>
        </p:txBody>
      </p:sp>
    </p:spTree>
    <p:extLst>
      <p:ext uri="{BB962C8B-B14F-4D97-AF65-F5344CB8AC3E}">
        <p14:creationId xmlns:p14="http://schemas.microsoft.com/office/powerpoint/2010/main" val="3663322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59" y="235390"/>
            <a:ext cx="8157706" cy="592260"/>
          </a:xfrm>
        </p:spPr>
        <p:txBody>
          <a:bodyPr rtlCol="0">
            <a:noAutofit/>
          </a:bodyPr>
          <a:lstStyle/>
          <a:p>
            <a:pPr rtl="0"/>
            <a:r>
              <a:rPr lang="en-US" altLang="ko-KR" dirty="0"/>
              <a:t>1637 </a:t>
            </a:r>
            <a:r>
              <a:rPr lang="ko-KR" altLang="en-US" dirty="0"/>
              <a:t>날카로운 눈 </a:t>
            </a:r>
            <a:r>
              <a:rPr lang="en-US" altLang="ko-KR" dirty="0"/>
              <a:t>– </a:t>
            </a:r>
            <a:r>
              <a:rPr lang="ko-KR" altLang="en-US" dirty="0"/>
              <a:t>매개변수 탐색</a:t>
            </a:r>
            <a:r>
              <a:rPr lang="en-US" altLang="ko-KR" dirty="0"/>
              <a:t>(</a:t>
            </a:r>
            <a:r>
              <a:rPr lang="ko-KR" altLang="en-US" dirty="0"/>
              <a:t>예외 처리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3F69A1C-1A53-0116-1565-42E16C482867}"/>
              </a:ext>
            </a:extLst>
          </p:cNvPr>
          <p:cNvSpPr/>
          <p:nvPr/>
        </p:nvSpPr>
        <p:spPr>
          <a:xfrm>
            <a:off x="205059" y="2207548"/>
            <a:ext cx="6666521" cy="272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low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초기값을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0, high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초기값을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INT_MAX + 1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while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 안에서 가능한 모든 정수를 확인하고 나옴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추가적 예외처리 필요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</a:p>
        </p:txBody>
      </p:sp>
      <p:graphicFrame>
        <p:nvGraphicFramePr>
          <p:cNvPr id="23" name="표 6">
            <a:extLst>
              <a:ext uri="{FF2B5EF4-FFF2-40B4-BE49-F238E27FC236}">
                <a16:creationId xmlns:a16="http://schemas.microsoft.com/office/drawing/2014/main" id="{185AD025-7E3B-7296-3153-48F63225C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86955"/>
              </p:ext>
            </p:extLst>
          </p:nvPr>
        </p:nvGraphicFramePr>
        <p:xfrm>
          <a:off x="257343" y="988184"/>
          <a:ext cx="9081970" cy="987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197">
                  <a:extLst>
                    <a:ext uri="{9D8B030D-6E8A-4147-A177-3AD203B41FA5}">
                      <a16:colId xmlns:a16="http://schemas.microsoft.com/office/drawing/2014/main" val="1582302840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22658772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862896469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495658407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820258001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884314517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3156240802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149296644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3452641208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3194914285"/>
                    </a:ext>
                  </a:extLst>
                </a:gridCol>
              </a:tblGrid>
              <a:tr h="987299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rgbClr val="00B050"/>
                          </a:solidFill>
                        </a:rPr>
                        <a:t>?</a:t>
                      </a:r>
                      <a:endParaRPr lang="ko-KR" altLang="en-US" sz="40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471084"/>
                  </a:ext>
                </a:extLst>
              </a:tr>
            </a:tbl>
          </a:graphicData>
        </a:graphic>
      </p:graphicFrame>
      <p:graphicFrame>
        <p:nvGraphicFramePr>
          <p:cNvPr id="24" name="표 6">
            <a:extLst>
              <a:ext uri="{FF2B5EF4-FFF2-40B4-BE49-F238E27FC236}">
                <a16:creationId xmlns:a16="http://schemas.microsoft.com/office/drawing/2014/main" id="{DA3FD103-DAD2-42D7-7071-B00CFC998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818095"/>
              </p:ext>
            </p:extLst>
          </p:nvPr>
        </p:nvGraphicFramePr>
        <p:xfrm>
          <a:off x="257343" y="5305178"/>
          <a:ext cx="9081970" cy="987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197">
                  <a:extLst>
                    <a:ext uri="{9D8B030D-6E8A-4147-A177-3AD203B41FA5}">
                      <a16:colId xmlns:a16="http://schemas.microsoft.com/office/drawing/2014/main" val="1582302840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22658772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862896469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495658407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820258001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884314517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3156240802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149296644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3452641208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3194914285"/>
                    </a:ext>
                  </a:extLst>
                </a:gridCol>
              </a:tblGrid>
              <a:tr h="987299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rgbClr val="00B050"/>
                          </a:solidFill>
                        </a:rPr>
                        <a:t>?</a:t>
                      </a:r>
                      <a:endParaRPr lang="ko-KR" altLang="en-US" sz="40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471084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080A791-60ED-EB6B-A48E-461D3D72F224}"/>
              </a:ext>
            </a:extLst>
          </p:cNvPr>
          <p:cNvSpPr txBox="1"/>
          <p:nvPr/>
        </p:nvSpPr>
        <p:spPr>
          <a:xfrm>
            <a:off x="579334" y="722804"/>
            <a:ext cx="79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C7471B-33C5-1F32-99D7-A4B1A9DBCAE2}"/>
              </a:ext>
            </a:extLst>
          </p:cNvPr>
          <p:cNvSpPr txBox="1"/>
          <p:nvPr/>
        </p:nvSpPr>
        <p:spPr>
          <a:xfrm>
            <a:off x="1457520" y="722804"/>
            <a:ext cx="80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E9E6E5-E0B3-06CD-2C4B-5697EF75F888}"/>
              </a:ext>
            </a:extLst>
          </p:cNvPr>
          <p:cNvSpPr txBox="1"/>
          <p:nvPr/>
        </p:nvSpPr>
        <p:spPr>
          <a:xfrm>
            <a:off x="7387628" y="4937674"/>
            <a:ext cx="1087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INT_MAX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FB4B90-3B38-715B-DEA2-01F2738FC269}"/>
              </a:ext>
            </a:extLst>
          </p:cNvPr>
          <p:cNvSpPr txBox="1"/>
          <p:nvPr/>
        </p:nvSpPr>
        <p:spPr>
          <a:xfrm>
            <a:off x="8240376" y="6196106"/>
            <a:ext cx="152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INT_MAX + 1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D90EA39-4E69-55AC-E6A3-6E66ECA4CA40}"/>
              </a:ext>
            </a:extLst>
          </p:cNvPr>
          <p:cNvSpPr/>
          <p:nvPr/>
        </p:nvSpPr>
        <p:spPr>
          <a:xfrm>
            <a:off x="7989903" y="2503503"/>
            <a:ext cx="3728621" cy="2161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while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 안에서 동작</a:t>
            </a:r>
          </a:p>
        </p:txBody>
      </p:sp>
      <p:sp>
        <p:nvSpPr>
          <p:cNvPr id="6" name="화살표: 원형 5">
            <a:extLst>
              <a:ext uri="{FF2B5EF4-FFF2-40B4-BE49-F238E27FC236}">
                <a16:creationId xmlns:a16="http://schemas.microsoft.com/office/drawing/2014/main" id="{751CA47E-8728-B8DD-7CF9-7FF5119EEECD}"/>
              </a:ext>
            </a:extLst>
          </p:cNvPr>
          <p:cNvSpPr/>
          <p:nvPr/>
        </p:nvSpPr>
        <p:spPr>
          <a:xfrm rot="7084497" flipH="1">
            <a:off x="8140447" y="1840296"/>
            <a:ext cx="1456690" cy="145669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791387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화살표: 원형 6">
            <a:extLst>
              <a:ext uri="{FF2B5EF4-FFF2-40B4-BE49-F238E27FC236}">
                <a16:creationId xmlns:a16="http://schemas.microsoft.com/office/drawing/2014/main" id="{FA3C13AE-5B8A-74B0-98E2-A728B4564356}"/>
              </a:ext>
            </a:extLst>
          </p:cNvPr>
          <p:cNvSpPr/>
          <p:nvPr/>
        </p:nvSpPr>
        <p:spPr>
          <a:xfrm rot="14515503" flipH="1" flipV="1">
            <a:off x="8140446" y="3909735"/>
            <a:ext cx="1456690" cy="145669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791387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663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59" y="235390"/>
            <a:ext cx="8495058" cy="592260"/>
          </a:xfrm>
        </p:spPr>
        <p:txBody>
          <a:bodyPr rtlCol="0">
            <a:noAutofit/>
          </a:bodyPr>
          <a:lstStyle/>
          <a:p>
            <a:pPr rtl="0"/>
            <a:r>
              <a:rPr lang="en-US" altLang="ko-KR" dirty="0"/>
              <a:t>1637 </a:t>
            </a:r>
            <a:r>
              <a:rPr lang="ko-KR" altLang="en-US" dirty="0"/>
              <a:t>날카로운 눈 </a:t>
            </a:r>
            <a:r>
              <a:rPr lang="en-US" altLang="ko-KR" dirty="0"/>
              <a:t>– </a:t>
            </a:r>
            <a:r>
              <a:rPr lang="ko-KR" altLang="en-US" dirty="0"/>
              <a:t>매개변수 탐색</a:t>
            </a:r>
            <a:r>
              <a:rPr lang="en-US" altLang="ko-KR" dirty="0"/>
              <a:t>(</a:t>
            </a:r>
            <a:r>
              <a:rPr lang="ko-KR" altLang="en-US" dirty="0"/>
              <a:t>빈도 구하기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5515285" y="612096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E28561-8D11-D16B-BB8C-DADA3DD63ED5}"/>
              </a:ext>
            </a:extLst>
          </p:cNvPr>
          <p:cNvSpPr txBox="1"/>
          <p:nvPr/>
        </p:nvSpPr>
        <p:spPr>
          <a:xfrm>
            <a:off x="2203913" y="1605529"/>
            <a:ext cx="80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E51696-FDB8-B5CD-569C-0FDA9D5B34D2}"/>
              </a:ext>
            </a:extLst>
          </p:cNvPr>
          <p:cNvSpPr txBox="1"/>
          <p:nvPr/>
        </p:nvSpPr>
        <p:spPr>
          <a:xfrm>
            <a:off x="3077918" y="1575642"/>
            <a:ext cx="80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high</a:t>
            </a:r>
            <a:endParaRPr lang="ko-KR" altLang="en-US" dirty="0"/>
          </a:p>
        </p:txBody>
      </p:sp>
      <p:graphicFrame>
        <p:nvGraphicFramePr>
          <p:cNvPr id="31" name="표 6">
            <a:extLst>
              <a:ext uri="{FF2B5EF4-FFF2-40B4-BE49-F238E27FC236}">
                <a16:creationId xmlns:a16="http://schemas.microsoft.com/office/drawing/2014/main" id="{B7E2F28D-B82D-EDD3-730F-7197F7E08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72907"/>
              </p:ext>
            </p:extLst>
          </p:nvPr>
        </p:nvGraphicFramePr>
        <p:xfrm>
          <a:off x="205059" y="1915087"/>
          <a:ext cx="9081970" cy="987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197">
                  <a:extLst>
                    <a:ext uri="{9D8B030D-6E8A-4147-A177-3AD203B41FA5}">
                      <a16:colId xmlns:a16="http://schemas.microsoft.com/office/drawing/2014/main" val="1582302840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22658772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862896469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495658407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820258001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884314517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3156240802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149296644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3452641208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3194914285"/>
                    </a:ext>
                  </a:extLst>
                </a:gridCol>
              </a:tblGrid>
              <a:tr h="987299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471084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37B4A39B-4FAA-041F-4CFC-B4F5E88DFBC6}"/>
              </a:ext>
            </a:extLst>
          </p:cNvPr>
          <p:cNvSpPr/>
          <p:nvPr/>
        </p:nvSpPr>
        <p:spPr>
          <a:xfrm>
            <a:off x="255079" y="4355019"/>
            <a:ext cx="2742462" cy="1017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 출현 횟수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6DC832-40CC-37A6-6EDE-3B8880720CD5}"/>
              </a:ext>
            </a:extLst>
          </p:cNvPr>
          <p:cNvSpPr txBox="1"/>
          <p:nvPr/>
        </p:nvSpPr>
        <p:spPr>
          <a:xfrm>
            <a:off x="2926386" y="2902386"/>
            <a:ext cx="103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ans</a:t>
            </a:r>
            <a:r>
              <a:rPr lang="en-US" altLang="ko-KR" dirty="0"/>
              <a:t> = 4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391B59-809E-B84C-C25E-64E13D13449D}"/>
              </a:ext>
            </a:extLst>
          </p:cNvPr>
          <p:cNvSpPr/>
          <p:nvPr/>
        </p:nvSpPr>
        <p:spPr>
          <a:xfrm>
            <a:off x="3805668" y="4355019"/>
            <a:ext cx="2742462" cy="1017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 출현 횟수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D50A78-B66D-B21E-C380-13BB410F0F4D}"/>
              </a:ext>
            </a:extLst>
          </p:cNvPr>
          <p:cNvSpPr/>
          <p:nvPr/>
        </p:nvSpPr>
        <p:spPr>
          <a:xfrm>
            <a:off x="3131142" y="4802165"/>
            <a:ext cx="540925" cy="12365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81CC367-EE16-B760-9A7E-E8412E60DD2C}"/>
              </a:ext>
            </a:extLst>
          </p:cNvPr>
          <p:cNvSpPr/>
          <p:nvPr/>
        </p:nvSpPr>
        <p:spPr>
          <a:xfrm>
            <a:off x="6681731" y="4678510"/>
            <a:ext cx="540925" cy="12365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956134-D434-9889-E096-707B454FD2E0}"/>
              </a:ext>
            </a:extLst>
          </p:cNvPr>
          <p:cNvSpPr/>
          <p:nvPr/>
        </p:nvSpPr>
        <p:spPr>
          <a:xfrm>
            <a:off x="6681731" y="4925820"/>
            <a:ext cx="540925" cy="12365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C2A294-808E-B199-ACB8-D552A276F8A4}"/>
              </a:ext>
            </a:extLst>
          </p:cNvPr>
          <p:cNvSpPr/>
          <p:nvPr/>
        </p:nvSpPr>
        <p:spPr>
          <a:xfrm>
            <a:off x="7356257" y="4355018"/>
            <a:ext cx="2742462" cy="1017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출현 횟수</a:t>
            </a:r>
          </a:p>
        </p:txBody>
      </p:sp>
    </p:spTree>
    <p:extLst>
      <p:ext uri="{BB962C8B-B14F-4D97-AF65-F5344CB8AC3E}">
        <p14:creationId xmlns:p14="http://schemas.microsoft.com/office/powerpoint/2010/main" val="862013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59" y="235390"/>
            <a:ext cx="8344137" cy="592260"/>
          </a:xfrm>
        </p:spPr>
        <p:txBody>
          <a:bodyPr rtlCol="0">
            <a:noAutofit/>
          </a:bodyPr>
          <a:lstStyle/>
          <a:p>
            <a:pPr rtl="0"/>
            <a:r>
              <a:rPr lang="en-US" altLang="ko-KR" dirty="0"/>
              <a:t>1637 </a:t>
            </a:r>
            <a:r>
              <a:rPr lang="ko-KR" altLang="en-US" dirty="0"/>
              <a:t>날카로운 눈 </a:t>
            </a:r>
            <a:r>
              <a:rPr lang="en-US" altLang="ko-KR" dirty="0"/>
              <a:t>– </a:t>
            </a:r>
            <a:r>
              <a:rPr lang="ko-KR" altLang="en-US" dirty="0"/>
              <a:t>매개변수 탐색</a:t>
            </a:r>
            <a:r>
              <a:rPr lang="en-US" altLang="ko-KR" dirty="0"/>
              <a:t>(</a:t>
            </a:r>
            <a:r>
              <a:rPr lang="ko-KR" altLang="en-US" dirty="0" err="1"/>
              <a:t>시간복잡도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5515285" y="612096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13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0C208A-AF35-F24D-7709-DC03CC812FD4}"/>
              </a:ext>
            </a:extLst>
          </p:cNvPr>
          <p:cNvSpPr/>
          <p:nvPr/>
        </p:nvSpPr>
        <p:spPr>
          <a:xfrm>
            <a:off x="213690" y="1493568"/>
            <a:ext cx="6489686" cy="407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 탐색하면서 </a:t>
            </a:r>
            <a:r>
              <a:rPr lang="en-US" altLang="ko-KR" sz="2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ans</a:t>
            </a:r>
            <a:r>
              <a:rPr lang="en-US" altLang="ko-KR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갱신</a:t>
            </a:r>
            <a:endParaRPr lang="en-US" altLang="ko-KR" sz="2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check </a:t>
            </a:r>
            <a:r>
              <a:rPr lang="ko-KR" altLang="en-US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과정 </a:t>
            </a:r>
            <a:r>
              <a:rPr lang="en-US" altLang="ko-KR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O(N)</a:t>
            </a:r>
            <a:r>
              <a:rPr lang="ko-KR" altLang="en-US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해결</a:t>
            </a:r>
            <a:endParaRPr lang="en-US" altLang="ko-KR" sz="2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2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2^31-1</a:t>
            </a:r>
            <a:r>
              <a:rPr lang="ko-KR" altLang="en-US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까지를 탐색하므로</a:t>
            </a:r>
            <a:endParaRPr lang="en-US" altLang="ko-KR" sz="2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O(</a:t>
            </a:r>
            <a:r>
              <a:rPr lang="en-US" altLang="ko-KR" sz="2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Nlog</a:t>
            </a:r>
            <a:r>
              <a:rPr lang="en-US" altLang="ko-KR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(2^31-1))</a:t>
            </a:r>
          </a:p>
        </p:txBody>
      </p:sp>
    </p:spTree>
    <p:extLst>
      <p:ext uri="{BB962C8B-B14F-4D97-AF65-F5344CB8AC3E}">
        <p14:creationId xmlns:p14="http://schemas.microsoft.com/office/powerpoint/2010/main" val="1636388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6215" y="2556769"/>
            <a:ext cx="4179570" cy="1524735"/>
          </a:xfrm>
        </p:spPr>
        <p:txBody>
          <a:bodyPr rtlCol="0"/>
          <a:lstStyle/>
          <a:p>
            <a:pPr rtl="0"/>
            <a:r>
              <a:rPr lang="ko-KR" altLang="en-US" sz="5400" dirty="0"/>
              <a:t>감사합니다</a:t>
            </a:r>
            <a:r>
              <a:rPr lang="en-US" altLang="ko-KR" sz="5400" dirty="0"/>
              <a:t>.</a:t>
            </a:r>
            <a:endParaRPr lang="ko-KR" altLang="en-US" sz="54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82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90" y="79513"/>
            <a:ext cx="3364833" cy="590096"/>
          </a:xfrm>
        </p:spPr>
        <p:txBody>
          <a:bodyPr rtlCol="0"/>
          <a:lstStyle/>
          <a:p>
            <a:pPr rtl="0"/>
            <a:r>
              <a:rPr lang="en-US" altLang="ko-KR" dirty="0"/>
              <a:t>2417 </a:t>
            </a:r>
            <a:r>
              <a:rPr lang="ko-KR" altLang="en-US" dirty="0"/>
              <a:t>정수 제곱근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/>
              <a:t>2</a:t>
            </a:fld>
            <a:endParaRPr lang="ko-KR" altLang="en-ZA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28E08B4F-43AE-E74E-A0CA-D7981C933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90" y="1310896"/>
            <a:ext cx="7384566" cy="423620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C39A5F-AAC5-CB41-A909-E2DAE28DFBF0}"/>
              </a:ext>
            </a:extLst>
          </p:cNvPr>
          <p:cNvSpPr/>
          <p:nvPr/>
        </p:nvSpPr>
        <p:spPr>
          <a:xfrm>
            <a:off x="7598256" y="1310896"/>
            <a:ext cx="4369386" cy="4236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0^2</a:t>
            </a: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&gt;=</a:t>
            </a: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확인  </a:t>
            </a: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=&gt;  F</a:t>
            </a:r>
          </a:p>
          <a:p>
            <a:pPr algn="ctr"/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1^2 &gt;= n </a:t>
            </a: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  </a:t>
            </a: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=&gt;  F </a:t>
            </a:r>
          </a:p>
          <a:p>
            <a:pPr algn="ctr"/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  <a:p>
            <a:pPr algn="ctr"/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q^2 &gt;= n </a:t>
            </a: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  </a:t>
            </a: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=&gt;  </a:t>
            </a: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최초 </a:t>
            </a: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</a:p>
          <a:p>
            <a:pPr algn="ctr"/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최악의 경우</a:t>
            </a: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2^31</a:t>
            </a: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≒ </a:t>
            </a: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억 번 연산 필요</a:t>
            </a: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90" y="79513"/>
            <a:ext cx="7296821" cy="590096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ko-KR" dirty="0"/>
              <a:t>2417 </a:t>
            </a:r>
            <a:r>
              <a:rPr lang="ko-KR" altLang="en-US" dirty="0"/>
              <a:t>정수 제곱근 </a:t>
            </a:r>
            <a:r>
              <a:rPr lang="en-US" altLang="ko-KR" dirty="0"/>
              <a:t>– </a:t>
            </a:r>
            <a:r>
              <a:rPr lang="ko-KR" altLang="en-US" dirty="0"/>
              <a:t>다른 접근</a:t>
            </a:r>
            <a:r>
              <a:rPr lang="en-US" altLang="ko-KR" dirty="0"/>
              <a:t>(</a:t>
            </a:r>
            <a:r>
              <a:rPr lang="ko-KR" altLang="en-US" dirty="0"/>
              <a:t>매개변수 탐색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3</a:t>
            </a:fld>
            <a:endParaRPr lang="ko-KR" altLang="en-ZA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C39A5F-AAC5-CB41-A909-E2DAE28DFBF0}"/>
              </a:ext>
            </a:extLst>
          </p:cNvPr>
          <p:cNvSpPr/>
          <p:nvPr/>
        </p:nvSpPr>
        <p:spPr>
          <a:xfrm>
            <a:off x="257343" y="2315895"/>
            <a:ext cx="6489686" cy="407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low 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초기값 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0  (n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high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초기값 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2^32 (n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2^63-1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ctr"/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이분탐색을 하면서 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mid^2 &gt;= n 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인지 확인</a:t>
            </a: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라면 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현재보다 오른쪽 볼 필요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high = mid, </a:t>
            </a:r>
            <a:r>
              <a:rPr lang="en-US" altLang="ko-KR" sz="2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ans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mid</a:t>
            </a:r>
          </a:p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Flase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라면 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현재보다 왼쪽 볼 필요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left = mid</a:t>
            </a:r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47DAE907-8840-4457-1CE7-1CFB23249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586217"/>
              </p:ext>
            </p:extLst>
          </p:nvPr>
        </p:nvGraphicFramePr>
        <p:xfrm>
          <a:off x="257343" y="1116709"/>
          <a:ext cx="9081970" cy="987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197">
                  <a:extLst>
                    <a:ext uri="{9D8B030D-6E8A-4147-A177-3AD203B41FA5}">
                      <a16:colId xmlns:a16="http://schemas.microsoft.com/office/drawing/2014/main" val="1582302840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22658772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862896469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495658407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820258001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884314517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3156240802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149296644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3452641208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3194914285"/>
                    </a:ext>
                  </a:extLst>
                </a:gridCol>
              </a:tblGrid>
              <a:tr h="987299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471084"/>
                  </a:ext>
                </a:extLst>
              </a:tr>
            </a:tbl>
          </a:graphicData>
        </a:graphic>
      </p:graphicFrame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27B42DFA-9FDA-CA4C-5383-62756733E710}"/>
              </a:ext>
            </a:extLst>
          </p:cNvPr>
          <p:cNvSpPr/>
          <p:nvPr/>
        </p:nvSpPr>
        <p:spPr>
          <a:xfrm>
            <a:off x="7510511" y="2359582"/>
            <a:ext cx="4219962" cy="2878243"/>
          </a:xfrm>
          <a:prstGeom prst="wedgeRoundRectCallout">
            <a:avLst>
              <a:gd name="adj1" fmla="val -59121"/>
              <a:gd name="adj2" fmla="val -568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가장 왼쪽의 </a:t>
            </a:r>
            <a:r>
              <a:rPr lang="en-US" altLang="ko-KR" sz="36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ko-KR" altLang="en-US" sz="36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만드는 정수 찾기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CC9257-D0EB-E714-1BED-B5D5AD8EC289}"/>
              </a:ext>
            </a:extLst>
          </p:cNvPr>
          <p:cNvSpPr txBox="1"/>
          <p:nvPr/>
        </p:nvSpPr>
        <p:spPr>
          <a:xfrm>
            <a:off x="6810156" y="804256"/>
            <a:ext cx="80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mid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950FE-936F-BBB8-7DA5-5D8CACA2A435}"/>
              </a:ext>
            </a:extLst>
          </p:cNvPr>
          <p:cNvSpPr txBox="1"/>
          <p:nvPr/>
        </p:nvSpPr>
        <p:spPr>
          <a:xfrm>
            <a:off x="6810156" y="1964607"/>
            <a:ext cx="80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31B4D6-CB4B-6D84-63F5-C4DA42B860F6}"/>
              </a:ext>
            </a:extLst>
          </p:cNvPr>
          <p:cNvSpPr txBox="1"/>
          <p:nvPr/>
        </p:nvSpPr>
        <p:spPr>
          <a:xfrm>
            <a:off x="5918813" y="1965434"/>
            <a:ext cx="80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063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90" y="79513"/>
            <a:ext cx="7296821" cy="590096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2417 </a:t>
            </a:r>
            <a:r>
              <a:rPr lang="ko-KR" altLang="en-US" dirty="0"/>
              <a:t>정수 제곱근 </a:t>
            </a:r>
            <a:r>
              <a:rPr lang="en-US" altLang="ko-KR" dirty="0"/>
              <a:t>– </a:t>
            </a:r>
            <a:r>
              <a:rPr lang="ko-KR" altLang="en-US" dirty="0"/>
              <a:t>예외 케이스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4</a:t>
            </a:fld>
            <a:endParaRPr lang="ko-KR" altLang="en-ZA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C39A5F-AAC5-CB41-A909-E2DAE28DFBF0}"/>
              </a:ext>
            </a:extLst>
          </p:cNvPr>
          <p:cNvSpPr/>
          <p:nvPr/>
        </p:nvSpPr>
        <p:spPr>
          <a:xfrm>
            <a:off x="257343" y="2279683"/>
            <a:ext cx="5838657" cy="987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while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 탈출했는데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정수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0^2 &gt;= n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확인 필요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!!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n==0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인지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47DAE907-8840-4457-1CE7-1CFB23249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616127"/>
              </p:ext>
            </p:extLst>
          </p:nvPr>
        </p:nvGraphicFramePr>
        <p:xfrm>
          <a:off x="257343" y="988184"/>
          <a:ext cx="9081970" cy="987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197">
                  <a:extLst>
                    <a:ext uri="{9D8B030D-6E8A-4147-A177-3AD203B41FA5}">
                      <a16:colId xmlns:a16="http://schemas.microsoft.com/office/drawing/2014/main" val="1582302840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22658772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862896469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495658407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820258001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884314517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3156240802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149296644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3452641208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3194914285"/>
                    </a:ext>
                  </a:extLst>
                </a:gridCol>
              </a:tblGrid>
              <a:tr h="987299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47108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759AFE8-3FB4-3CFE-DDEE-A7DD91EBC7C0}"/>
              </a:ext>
            </a:extLst>
          </p:cNvPr>
          <p:cNvSpPr txBox="1"/>
          <p:nvPr/>
        </p:nvSpPr>
        <p:spPr>
          <a:xfrm>
            <a:off x="1333500" y="1919342"/>
            <a:ext cx="80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mid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179D9-3261-2FF8-C411-024A3B4B5857}"/>
              </a:ext>
            </a:extLst>
          </p:cNvPr>
          <p:cNvSpPr txBox="1"/>
          <p:nvPr/>
        </p:nvSpPr>
        <p:spPr>
          <a:xfrm>
            <a:off x="461639" y="1919342"/>
            <a:ext cx="80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</a:t>
            </a:r>
            <a:endParaRPr lang="ko-KR" altLang="en-US" dirty="0"/>
          </a:p>
        </p:txBody>
      </p:sp>
      <p:graphicFrame>
        <p:nvGraphicFramePr>
          <p:cNvPr id="10" name="표 6">
            <a:extLst>
              <a:ext uri="{FF2B5EF4-FFF2-40B4-BE49-F238E27FC236}">
                <a16:creationId xmlns:a16="http://schemas.microsoft.com/office/drawing/2014/main" id="{A10CDB4D-413A-28A6-7FC7-6775F7E89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558457"/>
              </p:ext>
            </p:extLst>
          </p:nvPr>
        </p:nvGraphicFramePr>
        <p:xfrm>
          <a:off x="257343" y="3571182"/>
          <a:ext cx="9081970" cy="987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197">
                  <a:extLst>
                    <a:ext uri="{9D8B030D-6E8A-4147-A177-3AD203B41FA5}">
                      <a16:colId xmlns:a16="http://schemas.microsoft.com/office/drawing/2014/main" val="1582302840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22658772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862896469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495658407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820258001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884314517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3156240802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149296644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3452641208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3194914285"/>
                    </a:ext>
                  </a:extLst>
                </a:gridCol>
              </a:tblGrid>
              <a:tr h="987299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47108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2CA56C7-AD9B-984A-3C29-30408DD52E80}"/>
              </a:ext>
            </a:extLst>
          </p:cNvPr>
          <p:cNvSpPr txBox="1"/>
          <p:nvPr/>
        </p:nvSpPr>
        <p:spPr>
          <a:xfrm>
            <a:off x="7707297" y="4493349"/>
            <a:ext cx="80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335099-E711-A3D0-1EFA-3DE627C187AF}"/>
              </a:ext>
            </a:extLst>
          </p:cNvPr>
          <p:cNvSpPr txBox="1"/>
          <p:nvPr/>
        </p:nvSpPr>
        <p:spPr>
          <a:xfrm>
            <a:off x="8559909" y="4493349"/>
            <a:ext cx="80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E22453-3D67-17DC-EC0A-F63AC7AC5777}"/>
              </a:ext>
            </a:extLst>
          </p:cNvPr>
          <p:cNvSpPr/>
          <p:nvPr/>
        </p:nvSpPr>
        <p:spPr>
          <a:xfrm>
            <a:off x="257344" y="5004786"/>
            <a:ext cx="5158036" cy="987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case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고려해야 할까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4DA59A-45EF-252B-91D0-01BAF6619423}"/>
              </a:ext>
            </a:extLst>
          </p:cNvPr>
          <p:cNvSpPr/>
          <p:nvPr/>
        </p:nvSpPr>
        <p:spPr>
          <a:xfrm>
            <a:off x="6095999" y="5004786"/>
            <a:ext cx="5838657" cy="987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high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초기값을 넓게 줬다면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 </a:t>
            </a:r>
          </a:p>
        </p:txBody>
      </p:sp>
      <p:graphicFrame>
        <p:nvGraphicFramePr>
          <p:cNvPr id="16" name="표 6">
            <a:extLst>
              <a:ext uri="{FF2B5EF4-FFF2-40B4-BE49-F238E27FC236}">
                <a16:creationId xmlns:a16="http://schemas.microsoft.com/office/drawing/2014/main" id="{211066CE-9D3A-1F63-A19B-7F108076D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873094"/>
              </p:ext>
            </p:extLst>
          </p:nvPr>
        </p:nvGraphicFramePr>
        <p:xfrm>
          <a:off x="9339313" y="3571182"/>
          <a:ext cx="2724591" cy="987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197">
                  <a:extLst>
                    <a:ext uri="{9D8B030D-6E8A-4147-A177-3AD203B41FA5}">
                      <a16:colId xmlns:a16="http://schemas.microsoft.com/office/drawing/2014/main" val="1582302840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22658772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862896469"/>
                    </a:ext>
                  </a:extLst>
                </a:gridCol>
              </a:tblGrid>
              <a:tr h="987299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47108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72A9EB7-4A56-A21E-6B1B-444A488FA3C2}"/>
              </a:ext>
            </a:extLst>
          </p:cNvPr>
          <p:cNvSpPr txBox="1"/>
          <p:nvPr/>
        </p:nvSpPr>
        <p:spPr>
          <a:xfrm>
            <a:off x="2249751" y="1935729"/>
            <a:ext cx="80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32CEAB-6E0A-E294-FF6C-DC5E6D8B06F0}"/>
              </a:ext>
            </a:extLst>
          </p:cNvPr>
          <p:cNvSpPr txBox="1"/>
          <p:nvPr/>
        </p:nvSpPr>
        <p:spPr>
          <a:xfrm>
            <a:off x="1327439" y="1910351"/>
            <a:ext cx="80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high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35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 animBg="1"/>
      <p:bldP spid="15" grpId="0" animBg="1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90" y="79513"/>
            <a:ext cx="7296821" cy="590096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2417 </a:t>
            </a:r>
            <a:r>
              <a:rPr lang="ko-KR" altLang="en-US" dirty="0"/>
              <a:t>정수 제곱근 </a:t>
            </a:r>
            <a:r>
              <a:rPr lang="en-US" altLang="ko-KR" dirty="0"/>
              <a:t>– </a:t>
            </a:r>
            <a:r>
              <a:rPr lang="ko-KR" altLang="en-US" dirty="0" err="1"/>
              <a:t>시간복잡도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5</a:t>
            </a:fld>
            <a:endParaRPr lang="ko-KR" altLang="en-ZA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C39A5F-AAC5-CB41-A909-E2DAE28DFBF0}"/>
              </a:ext>
            </a:extLst>
          </p:cNvPr>
          <p:cNvSpPr/>
          <p:nvPr/>
        </p:nvSpPr>
        <p:spPr>
          <a:xfrm>
            <a:off x="213690" y="1493568"/>
            <a:ext cx="6489686" cy="407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 탐색하면서 </a:t>
            </a:r>
            <a:r>
              <a:rPr lang="en-US" altLang="ko-KR" sz="2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ans</a:t>
            </a:r>
            <a:r>
              <a:rPr lang="en-US" altLang="ko-KR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갱신</a:t>
            </a:r>
            <a:endParaRPr lang="en-US" altLang="ko-KR" sz="2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check </a:t>
            </a:r>
            <a:r>
              <a:rPr lang="ko-KR" altLang="en-US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과정 </a:t>
            </a:r>
            <a:r>
              <a:rPr lang="en-US" altLang="ko-KR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(mid^2 &gt;= n) O(1)</a:t>
            </a:r>
            <a:r>
              <a:rPr lang="ko-KR" altLang="en-US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해결</a:t>
            </a:r>
            <a:endParaRPr lang="en-US" altLang="ko-KR" sz="2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2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2^63-1</a:t>
            </a:r>
            <a:r>
              <a:rPr lang="ko-KR" altLang="en-US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까지를 탐색하므로</a:t>
            </a:r>
            <a:endParaRPr lang="en-US" altLang="ko-KR" sz="2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O(log(2^63-1))</a:t>
            </a:r>
          </a:p>
        </p:txBody>
      </p:sp>
    </p:spTree>
    <p:extLst>
      <p:ext uri="{BB962C8B-B14F-4D97-AF65-F5344CB8AC3E}">
        <p14:creationId xmlns:p14="http://schemas.microsoft.com/office/powerpoint/2010/main" val="798577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59" y="235390"/>
            <a:ext cx="3289577" cy="592260"/>
          </a:xfrm>
        </p:spPr>
        <p:txBody>
          <a:bodyPr rtlCol="0"/>
          <a:lstStyle/>
          <a:p>
            <a:pPr rtl="0"/>
            <a:r>
              <a:rPr lang="en-US" altLang="ko-KR" dirty="0"/>
              <a:t>1637 </a:t>
            </a:r>
            <a:r>
              <a:rPr lang="ko-KR" altLang="en-US" dirty="0"/>
              <a:t>날카로운 눈</a:t>
            </a:r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5515285" y="612096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6</a:t>
            </a:fld>
            <a:endParaRPr lang="ko-KR" altLang="en-US"/>
          </a:p>
        </p:txBody>
      </p:sp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56CF55D5-F253-E967-D4BE-8D25BA8212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9" r="-192" b="25807"/>
          <a:stretch/>
        </p:blipFill>
        <p:spPr>
          <a:xfrm>
            <a:off x="329500" y="968721"/>
            <a:ext cx="8425202" cy="5088048"/>
          </a:xfrm>
          <a:prstGeom prst="rect">
            <a:avLst/>
          </a:prstGeom>
        </p:spPr>
      </p:pic>
      <p:pic>
        <p:nvPicPr>
          <p:cNvPr id="35" name="그림 34" descr="텍스트이(가) 표시된 사진&#10;&#10;자동 생성된 설명">
            <a:extLst>
              <a:ext uri="{FF2B5EF4-FFF2-40B4-BE49-F238E27FC236}">
                <a16:creationId xmlns:a16="http://schemas.microsoft.com/office/drawing/2014/main" id="{2285C9FC-07A8-8635-0B5C-347EAC4879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3781"/>
          <a:stretch/>
        </p:blipFill>
        <p:spPr>
          <a:xfrm>
            <a:off x="9247880" y="827650"/>
            <a:ext cx="1984456" cy="232504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1A729891-88F9-ED8D-A88C-68B079E135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1327"/>
          <a:stretch/>
        </p:blipFill>
        <p:spPr>
          <a:xfrm>
            <a:off x="9080812" y="3032061"/>
            <a:ext cx="2151524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58" y="235390"/>
            <a:ext cx="5183687" cy="592260"/>
          </a:xfrm>
        </p:spPr>
        <p:txBody>
          <a:bodyPr rtlCol="0">
            <a:noAutofit/>
          </a:bodyPr>
          <a:lstStyle/>
          <a:p>
            <a:pPr rtl="0"/>
            <a:r>
              <a:rPr lang="en-US" altLang="ko-KR" dirty="0"/>
              <a:t>1637 </a:t>
            </a:r>
            <a:r>
              <a:rPr lang="ko-KR" altLang="en-US" dirty="0"/>
              <a:t>날카로운 눈 </a:t>
            </a:r>
            <a:r>
              <a:rPr lang="en-US" altLang="ko-KR" dirty="0"/>
              <a:t>- </a:t>
            </a:r>
            <a:r>
              <a:rPr lang="ko-KR" altLang="en-US" dirty="0"/>
              <a:t>문제분석</a:t>
            </a:r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5515285" y="612096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7</a:t>
            </a:fld>
            <a:endParaRPr lang="ko-KR" altLang="en-US"/>
          </a:p>
        </p:txBody>
      </p:sp>
      <p:pic>
        <p:nvPicPr>
          <p:cNvPr id="35" name="그림 34" descr="텍스트이(가) 표시된 사진&#10;&#10;자동 생성된 설명">
            <a:extLst>
              <a:ext uri="{FF2B5EF4-FFF2-40B4-BE49-F238E27FC236}">
                <a16:creationId xmlns:a16="http://schemas.microsoft.com/office/drawing/2014/main" id="{2285C9FC-07A8-8635-0B5C-347EAC4879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781"/>
          <a:stretch/>
        </p:blipFill>
        <p:spPr>
          <a:xfrm>
            <a:off x="321163" y="827650"/>
            <a:ext cx="1984456" cy="2325040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FC41DE0C-38E1-5B6A-47BD-A9BC8B78F5A8}"/>
              </a:ext>
            </a:extLst>
          </p:cNvPr>
          <p:cNvSpPr/>
          <p:nvPr/>
        </p:nvSpPr>
        <p:spPr>
          <a:xfrm>
            <a:off x="2666223" y="1250196"/>
            <a:ext cx="9352230" cy="40740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2D4233A-C59A-F726-073C-27785DF7BB19}"/>
              </a:ext>
            </a:extLst>
          </p:cNvPr>
          <p:cNvSpPr/>
          <p:nvPr/>
        </p:nvSpPr>
        <p:spPr>
          <a:xfrm>
            <a:off x="8072661" y="1991763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CFED111-CE72-00BA-B4CE-61D7131AC3DD}"/>
              </a:ext>
            </a:extLst>
          </p:cNvPr>
          <p:cNvSpPr/>
          <p:nvPr/>
        </p:nvSpPr>
        <p:spPr>
          <a:xfrm>
            <a:off x="8796938" y="1991763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733708B-C5D3-C6F5-8D4E-1D2DA7689889}"/>
              </a:ext>
            </a:extLst>
          </p:cNvPr>
          <p:cNvSpPr/>
          <p:nvPr/>
        </p:nvSpPr>
        <p:spPr>
          <a:xfrm>
            <a:off x="9515177" y="1991763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D125393-A4E6-DC8F-493F-8DA1E91484CC}"/>
              </a:ext>
            </a:extLst>
          </p:cNvPr>
          <p:cNvSpPr/>
          <p:nvPr/>
        </p:nvSpPr>
        <p:spPr>
          <a:xfrm>
            <a:off x="10245469" y="1991763"/>
            <a:ext cx="645850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79BC952-8FA5-B6D6-5438-350A68F02016}"/>
              </a:ext>
            </a:extLst>
          </p:cNvPr>
          <p:cNvSpPr/>
          <p:nvPr/>
        </p:nvSpPr>
        <p:spPr>
          <a:xfrm>
            <a:off x="3763227" y="1991763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40F5CF4-AFC7-4A54-5C81-35F13BC1F70B}"/>
              </a:ext>
            </a:extLst>
          </p:cNvPr>
          <p:cNvSpPr/>
          <p:nvPr/>
        </p:nvSpPr>
        <p:spPr>
          <a:xfrm>
            <a:off x="4487504" y="1991763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1523B26-52C1-C6B2-8111-A6C55ADAAE9C}"/>
              </a:ext>
            </a:extLst>
          </p:cNvPr>
          <p:cNvSpPr/>
          <p:nvPr/>
        </p:nvSpPr>
        <p:spPr>
          <a:xfrm>
            <a:off x="5211781" y="1991763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3501713-82DB-34E7-95F5-2EC6ACCCEC5D}"/>
              </a:ext>
            </a:extLst>
          </p:cNvPr>
          <p:cNvSpPr/>
          <p:nvPr/>
        </p:nvSpPr>
        <p:spPr>
          <a:xfrm>
            <a:off x="5930020" y="1991763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0793D8C-F0EF-7AD5-A278-81A7E0346761}"/>
              </a:ext>
            </a:extLst>
          </p:cNvPr>
          <p:cNvSpPr/>
          <p:nvPr/>
        </p:nvSpPr>
        <p:spPr>
          <a:xfrm>
            <a:off x="6648259" y="1991763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7FCDDAD-9873-56AD-2B86-A85450FEC4FB}"/>
              </a:ext>
            </a:extLst>
          </p:cNvPr>
          <p:cNvSpPr/>
          <p:nvPr/>
        </p:nvSpPr>
        <p:spPr>
          <a:xfrm>
            <a:off x="7354422" y="1991763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C39A9C0-286E-CAD3-0777-1D3D81DD564C}"/>
              </a:ext>
            </a:extLst>
          </p:cNvPr>
          <p:cNvSpPr/>
          <p:nvPr/>
        </p:nvSpPr>
        <p:spPr>
          <a:xfrm>
            <a:off x="5930020" y="2707804"/>
            <a:ext cx="579422" cy="57942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07C5AA3-3EAB-33A5-CC7A-AE564BDD3BEC}"/>
              </a:ext>
            </a:extLst>
          </p:cNvPr>
          <p:cNvSpPr/>
          <p:nvPr/>
        </p:nvSpPr>
        <p:spPr>
          <a:xfrm>
            <a:off x="3763227" y="3409856"/>
            <a:ext cx="579422" cy="5794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FFF53E9-AB1C-88D3-7B59-831787345747}"/>
              </a:ext>
            </a:extLst>
          </p:cNvPr>
          <p:cNvSpPr/>
          <p:nvPr/>
        </p:nvSpPr>
        <p:spPr>
          <a:xfrm>
            <a:off x="4487504" y="3409856"/>
            <a:ext cx="579422" cy="5794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02DBC3A-8207-74C7-AA91-C328A7DCB1D8}"/>
              </a:ext>
            </a:extLst>
          </p:cNvPr>
          <p:cNvSpPr/>
          <p:nvPr/>
        </p:nvSpPr>
        <p:spPr>
          <a:xfrm>
            <a:off x="5211781" y="3409856"/>
            <a:ext cx="579422" cy="5794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4E785B9-34F2-8AE4-AD80-292CAABC6B46}"/>
              </a:ext>
            </a:extLst>
          </p:cNvPr>
          <p:cNvSpPr/>
          <p:nvPr/>
        </p:nvSpPr>
        <p:spPr>
          <a:xfrm>
            <a:off x="5930020" y="3409856"/>
            <a:ext cx="579422" cy="5794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2D660BF-4449-6541-82EE-32FF20768724}"/>
              </a:ext>
            </a:extLst>
          </p:cNvPr>
          <p:cNvSpPr/>
          <p:nvPr/>
        </p:nvSpPr>
        <p:spPr>
          <a:xfrm>
            <a:off x="6648259" y="3409856"/>
            <a:ext cx="579422" cy="5794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4D60D12-A6B6-395A-3FCA-3D789E7D6CA2}"/>
              </a:ext>
            </a:extLst>
          </p:cNvPr>
          <p:cNvSpPr/>
          <p:nvPr/>
        </p:nvSpPr>
        <p:spPr>
          <a:xfrm>
            <a:off x="8060577" y="4117818"/>
            <a:ext cx="579422" cy="57942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7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0D1388F-AFC9-46EC-5FD9-5FA87463C619}"/>
              </a:ext>
            </a:extLst>
          </p:cNvPr>
          <p:cNvSpPr/>
          <p:nvPr/>
        </p:nvSpPr>
        <p:spPr>
          <a:xfrm>
            <a:off x="8784854" y="4117818"/>
            <a:ext cx="579422" cy="57942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8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8C684A8-FC24-5B4E-5D8F-C603F66684DD}"/>
              </a:ext>
            </a:extLst>
          </p:cNvPr>
          <p:cNvSpPr/>
          <p:nvPr/>
        </p:nvSpPr>
        <p:spPr>
          <a:xfrm>
            <a:off x="9503093" y="4117818"/>
            <a:ext cx="579422" cy="57942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9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0322562-4AE4-467B-AE9B-91BC01146981}"/>
              </a:ext>
            </a:extLst>
          </p:cNvPr>
          <p:cNvSpPr/>
          <p:nvPr/>
        </p:nvSpPr>
        <p:spPr>
          <a:xfrm>
            <a:off x="10233385" y="4117818"/>
            <a:ext cx="645850" cy="57942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10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3E76C6E-64A7-DD01-81AE-9C5121812CD6}"/>
              </a:ext>
            </a:extLst>
          </p:cNvPr>
          <p:cNvSpPr/>
          <p:nvPr/>
        </p:nvSpPr>
        <p:spPr>
          <a:xfrm>
            <a:off x="7342338" y="4117818"/>
            <a:ext cx="579422" cy="57942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6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34" name="표 35">
            <a:extLst>
              <a:ext uri="{FF2B5EF4-FFF2-40B4-BE49-F238E27FC236}">
                <a16:creationId xmlns:a16="http://schemas.microsoft.com/office/drawing/2014/main" id="{0C27A19A-CAEC-3BD2-94DE-EFA2800A9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60643"/>
              </p:ext>
            </p:extLst>
          </p:nvPr>
        </p:nvGraphicFramePr>
        <p:xfrm>
          <a:off x="3763227" y="5535911"/>
          <a:ext cx="7128090" cy="812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809">
                  <a:extLst>
                    <a:ext uri="{9D8B030D-6E8A-4147-A177-3AD203B41FA5}">
                      <a16:colId xmlns:a16="http://schemas.microsoft.com/office/drawing/2014/main" val="1592840798"/>
                    </a:ext>
                  </a:extLst>
                </a:gridCol>
                <a:gridCol w="712809">
                  <a:extLst>
                    <a:ext uri="{9D8B030D-6E8A-4147-A177-3AD203B41FA5}">
                      <a16:colId xmlns:a16="http://schemas.microsoft.com/office/drawing/2014/main" val="3996051827"/>
                    </a:ext>
                  </a:extLst>
                </a:gridCol>
                <a:gridCol w="712809">
                  <a:extLst>
                    <a:ext uri="{9D8B030D-6E8A-4147-A177-3AD203B41FA5}">
                      <a16:colId xmlns:a16="http://schemas.microsoft.com/office/drawing/2014/main" val="475682844"/>
                    </a:ext>
                  </a:extLst>
                </a:gridCol>
                <a:gridCol w="712809">
                  <a:extLst>
                    <a:ext uri="{9D8B030D-6E8A-4147-A177-3AD203B41FA5}">
                      <a16:colId xmlns:a16="http://schemas.microsoft.com/office/drawing/2014/main" val="3067472505"/>
                    </a:ext>
                  </a:extLst>
                </a:gridCol>
                <a:gridCol w="712809">
                  <a:extLst>
                    <a:ext uri="{9D8B030D-6E8A-4147-A177-3AD203B41FA5}">
                      <a16:colId xmlns:a16="http://schemas.microsoft.com/office/drawing/2014/main" val="419250638"/>
                    </a:ext>
                  </a:extLst>
                </a:gridCol>
                <a:gridCol w="712809">
                  <a:extLst>
                    <a:ext uri="{9D8B030D-6E8A-4147-A177-3AD203B41FA5}">
                      <a16:colId xmlns:a16="http://schemas.microsoft.com/office/drawing/2014/main" val="4015094166"/>
                    </a:ext>
                  </a:extLst>
                </a:gridCol>
                <a:gridCol w="712809">
                  <a:extLst>
                    <a:ext uri="{9D8B030D-6E8A-4147-A177-3AD203B41FA5}">
                      <a16:colId xmlns:a16="http://schemas.microsoft.com/office/drawing/2014/main" val="642160623"/>
                    </a:ext>
                  </a:extLst>
                </a:gridCol>
                <a:gridCol w="712809">
                  <a:extLst>
                    <a:ext uri="{9D8B030D-6E8A-4147-A177-3AD203B41FA5}">
                      <a16:colId xmlns:a16="http://schemas.microsoft.com/office/drawing/2014/main" val="3744882587"/>
                    </a:ext>
                  </a:extLst>
                </a:gridCol>
                <a:gridCol w="712809">
                  <a:extLst>
                    <a:ext uri="{9D8B030D-6E8A-4147-A177-3AD203B41FA5}">
                      <a16:colId xmlns:a16="http://schemas.microsoft.com/office/drawing/2014/main" val="4040165476"/>
                    </a:ext>
                  </a:extLst>
                </a:gridCol>
                <a:gridCol w="712809">
                  <a:extLst>
                    <a:ext uri="{9D8B030D-6E8A-4147-A177-3AD203B41FA5}">
                      <a16:colId xmlns:a16="http://schemas.microsoft.com/office/drawing/2014/main" val="1387311002"/>
                    </a:ext>
                  </a:extLst>
                </a:gridCol>
              </a:tblGrid>
              <a:tr h="8124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0931327"/>
                  </a:ext>
                </a:extLst>
              </a:tr>
            </a:tbl>
          </a:graphicData>
        </a:graphic>
      </p:graphicFrame>
      <p:pic>
        <p:nvPicPr>
          <p:cNvPr id="37" name="그림 36">
            <a:extLst>
              <a:ext uri="{FF2B5EF4-FFF2-40B4-BE49-F238E27FC236}">
                <a16:creationId xmlns:a16="http://schemas.microsoft.com/office/drawing/2014/main" id="{5BCA1653-F3E0-E505-D78D-3076EFBB51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2243"/>
          <a:stretch/>
        </p:blipFill>
        <p:spPr>
          <a:xfrm>
            <a:off x="205059" y="4971399"/>
            <a:ext cx="2100560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1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59" y="235390"/>
            <a:ext cx="4828668" cy="59226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1637 </a:t>
            </a:r>
            <a:r>
              <a:rPr lang="ko-KR" altLang="en-US" dirty="0"/>
              <a:t>날카로운 눈 </a:t>
            </a:r>
            <a:r>
              <a:rPr lang="en-US" altLang="ko-KR" dirty="0"/>
              <a:t>– </a:t>
            </a:r>
            <a:r>
              <a:rPr lang="ko-KR" altLang="en-US" dirty="0"/>
              <a:t>접근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5515285" y="612096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8</a:t>
            </a:fld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C41DE0C-38E1-5B6A-47BD-A9BC8B78F5A8}"/>
              </a:ext>
            </a:extLst>
          </p:cNvPr>
          <p:cNvSpPr/>
          <p:nvPr/>
        </p:nvSpPr>
        <p:spPr>
          <a:xfrm>
            <a:off x="205059" y="827650"/>
            <a:ext cx="9352230" cy="40740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2D4233A-C59A-F726-073C-27785DF7BB19}"/>
              </a:ext>
            </a:extLst>
          </p:cNvPr>
          <p:cNvSpPr/>
          <p:nvPr/>
        </p:nvSpPr>
        <p:spPr>
          <a:xfrm>
            <a:off x="5611497" y="1569217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CFED111-CE72-00BA-B4CE-61D7131AC3DD}"/>
              </a:ext>
            </a:extLst>
          </p:cNvPr>
          <p:cNvSpPr/>
          <p:nvPr/>
        </p:nvSpPr>
        <p:spPr>
          <a:xfrm>
            <a:off x="6335774" y="1569217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733708B-C5D3-C6F5-8D4E-1D2DA7689889}"/>
              </a:ext>
            </a:extLst>
          </p:cNvPr>
          <p:cNvSpPr/>
          <p:nvPr/>
        </p:nvSpPr>
        <p:spPr>
          <a:xfrm>
            <a:off x="7054013" y="1569217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D125393-A4E6-DC8F-493F-8DA1E91484CC}"/>
              </a:ext>
            </a:extLst>
          </p:cNvPr>
          <p:cNvSpPr/>
          <p:nvPr/>
        </p:nvSpPr>
        <p:spPr>
          <a:xfrm>
            <a:off x="7784305" y="1569217"/>
            <a:ext cx="645850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79BC952-8FA5-B6D6-5438-350A68F02016}"/>
              </a:ext>
            </a:extLst>
          </p:cNvPr>
          <p:cNvSpPr/>
          <p:nvPr/>
        </p:nvSpPr>
        <p:spPr>
          <a:xfrm>
            <a:off x="1302063" y="1569217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40F5CF4-AFC7-4A54-5C81-35F13BC1F70B}"/>
              </a:ext>
            </a:extLst>
          </p:cNvPr>
          <p:cNvSpPr/>
          <p:nvPr/>
        </p:nvSpPr>
        <p:spPr>
          <a:xfrm>
            <a:off x="2026340" y="1569217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1523B26-52C1-C6B2-8111-A6C55ADAAE9C}"/>
              </a:ext>
            </a:extLst>
          </p:cNvPr>
          <p:cNvSpPr/>
          <p:nvPr/>
        </p:nvSpPr>
        <p:spPr>
          <a:xfrm>
            <a:off x="2750617" y="1569217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3501713-82DB-34E7-95F5-2EC6ACCCEC5D}"/>
              </a:ext>
            </a:extLst>
          </p:cNvPr>
          <p:cNvSpPr/>
          <p:nvPr/>
        </p:nvSpPr>
        <p:spPr>
          <a:xfrm>
            <a:off x="3468856" y="1569217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0793D8C-F0EF-7AD5-A278-81A7E0346761}"/>
              </a:ext>
            </a:extLst>
          </p:cNvPr>
          <p:cNvSpPr/>
          <p:nvPr/>
        </p:nvSpPr>
        <p:spPr>
          <a:xfrm>
            <a:off x="4187095" y="1569217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7FCDDAD-9873-56AD-2B86-A85450FEC4FB}"/>
              </a:ext>
            </a:extLst>
          </p:cNvPr>
          <p:cNvSpPr/>
          <p:nvPr/>
        </p:nvSpPr>
        <p:spPr>
          <a:xfrm>
            <a:off x="4893258" y="1569217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C39A9C0-286E-CAD3-0777-1D3D81DD564C}"/>
              </a:ext>
            </a:extLst>
          </p:cNvPr>
          <p:cNvSpPr/>
          <p:nvPr/>
        </p:nvSpPr>
        <p:spPr>
          <a:xfrm>
            <a:off x="3468856" y="2285258"/>
            <a:ext cx="579422" cy="57942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07C5AA3-3EAB-33A5-CC7A-AE564BDD3BEC}"/>
              </a:ext>
            </a:extLst>
          </p:cNvPr>
          <p:cNvSpPr/>
          <p:nvPr/>
        </p:nvSpPr>
        <p:spPr>
          <a:xfrm>
            <a:off x="1302063" y="2987310"/>
            <a:ext cx="579422" cy="5794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FFF53E9-AB1C-88D3-7B59-831787345747}"/>
              </a:ext>
            </a:extLst>
          </p:cNvPr>
          <p:cNvSpPr/>
          <p:nvPr/>
        </p:nvSpPr>
        <p:spPr>
          <a:xfrm>
            <a:off x="2026340" y="2987310"/>
            <a:ext cx="579422" cy="5794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02DBC3A-8207-74C7-AA91-C328A7DCB1D8}"/>
              </a:ext>
            </a:extLst>
          </p:cNvPr>
          <p:cNvSpPr/>
          <p:nvPr/>
        </p:nvSpPr>
        <p:spPr>
          <a:xfrm>
            <a:off x="2750617" y="2987310"/>
            <a:ext cx="579422" cy="5794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4E785B9-34F2-8AE4-AD80-292CAABC6B46}"/>
              </a:ext>
            </a:extLst>
          </p:cNvPr>
          <p:cNvSpPr/>
          <p:nvPr/>
        </p:nvSpPr>
        <p:spPr>
          <a:xfrm>
            <a:off x="3468856" y="2987310"/>
            <a:ext cx="579422" cy="5794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2D660BF-4449-6541-82EE-32FF20768724}"/>
              </a:ext>
            </a:extLst>
          </p:cNvPr>
          <p:cNvSpPr/>
          <p:nvPr/>
        </p:nvSpPr>
        <p:spPr>
          <a:xfrm>
            <a:off x="4187095" y="2987310"/>
            <a:ext cx="579422" cy="5794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4D60D12-A6B6-395A-3FCA-3D789E7D6CA2}"/>
              </a:ext>
            </a:extLst>
          </p:cNvPr>
          <p:cNvSpPr/>
          <p:nvPr/>
        </p:nvSpPr>
        <p:spPr>
          <a:xfrm>
            <a:off x="5599413" y="3695272"/>
            <a:ext cx="579422" cy="57942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7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0D1388F-AFC9-46EC-5FD9-5FA87463C619}"/>
              </a:ext>
            </a:extLst>
          </p:cNvPr>
          <p:cNvSpPr/>
          <p:nvPr/>
        </p:nvSpPr>
        <p:spPr>
          <a:xfrm>
            <a:off x="6323690" y="3695272"/>
            <a:ext cx="579422" cy="57942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8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8C684A8-FC24-5B4E-5D8F-C603F66684DD}"/>
              </a:ext>
            </a:extLst>
          </p:cNvPr>
          <p:cNvSpPr/>
          <p:nvPr/>
        </p:nvSpPr>
        <p:spPr>
          <a:xfrm>
            <a:off x="7041929" y="3695272"/>
            <a:ext cx="579422" cy="57942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9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0322562-4AE4-467B-AE9B-91BC01146981}"/>
              </a:ext>
            </a:extLst>
          </p:cNvPr>
          <p:cNvSpPr/>
          <p:nvPr/>
        </p:nvSpPr>
        <p:spPr>
          <a:xfrm>
            <a:off x="7772221" y="3695272"/>
            <a:ext cx="645850" cy="57942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10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3E76C6E-64A7-DD01-81AE-9C5121812CD6}"/>
              </a:ext>
            </a:extLst>
          </p:cNvPr>
          <p:cNvSpPr/>
          <p:nvPr/>
        </p:nvSpPr>
        <p:spPr>
          <a:xfrm>
            <a:off x="4881174" y="3695272"/>
            <a:ext cx="579422" cy="57942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6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CC1AF97-39AE-175F-24DB-075E9859A080}"/>
              </a:ext>
            </a:extLst>
          </p:cNvPr>
          <p:cNvSpPr/>
          <p:nvPr/>
        </p:nvSpPr>
        <p:spPr>
          <a:xfrm>
            <a:off x="434567" y="5038328"/>
            <a:ext cx="8815966" cy="1584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</a:t>
            </a:r>
            <a:r>
              <a:rPr lang="ko-KR" altLang="en-US" sz="3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줄씩</a:t>
            </a:r>
            <a:r>
              <a:rPr lang="ko-KR" altLang="en-US" sz="3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읽을 때마다 </a:t>
            </a:r>
            <a:r>
              <a:rPr lang="en-US" altLang="ko-KR" sz="3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freq</a:t>
            </a:r>
            <a:r>
              <a:rPr lang="ko-KR" altLang="en-US" sz="3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배열에 </a:t>
            </a:r>
            <a:r>
              <a:rPr lang="en-US" altLang="ko-KR" sz="3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3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추가</a:t>
            </a:r>
            <a:r>
              <a:rPr lang="en-US" altLang="ko-KR" sz="3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3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74CD16-5EEF-488C-CCE6-0797864865D4}"/>
              </a:ext>
            </a:extLst>
          </p:cNvPr>
          <p:cNvSpPr/>
          <p:nvPr/>
        </p:nvSpPr>
        <p:spPr>
          <a:xfrm>
            <a:off x="9557289" y="1921226"/>
            <a:ext cx="2550059" cy="1886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A, B, C</a:t>
            </a:r>
            <a:r>
              <a:rPr lang="ko-KR" altLang="en-US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endParaRPr lang="en-US" altLang="ko-KR" sz="2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1~int</a:t>
            </a:r>
            <a:r>
              <a:rPr lang="ko-KR" altLang="en-US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범위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924747-9319-8E4E-72CE-622015218CBD}"/>
              </a:ext>
            </a:extLst>
          </p:cNvPr>
          <p:cNvSpPr/>
          <p:nvPr/>
        </p:nvSpPr>
        <p:spPr>
          <a:xfrm>
            <a:off x="9563187" y="4735704"/>
            <a:ext cx="2550059" cy="1886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초과</a:t>
            </a:r>
            <a:endParaRPr lang="en-US" altLang="ko-KR" sz="28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메모리 초과</a:t>
            </a:r>
          </a:p>
        </p:txBody>
      </p:sp>
    </p:spTree>
    <p:extLst>
      <p:ext uri="{BB962C8B-B14F-4D97-AF65-F5344CB8AC3E}">
        <p14:creationId xmlns:p14="http://schemas.microsoft.com/office/powerpoint/2010/main" val="23332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59" y="235390"/>
            <a:ext cx="4688199" cy="59226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1637 </a:t>
            </a:r>
            <a:r>
              <a:rPr lang="ko-KR" altLang="en-US" dirty="0"/>
              <a:t>날카로운 눈 </a:t>
            </a:r>
            <a:r>
              <a:rPr lang="en-US" altLang="ko-KR" dirty="0"/>
              <a:t>– </a:t>
            </a:r>
            <a:r>
              <a:rPr lang="ko-KR" altLang="en-US" dirty="0"/>
              <a:t>접근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5515285" y="612096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9</a:t>
            </a:fld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C41DE0C-38E1-5B6A-47BD-A9BC8B78F5A8}"/>
              </a:ext>
            </a:extLst>
          </p:cNvPr>
          <p:cNvSpPr/>
          <p:nvPr/>
        </p:nvSpPr>
        <p:spPr>
          <a:xfrm>
            <a:off x="187303" y="827650"/>
            <a:ext cx="9352230" cy="40740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2D4233A-C59A-F726-073C-27785DF7BB19}"/>
              </a:ext>
            </a:extLst>
          </p:cNvPr>
          <p:cNvSpPr/>
          <p:nvPr/>
        </p:nvSpPr>
        <p:spPr>
          <a:xfrm>
            <a:off x="5611497" y="1569217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CFED111-CE72-00BA-B4CE-61D7131AC3DD}"/>
              </a:ext>
            </a:extLst>
          </p:cNvPr>
          <p:cNvSpPr/>
          <p:nvPr/>
        </p:nvSpPr>
        <p:spPr>
          <a:xfrm>
            <a:off x="6335774" y="1569217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733708B-C5D3-C6F5-8D4E-1D2DA7689889}"/>
              </a:ext>
            </a:extLst>
          </p:cNvPr>
          <p:cNvSpPr/>
          <p:nvPr/>
        </p:nvSpPr>
        <p:spPr>
          <a:xfrm>
            <a:off x="7054013" y="1569217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D125393-A4E6-DC8F-493F-8DA1E91484CC}"/>
              </a:ext>
            </a:extLst>
          </p:cNvPr>
          <p:cNvSpPr/>
          <p:nvPr/>
        </p:nvSpPr>
        <p:spPr>
          <a:xfrm>
            <a:off x="7784305" y="1569217"/>
            <a:ext cx="645850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79BC952-8FA5-B6D6-5438-350A68F02016}"/>
              </a:ext>
            </a:extLst>
          </p:cNvPr>
          <p:cNvSpPr/>
          <p:nvPr/>
        </p:nvSpPr>
        <p:spPr>
          <a:xfrm>
            <a:off x="1302063" y="1569217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40F5CF4-AFC7-4A54-5C81-35F13BC1F70B}"/>
              </a:ext>
            </a:extLst>
          </p:cNvPr>
          <p:cNvSpPr/>
          <p:nvPr/>
        </p:nvSpPr>
        <p:spPr>
          <a:xfrm>
            <a:off x="2026340" y="1569217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1523B26-52C1-C6B2-8111-A6C55ADAAE9C}"/>
              </a:ext>
            </a:extLst>
          </p:cNvPr>
          <p:cNvSpPr/>
          <p:nvPr/>
        </p:nvSpPr>
        <p:spPr>
          <a:xfrm>
            <a:off x="2750617" y="1569217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3501713-82DB-34E7-95F5-2EC6ACCCEC5D}"/>
              </a:ext>
            </a:extLst>
          </p:cNvPr>
          <p:cNvSpPr/>
          <p:nvPr/>
        </p:nvSpPr>
        <p:spPr>
          <a:xfrm>
            <a:off x="3468856" y="1569217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0793D8C-F0EF-7AD5-A278-81A7E0346761}"/>
              </a:ext>
            </a:extLst>
          </p:cNvPr>
          <p:cNvSpPr/>
          <p:nvPr/>
        </p:nvSpPr>
        <p:spPr>
          <a:xfrm>
            <a:off x="4187095" y="1569217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7FCDDAD-9873-56AD-2B86-A85450FEC4FB}"/>
              </a:ext>
            </a:extLst>
          </p:cNvPr>
          <p:cNvSpPr/>
          <p:nvPr/>
        </p:nvSpPr>
        <p:spPr>
          <a:xfrm>
            <a:off x="4893258" y="1569217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C39A9C0-286E-CAD3-0777-1D3D81DD564C}"/>
              </a:ext>
            </a:extLst>
          </p:cNvPr>
          <p:cNvSpPr/>
          <p:nvPr/>
        </p:nvSpPr>
        <p:spPr>
          <a:xfrm>
            <a:off x="3468856" y="2285258"/>
            <a:ext cx="579422" cy="57942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07C5AA3-3EAB-33A5-CC7A-AE564BDD3BEC}"/>
              </a:ext>
            </a:extLst>
          </p:cNvPr>
          <p:cNvSpPr/>
          <p:nvPr/>
        </p:nvSpPr>
        <p:spPr>
          <a:xfrm>
            <a:off x="1302063" y="2987310"/>
            <a:ext cx="579422" cy="5794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FFF53E9-AB1C-88D3-7B59-831787345747}"/>
              </a:ext>
            </a:extLst>
          </p:cNvPr>
          <p:cNvSpPr/>
          <p:nvPr/>
        </p:nvSpPr>
        <p:spPr>
          <a:xfrm>
            <a:off x="2026340" y="2987310"/>
            <a:ext cx="579422" cy="5794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02DBC3A-8207-74C7-AA91-C328A7DCB1D8}"/>
              </a:ext>
            </a:extLst>
          </p:cNvPr>
          <p:cNvSpPr/>
          <p:nvPr/>
        </p:nvSpPr>
        <p:spPr>
          <a:xfrm>
            <a:off x="2750617" y="2987310"/>
            <a:ext cx="579422" cy="5794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4E785B9-34F2-8AE4-AD80-292CAABC6B46}"/>
              </a:ext>
            </a:extLst>
          </p:cNvPr>
          <p:cNvSpPr/>
          <p:nvPr/>
        </p:nvSpPr>
        <p:spPr>
          <a:xfrm>
            <a:off x="3468856" y="2987310"/>
            <a:ext cx="579422" cy="5794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2D660BF-4449-6541-82EE-32FF20768724}"/>
              </a:ext>
            </a:extLst>
          </p:cNvPr>
          <p:cNvSpPr/>
          <p:nvPr/>
        </p:nvSpPr>
        <p:spPr>
          <a:xfrm>
            <a:off x="4187095" y="2987310"/>
            <a:ext cx="579422" cy="5794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4D60D12-A6B6-395A-3FCA-3D789E7D6CA2}"/>
              </a:ext>
            </a:extLst>
          </p:cNvPr>
          <p:cNvSpPr/>
          <p:nvPr/>
        </p:nvSpPr>
        <p:spPr>
          <a:xfrm>
            <a:off x="5599413" y="3695272"/>
            <a:ext cx="579422" cy="57942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7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0D1388F-AFC9-46EC-5FD9-5FA87463C619}"/>
              </a:ext>
            </a:extLst>
          </p:cNvPr>
          <p:cNvSpPr/>
          <p:nvPr/>
        </p:nvSpPr>
        <p:spPr>
          <a:xfrm>
            <a:off x="6323690" y="3695272"/>
            <a:ext cx="579422" cy="57942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8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8C684A8-FC24-5B4E-5D8F-C603F66684DD}"/>
              </a:ext>
            </a:extLst>
          </p:cNvPr>
          <p:cNvSpPr/>
          <p:nvPr/>
        </p:nvSpPr>
        <p:spPr>
          <a:xfrm>
            <a:off x="7041929" y="3695272"/>
            <a:ext cx="579422" cy="57942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9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0322562-4AE4-467B-AE9B-91BC01146981}"/>
              </a:ext>
            </a:extLst>
          </p:cNvPr>
          <p:cNvSpPr/>
          <p:nvPr/>
        </p:nvSpPr>
        <p:spPr>
          <a:xfrm>
            <a:off x="7772221" y="3695272"/>
            <a:ext cx="645850" cy="57942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10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3E76C6E-64A7-DD01-81AE-9C5121812CD6}"/>
              </a:ext>
            </a:extLst>
          </p:cNvPr>
          <p:cNvSpPr/>
          <p:nvPr/>
        </p:nvSpPr>
        <p:spPr>
          <a:xfrm>
            <a:off x="4881174" y="3695272"/>
            <a:ext cx="579422" cy="57942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6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CC1AF97-39AE-175F-24DB-075E9859A080}"/>
              </a:ext>
            </a:extLst>
          </p:cNvPr>
          <p:cNvSpPr/>
          <p:nvPr/>
        </p:nvSpPr>
        <p:spPr>
          <a:xfrm>
            <a:off x="434566" y="5038328"/>
            <a:ext cx="8842599" cy="1584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3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sz="3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ko-KR" altLang="en-US" sz="3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범위까지 각각 체크</a:t>
            </a:r>
            <a:r>
              <a:rPr lang="en-US" altLang="ko-KR" sz="3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3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B388912-6BD1-93A5-77C1-B4E208C29A77}"/>
              </a:ext>
            </a:extLst>
          </p:cNvPr>
          <p:cNvSpPr/>
          <p:nvPr/>
        </p:nvSpPr>
        <p:spPr>
          <a:xfrm>
            <a:off x="1260630" y="1074198"/>
            <a:ext cx="665603" cy="36309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8608658-818F-54D0-FA58-883EB3199510}"/>
              </a:ext>
            </a:extLst>
          </p:cNvPr>
          <p:cNvSpPr/>
          <p:nvPr/>
        </p:nvSpPr>
        <p:spPr>
          <a:xfrm>
            <a:off x="1990557" y="1074197"/>
            <a:ext cx="665603" cy="36309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8D0751C-E000-FEDE-8A9F-7C0F7568E981}"/>
              </a:ext>
            </a:extLst>
          </p:cNvPr>
          <p:cNvSpPr/>
          <p:nvPr/>
        </p:nvSpPr>
        <p:spPr>
          <a:xfrm>
            <a:off x="9563187" y="4735704"/>
            <a:ext cx="2550059" cy="1886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초과</a:t>
            </a:r>
          </a:p>
        </p:txBody>
      </p:sp>
    </p:spTree>
    <p:extLst>
      <p:ext uri="{BB962C8B-B14F-4D97-AF65-F5344CB8AC3E}">
        <p14:creationId xmlns:p14="http://schemas.microsoft.com/office/powerpoint/2010/main" val="303393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모노라인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9_TF56180624_Win32" id="{6015578C-7D5D-4D9F-B4C9-62F8FE79A225}" vid="{1D77FD14-6D0D-4F01-A4B4-6681689BE31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영업을 위한 간단한 미니멀리스트 제안 발표</Template>
  <TotalTime>144</TotalTime>
  <Words>677</Words>
  <Application>Microsoft Office PowerPoint</Application>
  <PresentationFormat>와이드스크린</PresentationFormat>
  <Paragraphs>275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Tenorite</vt:lpstr>
      <vt:lpstr>모노라인</vt:lpstr>
      <vt:lpstr>이분 탐색, 매개변수 탐색</vt:lpstr>
      <vt:lpstr>2417 정수 제곱근</vt:lpstr>
      <vt:lpstr>2417 정수 제곱근 – 다른 접근(매개변수 탐색)</vt:lpstr>
      <vt:lpstr>2417 정수 제곱근 – 예외 케이스</vt:lpstr>
      <vt:lpstr>2417 정수 제곱근 – 시간복잡도</vt:lpstr>
      <vt:lpstr>1637 날카로운 눈</vt:lpstr>
      <vt:lpstr>1637 날카로운 눈 - 문제분석</vt:lpstr>
      <vt:lpstr>1637 날카로운 눈 – 접근1</vt:lpstr>
      <vt:lpstr>1637 날카로운 눈 – 접근2</vt:lpstr>
      <vt:lpstr>1637 날카로운 눈 – 접근3(매개변수 탐색)</vt:lpstr>
      <vt:lpstr>1637 날카로운 눈 – 매개변수 탐색(예외 처리)</vt:lpstr>
      <vt:lpstr>1637 날카로운 눈 – 매개변수 탐색(빈도 구하기)</vt:lpstr>
      <vt:lpstr>1637 날카로운 눈 – 매개변수 탐색(시간복잡도)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이분 탐색, 매개변수 탐색</dc:title>
  <dc:creator>유 철희</dc:creator>
  <cp:lastModifiedBy>유 철희</cp:lastModifiedBy>
  <cp:revision>8</cp:revision>
  <dcterms:created xsi:type="dcterms:W3CDTF">2023-03-27T14:00:45Z</dcterms:created>
  <dcterms:modified xsi:type="dcterms:W3CDTF">2023-03-28T02:17:52Z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