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96" r:id="rId7"/>
    <p:sldId id="297" r:id="rId8"/>
    <p:sldId id="298" r:id="rId9"/>
    <p:sldId id="289" r:id="rId10"/>
    <p:sldId id="299" r:id="rId11"/>
    <p:sldId id="300" r:id="rId12"/>
    <p:sldId id="301" r:id="rId13"/>
    <p:sldId id="302" r:id="rId14"/>
    <p:sldId id="303" r:id="rId15"/>
    <p:sldId id="304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2023-03-27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2023-03-27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80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9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7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7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40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0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0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6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842" y="4434840"/>
            <a:ext cx="5702969" cy="1122202"/>
          </a:xfrm>
        </p:spPr>
        <p:txBody>
          <a:bodyPr rtlCol="0"/>
          <a:lstStyle/>
          <a:p>
            <a:pPr rtl="0"/>
            <a:r>
              <a:rPr lang="ko-KR" altLang="en-US" dirty="0"/>
              <a:t>이분 탐색</a:t>
            </a:r>
            <a:r>
              <a:rPr lang="en-US" altLang="ko-KR" dirty="0"/>
              <a:t>, </a:t>
            </a:r>
            <a:r>
              <a:rPr lang="ko-KR" altLang="en-US" dirty="0"/>
              <a:t>매개변수 탐색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ko-KR" altLang="en-US" dirty="0"/>
              <a:t>중급 </a:t>
            </a:r>
            <a:r>
              <a:rPr lang="en-US" altLang="ko-KR" dirty="0"/>
              <a:t>5</a:t>
            </a:r>
            <a:r>
              <a:rPr lang="ko-KR" altLang="en-US" dirty="0"/>
              <a:t>팀 </a:t>
            </a:r>
            <a:r>
              <a:rPr lang="ko-KR" altLang="en-US" dirty="0" err="1"/>
              <a:t>유철희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6834933" cy="59226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접근</a:t>
            </a:r>
            <a:r>
              <a:rPr lang="en-US" altLang="ko-KR" dirty="0"/>
              <a:t>3(</a:t>
            </a:r>
            <a:r>
              <a:rPr lang="ko-KR" altLang="en-US" dirty="0"/>
              <a:t>매개변수 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D4233A-C59A-F726-073C-27785DF7BB19}"/>
              </a:ext>
            </a:extLst>
          </p:cNvPr>
          <p:cNvSpPr/>
          <p:nvPr/>
        </p:nvSpPr>
        <p:spPr>
          <a:xfrm>
            <a:off x="4514493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.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FED111-CE72-00BA-B4CE-61D7131AC3DD}"/>
              </a:ext>
            </a:extLst>
          </p:cNvPr>
          <p:cNvSpPr/>
          <p:nvPr/>
        </p:nvSpPr>
        <p:spPr>
          <a:xfrm>
            <a:off x="5238770" y="1232498"/>
            <a:ext cx="206250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2^31-1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9BC952-8FA5-B6D6-5438-350A68F02016}"/>
              </a:ext>
            </a:extLst>
          </p:cNvPr>
          <p:cNvSpPr/>
          <p:nvPr/>
        </p:nvSpPr>
        <p:spPr>
          <a:xfrm>
            <a:off x="205059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0F5CF4-AFC7-4A54-5C81-35F13BC1F70B}"/>
              </a:ext>
            </a:extLst>
          </p:cNvPr>
          <p:cNvSpPr/>
          <p:nvPr/>
        </p:nvSpPr>
        <p:spPr>
          <a:xfrm>
            <a:off x="929336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523B26-52C1-C6B2-8111-A6C55ADAAE9C}"/>
              </a:ext>
            </a:extLst>
          </p:cNvPr>
          <p:cNvSpPr/>
          <p:nvPr/>
        </p:nvSpPr>
        <p:spPr>
          <a:xfrm>
            <a:off x="1653613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501713-82DB-34E7-95F5-2EC6ACCCEC5D}"/>
              </a:ext>
            </a:extLst>
          </p:cNvPr>
          <p:cNvSpPr/>
          <p:nvPr/>
        </p:nvSpPr>
        <p:spPr>
          <a:xfrm>
            <a:off x="2371852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0793D8C-F0EF-7AD5-A278-81A7E0346761}"/>
              </a:ext>
            </a:extLst>
          </p:cNvPr>
          <p:cNvSpPr/>
          <p:nvPr/>
        </p:nvSpPr>
        <p:spPr>
          <a:xfrm>
            <a:off x="3090091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.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7FCDDAD-9873-56AD-2B86-A85450FEC4FB}"/>
              </a:ext>
            </a:extLst>
          </p:cNvPr>
          <p:cNvSpPr/>
          <p:nvPr/>
        </p:nvSpPr>
        <p:spPr>
          <a:xfrm>
            <a:off x="3796254" y="1232498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.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28561-8D11-D16B-BB8C-DADA3DD63ED5}"/>
              </a:ext>
            </a:extLst>
          </p:cNvPr>
          <p:cNvSpPr txBox="1"/>
          <p:nvPr/>
        </p:nvSpPr>
        <p:spPr>
          <a:xfrm>
            <a:off x="2151123" y="2234781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51696-FDB8-B5CD-569C-0FDA9D5B34D2}"/>
              </a:ext>
            </a:extLst>
          </p:cNvPr>
          <p:cNvSpPr txBox="1"/>
          <p:nvPr/>
        </p:nvSpPr>
        <p:spPr>
          <a:xfrm>
            <a:off x="3025128" y="2204894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F69A1C-1A53-0116-1565-42E16C482867}"/>
              </a:ext>
            </a:extLst>
          </p:cNvPr>
          <p:cNvSpPr/>
          <p:nvPr/>
        </p:nvSpPr>
        <p:spPr>
          <a:xfrm>
            <a:off x="5775763" y="3674407"/>
            <a:ext cx="6355540" cy="318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low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로</a:t>
            </a:r>
            <a:r>
              <a:rPr lang="en-US" altLang="ko-KR" dirty="0">
                <a:solidFill>
                  <a:schemeClr val="tx1"/>
                </a:solidFill>
              </a:rPr>
              <a:t>, high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INT_MAX</a:t>
            </a:r>
            <a:r>
              <a:rPr lang="ko-KR" altLang="en-US" dirty="0">
                <a:solidFill>
                  <a:schemeClr val="tx1"/>
                </a:solidFill>
              </a:rPr>
              <a:t>로 설정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while(low+1 &lt; high) {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mid = (low + high) / 2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개의 라인마다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	1</a:t>
            </a:r>
            <a:r>
              <a:rPr lang="ko-KR" altLang="en-US" dirty="0">
                <a:solidFill>
                  <a:schemeClr val="tx1"/>
                </a:solidFill>
              </a:rPr>
              <a:t>부터 </a:t>
            </a:r>
            <a:r>
              <a:rPr lang="en-US" altLang="ko-KR" dirty="0">
                <a:solidFill>
                  <a:schemeClr val="tx1"/>
                </a:solidFill>
              </a:rPr>
              <a:t>min(mid, C)</a:t>
            </a:r>
            <a:r>
              <a:rPr lang="ko-KR" altLang="en-US" dirty="0">
                <a:solidFill>
                  <a:schemeClr val="tx1"/>
                </a:solidFill>
              </a:rPr>
              <a:t>까지의 출현횟수를 </a:t>
            </a:r>
            <a:r>
              <a:rPr lang="en-US" altLang="ko-KR" dirty="0">
                <a:solidFill>
                  <a:schemeClr val="tx1"/>
                </a:solidFill>
              </a:rPr>
              <a:t>sum</a:t>
            </a:r>
            <a:r>
              <a:rPr lang="ko-KR" altLang="en-US" dirty="0">
                <a:solidFill>
                  <a:schemeClr val="tx1"/>
                </a:solidFill>
              </a:rPr>
              <a:t>에 누적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sum</a:t>
            </a:r>
            <a:r>
              <a:rPr lang="ko-KR" altLang="en-US" dirty="0">
                <a:solidFill>
                  <a:schemeClr val="tx1"/>
                </a:solidFill>
              </a:rPr>
              <a:t>이 홀수</a:t>
            </a:r>
            <a:r>
              <a:rPr lang="en-US" altLang="ko-KR" dirty="0">
                <a:solidFill>
                  <a:schemeClr val="tx1"/>
                </a:solidFill>
              </a:rPr>
              <a:t>? high = mid, </a:t>
            </a:r>
            <a:r>
              <a:rPr lang="en-US" altLang="ko-KR" dirty="0" err="1">
                <a:solidFill>
                  <a:schemeClr val="tx1"/>
                </a:solidFill>
              </a:rPr>
              <a:t>ans</a:t>
            </a:r>
            <a:r>
              <a:rPr lang="ko-KR" altLang="en-US" dirty="0">
                <a:solidFill>
                  <a:schemeClr val="tx1"/>
                </a:solidFill>
              </a:rPr>
              <a:t>갱신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sum</a:t>
            </a:r>
            <a:r>
              <a:rPr lang="ko-KR" altLang="en-US" dirty="0">
                <a:solidFill>
                  <a:schemeClr val="tx1"/>
                </a:solidFill>
              </a:rPr>
              <a:t>이 짝수</a:t>
            </a:r>
            <a:r>
              <a:rPr lang="en-US" altLang="ko-KR" dirty="0">
                <a:solidFill>
                  <a:schemeClr val="tx1"/>
                </a:solidFill>
              </a:rPr>
              <a:t>? low = mid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B7E2F28D-B82D-EDD3-730F-7197F7E08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22073"/>
              </p:ext>
            </p:extLst>
          </p:nvPr>
        </p:nvGraphicFramePr>
        <p:xfrm>
          <a:off x="152269" y="2544339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B4A39B-4FAA-041F-4CFC-B4F5E88DFBC6}"/>
              </a:ext>
            </a:extLst>
          </p:cNvPr>
          <p:cNvSpPr/>
          <p:nvPr/>
        </p:nvSpPr>
        <p:spPr>
          <a:xfrm>
            <a:off x="155039" y="3656530"/>
            <a:ext cx="5310226" cy="320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D[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] : 1</a:t>
            </a:r>
            <a:r>
              <a:rPr lang="ko-KR" altLang="en-US" dirty="0">
                <a:solidFill>
                  <a:schemeClr val="tx1"/>
                </a:solidFill>
              </a:rPr>
              <a:t>부터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ko-KR" altLang="en-US" dirty="0">
                <a:solidFill>
                  <a:schemeClr val="tx1"/>
                </a:solidFill>
              </a:rPr>
              <a:t>번째 수까지 출현 횟수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D[1]</a:t>
            </a:r>
            <a:r>
              <a:rPr lang="ko-KR" altLang="en-US" dirty="0">
                <a:solidFill>
                  <a:schemeClr val="tx1"/>
                </a:solidFill>
              </a:rPr>
              <a:t>은 짝수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D[2]</a:t>
            </a:r>
            <a:r>
              <a:rPr lang="ko-KR" altLang="en-US" dirty="0">
                <a:solidFill>
                  <a:schemeClr val="tx1"/>
                </a:solidFill>
              </a:rPr>
              <a:t>도 짝수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D[3]</a:t>
            </a:r>
            <a:r>
              <a:rPr lang="ko-KR" altLang="en-US" dirty="0">
                <a:solidFill>
                  <a:schemeClr val="tx1"/>
                </a:solidFill>
              </a:rPr>
              <a:t>도 짝수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D[4]</a:t>
            </a:r>
            <a:r>
              <a:rPr lang="ko-KR" altLang="en-US" b="1" dirty="0">
                <a:solidFill>
                  <a:srgbClr val="FF0000"/>
                </a:solidFill>
              </a:rPr>
              <a:t>는 홀수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D[4</a:t>
            </a:r>
            <a:r>
              <a:rPr lang="ko-KR" altLang="en-US" dirty="0">
                <a:solidFill>
                  <a:schemeClr val="tx1"/>
                </a:solidFill>
              </a:rPr>
              <a:t>보다 큰 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는 홀수</a:t>
            </a:r>
          </a:p>
        </p:txBody>
      </p:sp>
    </p:spTree>
    <p:extLst>
      <p:ext uri="{BB962C8B-B14F-4D97-AF65-F5344CB8AC3E}">
        <p14:creationId xmlns:p14="http://schemas.microsoft.com/office/powerpoint/2010/main" val="366332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6834933" cy="5922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접근</a:t>
            </a:r>
            <a:r>
              <a:rPr lang="en-US" altLang="ko-KR" dirty="0"/>
              <a:t>3(</a:t>
            </a:r>
            <a:r>
              <a:rPr lang="ko-KR" altLang="en-US" dirty="0"/>
              <a:t>예외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28561-8D11-D16B-BB8C-DADA3DD63ED5}"/>
              </a:ext>
            </a:extLst>
          </p:cNvPr>
          <p:cNvSpPr txBox="1"/>
          <p:nvPr/>
        </p:nvSpPr>
        <p:spPr>
          <a:xfrm>
            <a:off x="416196" y="769708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51696-FDB8-B5CD-569C-0FDA9D5B34D2}"/>
              </a:ext>
            </a:extLst>
          </p:cNvPr>
          <p:cNvSpPr txBox="1"/>
          <p:nvPr/>
        </p:nvSpPr>
        <p:spPr>
          <a:xfrm>
            <a:off x="1303084" y="769708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F69A1C-1A53-0116-1565-42E16C482867}"/>
              </a:ext>
            </a:extLst>
          </p:cNvPr>
          <p:cNvSpPr/>
          <p:nvPr/>
        </p:nvSpPr>
        <p:spPr>
          <a:xfrm>
            <a:off x="205059" y="2222676"/>
            <a:ext cx="6355540" cy="141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While</a:t>
            </a:r>
            <a:r>
              <a:rPr lang="ko-KR" altLang="en-US" dirty="0">
                <a:solidFill>
                  <a:schemeClr val="tx1"/>
                </a:solidFill>
              </a:rPr>
              <a:t>문을 빠져나왔지만 </a:t>
            </a:r>
            <a:r>
              <a:rPr lang="en-US" altLang="ko-KR" dirty="0">
                <a:solidFill>
                  <a:schemeClr val="tx1"/>
                </a:solidFill>
              </a:rPr>
              <a:t>Mid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 때를 확인해야 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r>
              <a:rPr lang="ko-KR" altLang="en-US" dirty="0">
                <a:solidFill>
                  <a:schemeClr val="tx1"/>
                </a:solidFill>
              </a:rPr>
              <a:t>이 홀수면 </a:t>
            </a:r>
            <a:r>
              <a:rPr lang="en-US" altLang="ko-KR" dirty="0" err="1">
                <a:solidFill>
                  <a:schemeClr val="tx1"/>
                </a:solidFill>
              </a:rPr>
              <a:t>ans</a:t>
            </a:r>
            <a:r>
              <a:rPr lang="en-US" altLang="ko-KR" dirty="0">
                <a:solidFill>
                  <a:schemeClr val="tx1"/>
                </a:solidFill>
              </a:rPr>
              <a:t> = 1</a:t>
            </a:r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B7E2F28D-B82D-EDD3-730F-7197F7E08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39795"/>
              </p:ext>
            </p:extLst>
          </p:nvPr>
        </p:nvGraphicFramePr>
        <p:xfrm>
          <a:off x="205059" y="1097279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AAB449-A0EA-49D4-B087-213CC509B005}"/>
              </a:ext>
            </a:extLst>
          </p:cNvPr>
          <p:cNvSpPr txBox="1"/>
          <p:nvPr/>
        </p:nvSpPr>
        <p:spPr>
          <a:xfrm>
            <a:off x="7660374" y="3731592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CD8CB-7B1F-6A04-DA9A-43F47D9D0501}"/>
              </a:ext>
            </a:extLst>
          </p:cNvPr>
          <p:cNvSpPr txBox="1"/>
          <p:nvPr/>
        </p:nvSpPr>
        <p:spPr>
          <a:xfrm>
            <a:off x="8556140" y="3710711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E581F-D3BD-87C6-D236-C89B2EC2A588}"/>
              </a:ext>
            </a:extLst>
          </p:cNvPr>
          <p:cNvSpPr/>
          <p:nvPr/>
        </p:nvSpPr>
        <p:spPr>
          <a:xfrm>
            <a:off x="205059" y="5205440"/>
            <a:ext cx="6355540" cy="141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While</a:t>
            </a:r>
            <a:r>
              <a:rPr lang="ko-KR" altLang="en-US" dirty="0">
                <a:solidFill>
                  <a:schemeClr val="tx1"/>
                </a:solidFill>
              </a:rPr>
              <a:t>문을 빠져나왔지만 </a:t>
            </a:r>
            <a:r>
              <a:rPr lang="en-US" altLang="ko-KR" dirty="0">
                <a:solidFill>
                  <a:schemeClr val="tx1"/>
                </a:solidFill>
              </a:rPr>
              <a:t>Mid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INT_MAX</a:t>
            </a:r>
            <a:r>
              <a:rPr lang="ko-KR" altLang="en-US" dirty="0">
                <a:solidFill>
                  <a:schemeClr val="tx1"/>
                </a:solidFill>
              </a:rPr>
              <a:t>일 때를 확인해야 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sum</a:t>
            </a:r>
            <a:r>
              <a:rPr lang="ko-KR" altLang="en-US" dirty="0">
                <a:solidFill>
                  <a:schemeClr val="tx1"/>
                </a:solidFill>
              </a:rPr>
              <a:t>이 홀수면 </a:t>
            </a:r>
            <a:r>
              <a:rPr lang="en-US" altLang="ko-KR" dirty="0" err="1">
                <a:solidFill>
                  <a:schemeClr val="tx1"/>
                </a:solidFill>
              </a:rPr>
              <a:t>ans</a:t>
            </a:r>
            <a:r>
              <a:rPr lang="en-US" altLang="ko-KR" dirty="0">
                <a:solidFill>
                  <a:schemeClr val="tx1"/>
                </a:solidFill>
              </a:rPr>
              <a:t> = 1</a:t>
            </a:r>
          </a:p>
        </p:txBody>
      </p:sp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id="{07268AD8-664D-21B2-5761-C271E4A53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35143"/>
              </p:ext>
            </p:extLst>
          </p:nvPr>
        </p:nvGraphicFramePr>
        <p:xfrm>
          <a:off x="205059" y="4080043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6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6834933" cy="5922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접근</a:t>
            </a:r>
            <a:r>
              <a:rPr lang="en-US" altLang="ko-KR" dirty="0"/>
              <a:t>3(</a:t>
            </a:r>
            <a:r>
              <a:rPr lang="ko-KR" altLang="en-US" dirty="0"/>
              <a:t>빈도 구하기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28561-8D11-D16B-BB8C-DADA3DD63ED5}"/>
              </a:ext>
            </a:extLst>
          </p:cNvPr>
          <p:cNvSpPr txBox="1"/>
          <p:nvPr/>
        </p:nvSpPr>
        <p:spPr>
          <a:xfrm>
            <a:off x="2153893" y="966674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51696-FDB8-B5CD-569C-0FDA9D5B34D2}"/>
              </a:ext>
            </a:extLst>
          </p:cNvPr>
          <p:cNvSpPr txBox="1"/>
          <p:nvPr/>
        </p:nvSpPr>
        <p:spPr>
          <a:xfrm>
            <a:off x="3027898" y="936787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B7E2F28D-B82D-EDD3-730F-7197F7E08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92700"/>
              </p:ext>
            </p:extLst>
          </p:nvPr>
        </p:nvGraphicFramePr>
        <p:xfrm>
          <a:off x="155039" y="1276232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B4A39B-4FAA-041F-4CFC-B4F5E88DFBC6}"/>
              </a:ext>
            </a:extLst>
          </p:cNvPr>
          <p:cNvSpPr/>
          <p:nvPr/>
        </p:nvSpPr>
        <p:spPr>
          <a:xfrm>
            <a:off x="205059" y="3716164"/>
            <a:ext cx="2742462" cy="1017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부터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까지 출현 횟수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DC832-40CC-37A6-6EDE-3B8880720CD5}"/>
              </a:ext>
            </a:extLst>
          </p:cNvPr>
          <p:cNvSpPr txBox="1"/>
          <p:nvPr/>
        </p:nvSpPr>
        <p:spPr>
          <a:xfrm>
            <a:off x="2876366" y="2263531"/>
            <a:ext cx="103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ans</a:t>
            </a:r>
            <a:r>
              <a:rPr lang="en-US" altLang="ko-KR" dirty="0"/>
              <a:t> = 4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391B59-809E-B84C-C25E-64E13D13449D}"/>
              </a:ext>
            </a:extLst>
          </p:cNvPr>
          <p:cNvSpPr/>
          <p:nvPr/>
        </p:nvSpPr>
        <p:spPr>
          <a:xfrm>
            <a:off x="3755648" y="3716164"/>
            <a:ext cx="2742462" cy="1017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부터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까지 출현 횟수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D50A78-B66D-B21E-C380-13BB410F0F4D}"/>
              </a:ext>
            </a:extLst>
          </p:cNvPr>
          <p:cNvSpPr/>
          <p:nvPr/>
        </p:nvSpPr>
        <p:spPr>
          <a:xfrm>
            <a:off x="3081122" y="4163310"/>
            <a:ext cx="540925" cy="1236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1CC367-EE16-B760-9A7E-E8412E60DD2C}"/>
              </a:ext>
            </a:extLst>
          </p:cNvPr>
          <p:cNvSpPr/>
          <p:nvPr/>
        </p:nvSpPr>
        <p:spPr>
          <a:xfrm>
            <a:off x="6631711" y="4039655"/>
            <a:ext cx="540925" cy="1236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956134-D434-9889-E096-707B454FD2E0}"/>
              </a:ext>
            </a:extLst>
          </p:cNvPr>
          <p:cNvSpPr/>
          <p:nvPr/>
        </p:nvSpPr>
        <p:spPr>
          <a:xfrm>
            <a:off x="6631711" y="4286965"/>
            <a:ext cx="540925" cy="1236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C2A294-808E-B199-ACB8-D552A276F8A4}"/>
              </a:ext>
            </a:extLst>
          </p:cNvPr>
          <p:cNvSpPr/>
          <p:nvPr/>
        </p:nvSpPr>
        <p:spPr>
          <a:xfrm>
            <a:off x="7306237" y="3716163"/>
            <a:ext cx="2742462" cy="1017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의 출현 횟수</a:t>
            </a:r>
          </a:p>
        </p:txBody>
      </p:sp>
    </p:spTree>
    <p:extLst>
      <p:ext uri="{BB962C8B-B14F-4D97-AF65-F5344CB8AC3E}">
        <p14:creationId xmlns:p14="http://schemas.microsoft.com/office/powerpoint/2010/main" val="86201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0" y="79513"/>
            <a:ext cx="3364833" cy="590096"/>
          </a:xfrm>
        </p:spPr>
        <p:txBody>
          <a:bodyPr rtlCol="0"/>
          <a:lstStyle/>
          <a:p>
            <a:pPr rtl="0"/>
            <a:r>
              <a:rPr lang="en-US" altLang="ko-KR" dirty="0"/>
              <a:t>2417 </a:t>
            </a:r>
            <a:r>
              <a:rPr lang="ko-KR" altLang="en-US" dirty="0"/>
              <a:t>정수 제곱근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8E08B4F-43AE-E74E-A0CA-D7981C93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90" y="1310896"/>
            <a:ext cx="7384566" cy="42362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39A5F-AAC5-CB41-A909-E2DAE28DFBF0}"/>
              </a:ext>
            </a:extLst>
          </p:cNvPr>
          <p:cNvSpPr/>
          <p:nvPr/>
        </p:nvSpPr>
        <p:spPr>
          <a:xfrm>
            <a:off x="7598256" y="1310896"/>
            <a:ext cx="4369386" cy="423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0^2</a:t>
            </a:r>
            <a:r>
              <a:rPr lang="ko-KR" altLang="en-US" sz="2200" dirty="0">
                <a:solidFill>
                  <a:schemeClr val="tx1"/>
                </a:solidFill>
              </a:rPr>
              <a:t> </a:t>
            </a:r>
            <a:r>
              <a:rPr lang="en-US" altLang="ko-KR" sz="2200" dirty="0">
                <a:solidFill>
                  <a:schemeClr val="tx1"/>
                </a:solidFill>
              </a:rPr>
              <a:t>&gt;=</a:t>
            </a:r>
            <a:r>
              <a:rPr lang="ko-KR" altLang="en-US" sz="2200" dirty="0">
                <a:solidFill>
                  <a:schemeClr val="tx1"/>
                </a:solidFill>
              </a:rPr>
              <a:t> </a:t>
            </a:r>
            <a:r>
              <a:rPr lang="en-US" altLang="ko-KR" sz="2200" dirty="0">
                <a:solidFill>
                  <a:schemeClr val="tx1"/>
                </a:solidFill>
              </a:rPr>
              <a:t>n</a:t>
            </a:r>
            <a:r>
              <a:rPr lang="ko-KR" altLang="en-US" sz="2200" dirty="0">
                <a:solidFill>
                  <a:schemeClr val="tx1"/>
                </a:solidFill>
              </a:rPr>
              <a:t> 확인  </a:t>
            </a:r>
            <a:r>
              <a:rPr lang="en-US" altLang="ko-KR" sz="2200" dirty="0">
                <a:solidFill>
                  <a:schemeClr val="tx1"/>
                </a:solidFill>
              </a:rPr>
              <a:t>=&gt;  F</a:t>
            </a:r>
          </a:p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1^2 &gt;= n </a:t>
            </a:r>
            <a:r>
              <a:rPr lang="ko-KR" altLang="en-US" sz="2200" dirty="0">
                <a:solidFill>
                  <a:schemeClr val="tx1"/>
                </a:solidFill>
              </a:rPr>
              <a:t>확인  </a:t>
            </a:r>
            <a:r>
              <a:rPr lang="en-US" altLang="ko-KR" sz="2200" dirty="0">
                <a:solidFill>
                  <a:schemeClr val="tx1"/>
                </a:solidFill>
              </a:rPr>
              <a:t>=&gt;  F </a:t>
            </a:r>
          </a:p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q^2 &gt;= n </a:t>
            </a:r>
            <a:r>
              <a:rPr lang="ko-KR" altLang="en-US" sz="2200" dirty="0">
                <a:solidFill>
                  <a:schemeClr val="tx1"/>
                </a:solidFill>
              </a:rPr>
              <a:t>확인  </a:t>
            </a:r>
            <a:r>
              <a:rPr lang="en-US" altLang="ko-KR" sz="2200" dirty="0">
                <a:solidFill>
                  <a:schemeClr val="tx1"/>
                </a:solidFill>
              </a:rPr>
              <a:t>=&gt;  </a:t>
            </a:r>
            <a:r>
              <a:rPr lang="ko-KR" altLang="en-US" sz="2200" dirty="0">
                <a:solidFill>
                  <a:schemeClr val="tx1"/>
                </a:solidFill>
              </a:rPr>
              <a:t>최초 </a:t>
            </a:r>
            <a:r>
              <a:rPr lang="en-US" altLang="ko-KR" sz="2200" dirty="0">
                <a:solidFill>
                  <a:schemeClr val="tx1"/>
                </a:solidFill>
              </a:rPr>
              <a:t>T</a:t>
            </a:r>
          </a:p>
          <a:p>
            <a:pPr algn="ctr"/>
            <a:endParaRPr lang="en-US" altLang="ko-KR" sz="2200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최악의 경우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약 </a:t>
            </a:r>
            <a:r>
              <a:rPr lang="en-US" altLang="ko-KR" sz="2200" dirty="0">
                <a:solidFill>
                  <a:schemeClr val="tx1"/>
                </a:solidFill>
              </a:rPr>
              <a:t>2^31</a:t>
            </a:r>
            <a:r>
              <a:rPr lang="ko-KR" altLang="en-US" sz="2200" dirty="0">
                <a:solidFill>
                  <a:schemeClr val="tx1"/>
                </a:solidFill>
              </a:rPr>
              <a:t>번 ≒ </a:t>
            </a:r>
            <a:r>
              <a:rPr lang="en-US" altLang="ko-KR" sz="2200" dirty="0">
                <a:solidFill>
                  <a:schemeClr val="tx1"/>
                </a:solidFill>
              </a:rPr>
              <a:t>20</a:t>
            </a:r>
            <a:r>
              <a:rPr lang="ko-KR" altLang="en-US" sz="2200" dirty="0">
                <a:solidFill>
                  <a:schemeClr val="tx1"/>
                </a:solidFill>
              </a:rPr>
              <a:t>억 번 연산 필요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0" y="79513"/>
            <a:ext cx="7296821" cy="59009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2417 </a:t>
            </a:r>
            <a:r>
              <a:rPr lang="ko-KR" altLang="en-US" dirty="0"/>
              <a:t>정수 제곱근 </a:t>
            </a:r>
            <a:r>
              <a:rPr lang="en-US" altLang="ko-KR" dirty="0"/>
              <a:t>– </a:t>
            </a:r>
            <a:r>
              <a:rPr lang="ko-KR" altLang="en-US" dirty="0"/>
              <a:t>다른 접근</a:t>
            </a:r>
            <a:r>
              <a:rPr lang="en-US" altLang="ko-KR" dirty="0"/>
              <a:t>(</a:t>
            </a:r>
            <a:r>
              <a:rPr lang="ko-KR" altLang="en-US" dirty="0"/>
              <a:t>매개변수 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</a:t>
            </a:fld>
            <a:endParaRPr lang="ko-KR" altLang="en-ZA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39A5F-AAC5-CB41-A909-E2DAE28DFBF0}"/>
              </a:ext>
            </a:extLst>
          </p:cNvPr>
          <p:cNvSpPr/>
          <p:nvPr/>
        </p:nvSpPr>
        <p:spPr>
          <a:xfrm>
            <a:off x="257343" y="2279683"/>
            <a:ext cx="6489686" cy="40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low </a:t>
            </a:r>
            <a:r>
              <a:rPr lang="ko-KR" altLang="en-US" sz="2000" dirty="0">
                <a:solidFill>
                  <a:schemeClr val="tx1"/>
                </a:solidFill>
              </a:rPr>
              <a:t>초기값 </a:t>
            </a:r>
            <a:r>
              <a:rPr lang="en-US" altLang="ko-KR" sz="2000" dirty="0">
                <a:solidFill>
                  <a:schemeClr val="tx1"/>
                </a:solidFill>
              </a:rPr>
              <a:t>: 0  (n</a:t>
            </a:r>
            <a:r>
              <a:rPr lang="ko-KR" altLang="en-US" sz="2000" dirty="0">
                <a:solidFill>
                  <a:schemeClr val="tx1"/>
                </a:solidFill>
              </a:rPr>
              <a:t>이 </a:t>
            </a:r>
            <a:r>
              <a:rPr lang="en-US" altLang="ko-KR" sz="2000" dirty="0">
                <a:solidFill>
                  <a:schemeClr val="tx1"/>
                </a:solidFill>
              </a:rPr>
              <a:t>0</a:t>
            </a:r>
            <a:r>
              <a:rPr lang="ko-KR" altLang="en-US" sz="2000" dirty="0">
                <a:solidFill>
                  <a:schemeClr val="tx1"/>
                </a:solidFill>
              </a:rPr>
              <a:t>부터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high</a:t>
            </a:r>
            <a:r>
              <a:rPr lang="ko-KR" altLang="en-US" sz="2000" dirty="0">
                <a:solidFill>
                  <a:schemeClr val="tx1"/>
                </a:solidFill>
              </a:rPr>
              <a:t> 초기값 </a:t>
            </a:r>
            <a:r>
              <a:rPr lang="en-US" altLang="ko-KR" sz="2000" dirty="0">
                <a:solidFill>
                  <a:schemeClr val="tx1"/>
                </a:solidFill>
              </a:rPr>
              <a:t>: long </a:t>
            </a:r>
            <a:r>
              <a:rPr lang="en-US" altLang="ko-KR" sz="2000" dirty="0" err="1">
                <a:solidFill>
                  <a:schemeClr val="tx1"/>
                </a:solidFill>
              </a:rPr>
              <a:t>long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타입 </a:t>
            </a:r>
            <a:r>
              <a:rPr lang="en-US" altLang="ko-KR" sz="2000" dirty="0">
                <a:solidFill>
                  <a:schemeClr val="tx1"/>
                </a:solidFill>
              </a:rPr>
              <a:t>MAX (n</a:t>
            </a:r>
            <a:r>
              <a:rPr lang="ko-KR" altLang="en-US" sz="2000" dirty="0">
                <a:solidFill>
                  <a:schemeClr val="tx1"/>
                </a:solidFill>
              </a:rPr>
              <a:t>이 </a:t>
            </a:r>
            <a:r>
              <a:rPr lang="en-US" altLang="ko-KR" sz="2000" dirty="0">
                <a:solidFill>
                  <a:schemeClr val="tx1"/>
                </a:solidFill>
              </a:rPr>
              <a:t>2^63 -1 </a:t>
            </a:r>
            <a:r>
              <a:rPr lang="ko-KR" altLang="en-US" sz="2000" dirty="0">
                <a:solidFill>
                  <a:schemeClr val="tx1"/>
                </a:solidFill>
              </a:rPr>
              <a:t>까지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이분탐색을 하면서 </a:t>
            </a:r>
            <a:r>
              <a:rPr lang="en-US" altLang="ko-KR" sz="2000" dirty="0">
                <a:solidFill>
                  <a:schemeClr val="tx1"/>
                </a:solidFill>
              </a:rPr>
              <a:t>mid^2 &gt;= n </a:t>
            </a:r>
            <a:r>
              <a:rPr lang="ko-KR" altLang="en-US" sz="2000" dirty="0">
                <a:solidFill>
                  <a:schemeClr val="tx1"/>
                </a:solidFill>
              </a:rPr>
              <a:t>인지 확인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True</a:t>
            </a:r>
            <a:r>
              <a:rPr lang="ko-KR" altLang="en-US" sz="2000" dirty="0">
                <a:solidFill>
                  <a:schemeClr val="tx1"/>
                </a:solidFill>
              </a:rPr>
              <a:t>라면 </a:t>
            </a:r>
            <a:r>
              <a:rPr lang="en-US" altLang="ko-KR" sz="2000" dirty="0">
                <a:solidFill>
                  <a:schemeClr val="tx1"/>
                </a:solidFill>
              </a:rPr>
              <a:t>=&gt; </a:t>
            </a:r>
            <a:r>
              <a:rPr lang="ko-KR" altLang="en-US" sz="2000" dirty="0">
                <a:solidFill>
                  <a:schemeClr val="tx1"/>
                </a:solidFill>
              </a:rPr>
              <a:t>현재보다 오른쪽 볼 필요</a:t>
            </a:r>
            <a:r>
              <a:rPr lang="en-US" altLang="ko-KR" sz="2000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high = mid, </a:t>
            </a:r>
            <a:r>
              <a:rPr lang="en-US" altLang="ko-KR" sz="2000" dirty="0" err="1">
                <a:solidFill>
                  <a:schemeClr val="tx1"/>
                </a:solidFill>
              </a:rPr>
              <a:t>ans</a:t>
            </a:r>
            <a:r>
              <a:rPr lang="en-US" altLang="ko-KR" sz="2000" dirty="0">
                <a:solidFill>
                  <a:schemeClr val="tx1"/>
                </a:solidFill>
              </a:rPr>
              <a:t> = mid</a:t>
            </a:r>
          </a:p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Flase</a:t>
            </a:r>
            <a:r>
              <a:rPr lang="ko-KR" altLang="en-US" sz="2000" dirty="0">
                <a:solidFill>
                  <a:schemeClr val="tx1"/>
                </a:solidFill>
              </a:rPr>
              <a:t>라면 </a:t>
            </a:r>
            <a:r>
              <a:rPr lang="en-US" altLang="ko-KR" sz="2000" dirty="0">
                <a:solidFill>
                  <a:schemeClr val="tx1"/>
                </a:solidFill>
              </a:rPr>
              <a:t>=&gt; </a:t>
            </a:r>
            <a:r>
              <a:rPr lang="ko-KR" altLang="en-US" sz="2000" dirty="0">
                <a:solidFill>
                  <a:schemeClr val="tx1"/>
                </a:solidFill>
              </a:rPr>
              <a:t>현재보다 왼쪽 볼 필요</a:t>
            </a:r>
            <a:r>
              <a:rPr lang="en-US" altLang="ko-KR" sz="2000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left = mid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47DAE907-8840-4457-1CE7-1CFB23249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86217"/>
              </p:ext>
            </p:extLst>
          </p:nvPr>
        </p:nvGraphicFramePr>
        <p:xfrm>
          <a:off x="257343" y="1116709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27B42DFA-9FDA-CA4C-5383-62756733E710}"/>
              </a:ext>
            </a:extLst>
          </p:cNvPr>
          <p:cNvSpPr/>
          <p:nvPr/>
        </p:nvSpPr>
        <p:spPr>
          <a:xfrm>
            <a:off x="7510511" y="2359582"/>
            <a:ext cx="4219962" cy="2878243"/>
          </a:xfrm>
          <a:prstGeom prst="wedgeRoundRectCallout">
            <a:avLst>
              <a:gd name="adj1" fmla="val -59121"/>
              <a:gd name="adj2" fmla="val -568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002060"/>
                </a:solidFill>
              </a:rPr>
              <a:t>가장 왼쪽의 </a:t>
            </a:r>
            <a:r>
              <a:rPr lang="en-US" altLang="ko-KR" sz="3600" dirty="0">
                <a:solidFill>
                  <a:srgbClr val="002060"/>
                </a:solidFill>
              </a:rPr>
              <a:t>T</a:t>
            </a:r>
            <a:r>
              <a:rPr lang="ko-KR" altLang="en-US" sz="3600" dirty="0">
                <a:solidFill>
                  <a:srgbClr val="002060"/>
                </a:solidFill>
              </a:rPr>
              <a:t>를 만드는 정수 찾기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C9257-D0EB-E714-1BED-B5D5AD8EC289}"/>
              </a:ext>
            </a:extLst>
          </p:cNvPr>
          <p:cNvSpPr txBox="1"/>
          <p:nvPr/>
        </p:nvSpPr>
        <p:spPr>
          <a:xfrm>
            <a:off x="6810156" y="804256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950FE-936F-BBB8-7DA5-5D8CACA2A435}"/>
              </a:ext>
            </a:extLst>
          </p:cNvPr>
          <p:cNvSpPr txBox="1"/>
          <p:nvPr/>
        </p:nvSpPr>
        <p:spPr>
          <a:xfrm>
            <a:off x="6810156" y="1919342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1B4D6-CB4B-6D84-63F5-C4DA42B860F6}"/>
              </a:ext>
            </a:extLst>
          </p:cNvPr>
          <p:cNvSpPr txBox="1"/>
          <p:nvPr/>
        </p:nvSpPr>
        <p:spPr>
          <a:xfrm>
            <a:off x="5918813" y="1920169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63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0" y="79513"/>
            <a:ext cx="7296821" cy="59009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2417 </a:t>
            </a:r>
            <a:r>
              <a:rPr lang="ko-KR" altLang="en-US" dirty="0"/>
              <a:t>정수 제곱근 </a:t>
            </a:r>
            <a:r>
              <a:rPr lang="en-US" altLang="ko-KR" dirty="0"/>
              <a:t>– </a:t>
            </a:r>
            <a:r>
              <a:rPr lang="ko-KR" altLang="en-US" dirty="0"/>
              <a:t>예외 케이스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</a:t>
            </a:fld>
            <a:endParaRPr lang="ko-KR" altLang="en-ZA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39A5F-AAC5-CB41-A909-E2DAE28DFBF0}"/>
              </a:ext>
            </a:extLst>
          </p:cNvPr>
          <p:cNvSpPr/>
          <p:nvPr/>
        </p:nvSpPr>
        <p:spPr>
          <a:xfrm>
            <a:off x="257343" y="2279683"/>
            <a:ext cx="5838657" cy="98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while</a:t>
            </a:r>
            <a:r>
              <a:rPr lang="ko-KR" altLang="en-US" dirty="0">
                <a:solidFill>
                  <a:schemeClr val="tx1"/>
                </a:solidFill>
              </a:rPr>
              <a:t>문 탈출했는데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정수 </a:t>
            </a:r>
            <a:r>
              <a:rPr lang="en-US" altLang="ko-KR" dirty="0">
                <a:solidFill>
                  <a:schemeClr val="tx1"/>
                </a:solidFill>
              </a:rPr>
              <a:t>0^2 &gt;= n</a:t>
            </a:r>
            <a:r>
              <a:rPr lang="ko-KR" altLang="en-US" dirty="0">
                <a:solidFill>
                  <a:schemeClr val="tx1"/>
                </a:solidFill>
              </a:rPr>
              <a:t> 확인 필요</a:t>
            </a:r>
            <a:r>
              <a:rPr lang="en-US" altLang="ko-KR" dirty="0">
                <a:solidFill>
                  <a:schemeClr val="tx1"/>
                </a:solidFill>
              </a:rPr>
              <a:t>!!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즉</a:t>
            </a:r>
            <a:r>
              <a:rPr lang="en-US" altLang="ko-KR" dirty="0">
                <a:solidFill>
                  <a:schemeClr val="tx1"/>
                </a:solidFill>
              </a:rPr>
              <a:t>, n==0</a:t>
            </a:r>
            <a:r>
              <a:rPr lang="ko-KR" altLang="en-US" dirty="0">
                <a:solidFill>
                  <a:schemeClr val="tx1"/>
                </a:solidFill>
              </a:rPr>
              <a:t>인지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47DAE907-8840-4457-1CE7-1CFB23249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258683"/>
              </p:ext>
            </p:extLst>
          </p:nvPr>
        </p:nvGraphicFramePr>
        <p:xfrm>
          <a:off x="257343" y="988184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59AFE8-3FB4-3CFE-DDEE-A7DD91EBC7C0}"/>
              </a:ext>
            </a:extLst>
          </p:cNvPr>
          <p:cNvSpPr txBox="1"/>
          <p:nvPr/>
        </p:nvSpPr>
        <p:spPr>
          <a:xfrm>
            <a:off x="1333500" y="1919342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79D9-3261-2FF8-C411-024A3B4B5857}"/>
              </a:ext>
            </a:extLst>
          </p:cNvPr>
          <p:cNvSpPr txBox="1"/>
          <p:nvPr/>
        </p:nvSpPr>
        <p:spPr>
          <a:xfrm>
            <a:off x="461639" y="1919342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A10CDB4D-413A-28A6-7FC7-6775F7E89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58457"/>
              </p:ext>
            </p:extLst>
          </p:nvPr>
        </p:nvGraphicFramePr>
        <p:xfrm>
          <a:off x="257343" y="3571182"/>
          <a:ext cx="9081970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49565840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20258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84314517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562408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14929664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452641208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3194914285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2CA56C7-AD9B-984A-3C29-30408DD52E80}"/>
              </a:ext>
            </a:extLst>
          </p:cNvPr>
          <p:cNvSpPr txBox="1"/>
          <p:nvPr/>
        </p:nvSpPr>
        <p:spPr>
          <a:xfrm>
            <a:off x="7707297" y="4493349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35099-E711-A3D0-1EFA-3DE627C187AF}"/>
              </a:ext>
            </a:extLst>
          </p:cNvPr>
          <p:cNvSpPr txBox="1"/>
          <p:nvPr/>
        </p:nvSpPr>
        <p:spPr>
          <a:xfrm>
            <a:off x="8559909" y="4493349"/>
            <a:ext cx="80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E22453-3D67-17DC-EC0A-F63AC7AC5777}"/>
              </a:ext>
            </a:extLst>
          </p:cNvPr>
          <p:cNvSpPr/>
          <p:nvPr/>
        </p:nvSpPr>
        <p:spPr>
          <a:xfrm>
            <a:off x="257344" y="5004786"/>
            <a:ext cx="5158036" cy="98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case</a:t>
            </a:r>
            <a:r>
              <a:rPr lang="ko-KR" altLang="en-US" dirty="0">
                <a:solidFill>
                  <a:schemeClr val="tx1"/>
                </a:solidFill>
              </a:rPr>
              <a:t>는 고려해야 할까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4DA59A-45EF-252B-91D0-01BAF6619423}"/>
              </a:ext>
            </a:extLst>
          </p:cNvPr>
          <p:cNvSpPr/>
          <p:nvPr/>
        </p:nvSpPr>
        <p:spPr>
          <a:xfrm>
            <a:off x="6095999" y="5004786"/>
            <a:ext cx="5838657" cy="98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high</a:t>
            </a:r>
            <a:r>
              <a:rPr lang="ko-KR" altLang="en-US" dirty="0">
                <a:solidFill>
                  <a:schemeClr val="tx1"/>
                </a:solidFill>
              </a:rPr>
              <a:t> 초기값을 넓게 줬다면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필요</a:t>
            </a:r>
            <a:r>
              <a:rPr lang="en-US" altLang="ko-KR" dirty="0">
                <a:solidFill>
                  <a:schemeClr val="tx1"/>
                </a:solidFill>
              </a:rPr>
              <a:t>x </a:t>
            </a:r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211066CE-9D3A-1F63-A19B-7F108076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181940"/>
              </p:ext>
            </p:extLst>
          </p:nvPr>
        </p:nvGraphicFramePr>
        <p:xfrm>
          <a:off x="9339313" y="3571182"/>
          <a:ext cx="2724591" cy="98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97">
                  <a:extLst>
                    <a:ext uri="{9D8B030D-6E8A-4147-A177-3AD203B41FA5}">
                      <a16:colId xmlns:a16="http://schemas.microsoft.com/office/drawing/2014/main" val="1582302840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265877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1862896469"/>
                    </a:ext>
                  </a:extLst>
                </a:gridCol>
              </a:tblGrid>
              <a:tr h="98729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7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0" y="79513"/>
            <a:ext cx="7296821" cy="59009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2417 </a:t>
            </a:r>
            <a:r>
              <a:rPr lang="ko-KR" altLang="en-US" dirty="0"/>
              <a:t>정수 제곱근 </a:t>
            </a:r>
            <a:r>
              <a:rPr lang="en-US" altLang="ko-KR" dirty="0"/>
              <a:t>–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5</a:t>
            </a:fld>
            <a:endParaRPr lang="ko-KR" altLang="en-ZA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39A5F-AAC5-CB41-A909-E2DAE28DFBF0}"/>
              </a:ext>
            </a:extLst>
          </p:cNvPr>
          <p:cNvSpPr/>
          <p:nvPr/>
        </p:nvSpPr>
        <p:spPr>
          <a:xfrm>
            <a:off x="213690" y="1493568"/>
            <a:ext cx="6489686" cy="40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매개변수 탐색하면서 </a:t>
            </a:r>
            <a:r>
              <a:rPr lang="en-US" altLang="ko-KR" sz="2800" dirty="0" err="1">
                <a:solidFill>
                  <a:schemeClr val="tx1"/>
                </a:solidFill>
              </a:rPr>
              <a:t>ans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>
                <a:solidFill>
                  <a:schemeClr val="tx1"/>
                </a:solidFill>
              </a:rPr>
              <a:t>갱신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Check </a:t>
            </a:r>
            <a:r>
              <a:rPr lang="ko-KR" altLang="en-US" sz="2800" dirty="0">
                <a:solidFill>
                  <a:schemeClr val="tx1"/>
                </a:solidFill>
              </a:rPr>
              <a:t>과정 </a:t>
            </a:r>
            <a:r>
              <a:rPr lang="en-US" altLang="ko-KR" sz="2800" dirty="0">
                <a:solidFill>
                  <a:schemeClr val="tx1"/>
                </a:solidFill>
              </a:rPr>
              <a:t>(mid^2 &gt;= n) O(1)</a:t>
            </a:r>
            <a:r>
              <a:rPr lang="ko-KR" altLang="en-US" sz="2800" dirty="0">
                <a:solidFill>
                  <a:schemeClr val="tx1"/>
                </a:solidFill>
              </a:rPr>
              <a:t>에 해결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부터 </a:t>
            </a:r>
            <a:r>
              <a:rPr lang="en-US" altLang="ko-KR" sz="2800" dirty="0">
                <a:solidFill>
                  <a:schemeClr val="tx1"/>
                </a:solidFill>
              </a:rPr>
              <a:t>2^63-1</a:t>
            </a:r>
            <a:r>
              <a:rPr lang="ko-KR" altLang="en-US" sz="2800" dirty="0">
                <a:solidFill>
                  <a:schemeClr val="tx1"/>
                </a:solidFill>
              </a:rPr>
              <a:t>까지를 탐색하므로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O(log(2^63-1))</a:t>
            </a:r>
          </a:p>
        </p:txBody>
      </p:sp>
    </p:spTree>
    <p:extLst>
      <p:ext uri="{BB962C8B-B14F-4D97-AF65-F5344CB8AC3E}">
        <p14:creationId xmlns:p14="http://schemas.microsoft.com/office/powerpoint/2010/main" val="79857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3289577" cy="592260"/>
          </a:xfrm>
        </p:spPr>
        <p:txBody>
          <a:bodyPr rtlCol="0"/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56CF55D5-F253-E967-D4BE-8D25BA821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" r="-192" b="25807"/>
          <a:stretch/>
        </p:blipFill>
        <p:spPr>
          <a:xfrm>
            <a:off x="329500" y="968721"/>
            <a:ext cx="8425202" cy="5088048"/>
          </a:xfrm>
          <a:prstGeom prst="rect">
            <a:avLst/>
          </a:prstGeom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2285C9FC-07A8-8635-0B5C-347EAC4879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781"/>
          <a:stretch/>
        </p:blipFill>
        <p:spPr>
          <a:xfrm>
            <a:off x="9247880" y="827650"/>
            <a:ext cx="1984456" cy="23250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A729891-88F9-ED8D-A88C-68B079E135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327"/>
          <a:stretch/>
        </p:blipFill>
        <p:spPr>
          <a:xfrm>
            <a:off x="9080812" y="3032061"/>
            <a:ext cx="215152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4828668" cy="59226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- </a:t>
            </a:r>
            <a:r>
              <a:rPr lang="ko-KR" altLang="en-US" dirty="0"/>
              <a:t>문제분석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2285C9FC-07A8-8635-0B5C-347EAC4879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781"/>
          <a:stretch/>
        </p:blipFill>
        <p:spPr>
          <a:xfrm>
            <a:off x="321163" y="827650"/>
            <a:ext cx="1984456" cy="232504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C41DE0C-38E1-5B6A-47BD-A9BC8B78F5A8}"/>
              </a:ext>
            </a:extLst>
          </p:cNvPr>
          <p:cNvSpPr/>
          <p:nvPr/>
        </p:nvSpPr>
        <p:spPr>
          <a:xfrm>
            <a:off x="2666223" y="1250196"/>
            <a:ext cx="9352230" cy="4074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D4233A-C59A-F726-073C-27785DF7BB19}"/>
              </a:ext>
            </a:extLst>
          </p:cNvPr>
          <p:cNvSpPr/>
          <p:nvPr/>
        </p:nvSpPr>
        <p:spPr>
          <a:xfrm>
            <a:off x="8072661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FED111-CE72-00BA-B4CE-61D7131AC3DD}"/>
              </a:ext>
            </a:extLst>
          </p:cNvPr>
          <p:cNvSpPr/>
          <p:nvPr/>
        </p:nvSpPr>
        <p:spPr>
          <a:xfrm>
            <a:off x="8796938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33708B-C5D3-C6F5-8D4E-1D2DA7689889}"/>
              </a:ext>
            </a:extLst>
          </p:cNvPr>
          <p:cNvSpPr/>
          <p:nvPr/>
        </p:nvSpPr>
        <p:spPr>
          <a:xfrm>
            <a:off x="9515177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125393-A4E6-DC8F-493F-8DA1E91484CC}"/>
              </a:ext>
            </a:extLst>
          </p:cNvPr>
          <p:cNvSpPr/>
          <p:nvPr/>
        </p:nvSpPr>
        <p:spPr>
          <a:xfrm>
            <a:off x="10245469" y="1991763"/>
            <a:ext cx="645850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9BC952-8FA5-B6D6-5438-350A68F02016}"/>
              </a:ext>
            </a:extLst>
          </p:cNvPr>
          <p:cNvSpPr/>
          <p:nvPr/>
        </p:nvSpPr>
        <p:spPr>
          <a:xfrm>
            <a:off x="3763227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0F5CF4-AFC7-4A54-5C81-35F13BC1F70B}"/>
              </a:ext>
            </a:extLst>
          </p:cNvPr>
          <p:cNvSpPr/>
          <p:nvPr/>
        </p:nvSpPr>
        <p:spPr>
          <a:xfrm>
            <a:off x="4487504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523B26-52C1-C6B2-8111-A6C55ADAAE9C}"/>
              </a:ext>
            </a:extLst>
          </p:cNvPr>
          <p:cNvSpPr/>
          <p:nvPr/>
        </p:nvSpPr>
        <p:spPr>
          <a:xfrm>
            <a:off x="5211781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501713-82DB-34E7-95F5-2EC6ACCCEC5D}"/>
              </a:ext>
            </a:extLst>
          </p:cNvPr>
          <p:cNvSpPr/>
          <p:nvPr/>
        </p:nvSpPr>
        <p:spPr>
          <a:xfrm>
            <a:off x="5930020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0793D8C-F0EF-7AD5-A278-81A7E0346761}"/>
              </a:ext>
            </a:extLst>
          </p:cNvPr>
          <p:cNvSpPr/>
          <p:nvPr/>
        </p:nvSpPr>
        <p:spPr>
          <a:xfrm>
            <a:off x="6648259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7FCDDAD-9873-56AD-2B86-A85450FEC4FB}"/>
              </a:ext>
            </a:extLst>
          </p:cNvPr>
          <p:cNvSpPr/>
          <p:nvPr/>
        </p:nvSpPr>
        <p:spPr>
          <a:xfrm>
            <a:off x="7354422" y="1991763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39A9C0-286E-CAD3-0777-1D3D81DD564C}"/>
              </a:ext>
            </a:extLst>
          </p:cNvPr>
          <p:cNvSpPr/>
          <p:nvPr/>
        </p:nvSpPr>
        <p:spPr>
          <a:xfrm>
            <a:off x="5930020" y="2707804"/>
            <a:ext cx="579422" cy="57942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7C5AA3-3EAB-33A5-CC7A-AE564BDD3BEC}"/>
              </a:ext>
            </a:extLst>
          </p:cNvPr>
          <p:cNvSpPr/>
          <p:nvPr/>
        </p:nvSpPr>
        <p:spPr>
          <a:xfrm>
            <a:off x="3763227" y="3409856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FF53E9-AB1C-88D3-7B59-831787345747}"/>
              </a:ext>
            </a:extLst>
          </p:cNvPr>
          <p:cNvSpPr/>
          <p:nvPr/>
        </p:nvSpPr>
        <p:spPr>
          <a:xfrm>
            <a:off x="4487504" y="3409856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02DBC3A-8207-74C7-AA91-C328A7DCB1D8}"/>
              </a:ext>
            </a:extLst>
          </p:cNvPr>
          <p:cNvSpPr/>
          <p:nvPr/>
        </p:nvSpPr>
        <p:spPr>
          <a:xfrm>
            <a:off x="5211781" y="3409856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E785B9-34F2-8AE4-AD80-292CAABC6B46}"/>
              </a:ext>
            </a:extLst>
          </p:cNvPr>
          <p:cNvSpPr/>
          <p:nvPr/>
        </p:nvSpPr>
        <p:spPr>
          <a:xfrm>
            <a:off x="5930020" y="3409856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D660BF-4449-6541-82EE-32FF20768724}"/>
              </a:ext>
            </a:extLst>
          </p:cNvPr>
          <p:cNvSpPr/>
          <p:nvPr/>
        </p:nvSpPr>
        <p:spPr>
          <a:xfrm>
            <a:off x="6648259" y="3409856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4D60D12-A6B6-395A-3FCA-3D789E7D6CA2}"/>
              </a:ext>
            </a:extLst>
          </p:cNvPr>
          <p:cNvSpPr/>
          <p:nvPr/>
        </p:nvSpPr>
        <p:spPr>
          <a:xfrm>
            <a:off x="8060577" y="4117818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D1388F-AFC9-46EC-5FD9-5FA87463C619}"/>
              </a:ext>
            </a:extLst>
          </p:cNvPr>
          <p:cNvSpPr/>
          <p:nvPr/>
        </p:nvSpPr>
        <p:spPr>
          <a:xfrm>
            <a:off x="8784854" y="4117818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C684A8-FC24-5B4E-5D8F-C603F66684DD}"/>
              </a:ext>
            </a:extLst>
          </p:cNvPr>
          <p:cNvSpPr/>
          <p:nvPr/>
        </p:nvSpPr>
        <p:spPr>
          <a:xfrm>
            <a:off x="9503093" y="4117818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0322562-4AE4-467B-AE9B-91BC01146981}"/>
              </a:ext>
            </a:extLst>
          </p:cNvPr>
          <p:cNvSpPr/>
          <p:nvPr/>
        </p:nvSpPr>
        <p:spPr>
          <a:xfrm>
            <a:off x="10233385" y="4117818"/>
            <a:ext cx="645850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10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3E76C6E-64A7-DD01-81AE-9C5121812CD6}"/>
              </a:ext>
            </a:extLst>
          </p:cNvPr>
          <p:cNvSpPr/>
          <p:nvPr/>
        </p:nvSpPr>
        <p:spPr>
          <a:xfrm>
            <a:off x="7342338" y="4117818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34" name="표 35">
            <a:extLst>
              <a:ext uri="{FF2B5EF4-FFF2-40B4-BE49-F238E27FC236}">
                <a16:creationId xmlns:a16="http://schemas.microsoft.com/office/drawing/2014/main" id="{0C27A19A-CAEC-3BD2-94DE-EFA2800A9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0643"/>
              </p:ext>
            </p:extLst>
          </p:nvPr>
        </p:nvGraphicFramePr>
        <p:xfrm>
          <a:off x="3763227" y="5535911"/>
          <a:ext cx="7128090" cy="81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09">
                  <a:extLst>
                    <a:ext uri="{9D8B030D-6E8A-4147-A177-3AD203B41FA5}">
                      <a16:colId xmlns:a16="http://schemas.microsoft.com/office/drawing/2014/main" val="1592840798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3996051827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475682844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3067472505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419250638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4015094166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642160623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3744882587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4040165476"/>
                    </a:ext>
                  </a:extLst>
                </a:gridCol>
                <a:gridCol w="712809">
                  <a:extLst>
                    <a:ext uri="{9D8B030D-6E8A-4147-A177-3AD203B41FA5}">
                      <a16:colId xmlns:a16="http://schemas.microsoft.com/office/drawing/2014/main" val="1387311002"/>
                    </a:ext>
                  </a:extLst>
                </a:gridCol>
              </a:tblGrid>
              <a:tr h="812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931327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5BCA1653-F3E0-E505-D78D-3076EFBB5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243"/>
          <a:stretch/>
        </p:blipFill>
        <p:spPr>
          <a:xfrm>
            <a:off x="205059" y="4971399"/>
            <a:ext cx="2100560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4828668" cy="5922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접근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C41DE0C-38E1-5B6A-47BD-A9BC8B78F5A8}"/>
              </a:ext>
            </a:extLst>
          </p:cNvPr>
          <p:cNvSpPr/>
          <p:nvPr/>
        </p:nvSpPr>
        <p:spPr>
          <a:xfrm>
            <a:off x="205059" y="827650"/>
            <a:ext cx="9352230" cy="4074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D4233A-C59A-F726-073C-27785DF7BB19}"/>
              </a:ext>
            </a:extLst>
          </p:cNvPr>
          <p:cNvSpPr/>
          <p:nvPr/>
        </p:nvSpPr>
        <p:spPr>
          <a:xfrm>
            <a:off x="5611497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FED111-CE72-00BA-B4CE-61D7131AC3DD}"/>
              </a:ext>
            </a:extLst>
          </p:cNvPr>
          <p:cNvSpPr/>
          <p:nvPr/>
        </p:nvSpPr>
        <p:spPr>
          <a:xfrm>
            <a:off x="6335774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33708B-C5D3-C6F5-8D4E-1D2DA7689889}"/>
              </a:ext>
            </a:extLst>
          </p:cNvPr>
          <p:cNvSpPr/>
          <p:nvPr/>
        </p:nvSpPr>
        <p:spPr>
          <a:xfrm>
            <a:off x="7054013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125393-A4E6-DC8F-493F-8DA1E91484CC}"/>
              </a:ext>
            </a:extLst>
          </p:cNvPr>
          <p:cNvSpPr/>
          <p:nvPr/>
        </p:nvSpPr>
        <p:spPr>
          <a:xfrm>
            <a:off x="7784305" y="1569217"/>
            <a:ext cx="645850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9BC952-8FA5-B6D6-5438-350A68F02016}"/>
              </a:ext>
            </a:extLst>
          </p:cNvPr>
          <p:cNvSpPr/>
          <p:nvPr/>
        </p:nvSpPr>
        <p:spPr>
          <a:xfrm>
            <a:off x="1302063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0F5CF4-AFC7-4A54-5C81-35F13BC1F70B}"/>
              </a:ext>
            </a:extLst>
          </p:cNvPr>
          <p:cNvSpPr/>
          <p:nvPr/>
        </p:nvSpPr>
        <p:spPr>
          <a:xfrm>
            <a:off x="2026340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523B26-52C1-C6B2-8111-A6C55ADAAE9C}"/>
              </a:ext>
            </a:extLst>
          </p:cNvPr>
          <p:cNvSpPr/>
          <p:nvPr/>
        </p:nvSpPr>
        <p:spPr>
          <a:xfrm>
            <a:off x="2750617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501713-82DB-34E7-95F5-2EC6ACCCEC5D}"/>
              </a:ext>
            </a:extLst>
          </p:cNvPr>
          <p:cNvSpPr/>
          <p:nvPr/>
        </p:nvSpPr>
        <p:spPr>
          <a:xfrm>
            <a:off x="3468856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0793D8C-F0EF-7AD5-A278-81A7E0346761}"/>
              </a:ext>
            </a:extLst>
          </p:cNvPr>
          <p:cNvSpPr/>
          <p:nvPr/>
        </p:nvSpPr>
        <p:spPr>
          <a:xfrm>
            <a:off x="4187095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7FCDDAD-9873-56AD-2B86-A85450FEC4FB}"/>
              </a:ext>
            </a:extLst>
          </p:cNvPr>
          <p:cNvSpPr/>
          <p:nvPr/>
        </p:nvSpPr>
        <p:spPr>
          <a:xfrm>
            <a:off x="4893258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39A9C0-286E-CAD3-0777-1D3D81DD564C}"/>
              </a:ext>
            </a:extLst>
          </p:cNvPr>
          <p:cNvSpPr/>
          <p:nvPr/>
        </p:nvSpPr>
        <p:spPr>
          <a:xfrm>
            <a:off x="3468856" y="2285258"/>
            <a:ext cx="579422" cy="57942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7C5AA3-3EAB-33A5-CC7A-AE564BDD3BEC}"/>
              </a:ext>
            </a:extLst>
          </p:cNvPr>
          <p:cNvSpPr/>
          <p:nvPr/>
        </p:nvSpPr>
        <p:spPr>
          <a:xfrm>
            <a:off x="1302063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FF53E9-AB1C-88D3-7B59-831787345747}"/>
              </a:ext>
            </a:extLst>
          </p:cNvPr>
          <p:cNvSpPr/>
          <p:nvPr/>
        </p:nvSpPr>
        <p:spPr>
          <a:xfrm>
            <a:off x="2026340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02DBC3A-8207-74C7-AA91-C328A7DCB1D8}"/>
              </a:ext>
            </a:extLst>
          </p:cNvPr>
          <p:cNvSpPr/>
          <p:nvPr/>
        </p:nvSpPr>
        <p:spPr>
          <a:xfrm>
            <a:off x="2750617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E785B9-34F2-8AE4-AD80-292CAABC6B46}"/>
              </a:ext>
            </a:extLst>
          </p:cNvPr>
          <p:cNvSpPr/>
          <p:nvPr/>
        </p:nvSpPr>
        <p:spPr>
          <a:xfrm>
            <a:off x="3468856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D660BF-4449-6541-82EE-32FF20768724}"/>
              </a:ext>
            </a:extLst>
          </p:cNvPr>
          <p:cNvSpPr/>
          <p:nvPr/>
        </p:nvSpPr>
        <p:spPr>
          <a:xfrm>
            <a:off x="4187095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4D60D12-A6B6-395A-3FCA-3D789E7D6CA2}"/>
              </a:ext>
            </a:extLst>
          </p:cNvPr>
          <p:cNvSpPr/>
          <p:nvPr/>
        </p:nvSpPr>
        <p:spPr>
          <a:xfrm>
            <a:off x="5599413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D1388F-AFC9-46EC-5FD9-5FA87463C619}"/>
              </a:ext>
            </a:extLst>
          </p:cNvPr>
          <p:cNvSpPr/>
          <p:nvPr/>
        </p:nvSpPr>
        <p:spPr>
          <a:xfrm>
            <a:off x="6323690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C684A8-FC24-5B4E-5D8F-C603F66684DD}"/>
              </a:ext>
            </a:extLst>
          </p:cNvPr>
          <p:cNvSpPr/>
          <p:nvPr/>
        </p:nvSpPr>
        <p:spPr>
          <a:xfrm>
            <a:off x="7041929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0322562-4AE4-467B-AE9B-91BC01146981}"/>
              </a:ext>
            </a:extLst>
          </p:cNvPr>
          <p:cNvSpPr/>
          <p:nvPr/>
        </p:nvSpPr>
        <p:spPr>
          <a:xfrm>
            <a:off x="7772221" y="3695272"/>
            <a:ext cx="645850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10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3E76C6E-64A7-DD01-81AE-9C5121812CD6}"/>
              </a:ext>
            </a:extLst>
          </p:cNvPr>
          <p:cNvSpPr/>
          <p:nvPr/>
        </p:nvSpPr>
        <p:spPr>
          <a:xfrm>
            <a:off x="4881174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CC1AF97-39AE-175F-24DB-075E9859A080}"/>
              </a:ext>
            </a:extLst>
          </p:cNvPr>
          <p:cNvSpPr/>
          <p:nvPr/>
        </p:nvSpPr>
        <p:spPr>
          <a:xfrm>
            <a:off x="434567" y="5038328"/>
            <a:ext cx="8815966" cy="158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한 </a:t>
            </a:r>
            <a:r>
              <a:rPr lang="ko-KR" altLang="en-US" sz="3200" dirty="0" err="1">
                <a:solidFill>
                  <a:schemeClr val="tx1"/>
                </a:solidFill>
              </a:rPr>
              <a:t>줄씩</a:t>
            </a:r>
            <a:r>
              <a:rPr lang="ko-KR" altLang="en-US" sz="3200" dirty="0">
                <a:solidFill>
                  <a:schemeClr val="tx1"/>
                </a:solidFill>
              </a:rPr>
              <a:t> 읽을 때마다 </a:t>
            </a:r>
            <a:r>
              <a:rPr lang="en-US" altLang="ko-KR" sz="3200" dirty="0" err="1">
                <a:solidFill>
                  <a:schemeClr val="tx1"/>
                </a:solidFill>
              </a:rPr>
              <a:t>freq</a:t>
            </a:r>
            <a:r>
              <a:rPr lang="ko-KR" altLang="en-US" sz="3200" dirty="0">
                <a:solidFill>
                  <a:schemeClr val="tx1"/>
                </a:solidFill>
              </a:rPr>
              <a:t>배열에 </a:t>
            </a:r>
            <a:r>
              <a:rPr lang="en-US" altLang="ko-KR" sz="3200" dirty="0">
                <a:solidFill>
                  <a:schemeClr val="tx1"/>
                </a:solidFill>
              </a:rPr>
              <a:t>1</a:t>
            </a:r>
            <a:r>
              <a:rPr lang="ko-KR" altLang="en-US" sz="3200" dirty="0">
                <a:solidFill>
                  <a:schemeClr val="tx1"/>
                </a:solidFill>
              </a:rPr>
              <a:t>씩 추가</a:t>
            </a:r>
            <a:r>
              <a:rPr lang="en-US" altLang="ko-KR" sz="3200" dirty="0">
                <a:solidFill>
                  <a:schemeClr val="tx1"/>
                </a:solidFill>
              </a:rPr>
              <a:t>?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74CD16-5EEF-488C-CCE6-0797864865D4}"/>
              </a:ext>
            </a:extLst>
          </p:cNvPr>
          <p:cNvSpPr/>
          <p:nvPr/>
        </p:nvSpPr>
        <p:spPr>
          <a:xfrm>
            <a:off x="9557289" y="1921226"/>
            <a:ext cx="2550059" cy="188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A, B, C</a:t>
            </a:r>
            <a:r>
              <a:rPr lang="ko-KR" altLang="en-US" sz="2800" dirty="0">
                <a:solidFill>
                  <a:schemeClr val="tx1"/>
                </a:solidFill>
              </a:rPr>
              <a:t>는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1~int</a:t>
            </a:r>
            <a:r>
              <a:rPr lang="ko-KR" altLang="en-US" sz="2800" dirty="0">
                <a:solidFill>
                  <a:schemeClr val="tx1"/>
                </a:solidFill>
              </a:rPr>
              <a:t>최대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24747-9319-8E4E-72CE-622015218CBD}"/>
              </a:ext>
            </a:extLst>
          </p:cNvPr>
          <p:cNvSpPr/>
          <p:nvPr/>
        </p:nvSpPr>
        <p:spPr>
          <a:xfrm>
            <a:off x="9563187" y="4735704"/>
            <a:ext cx="2550059" cy="188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메모리 초과</a:t>
            </a:r>
          </a:p>
        </p:txBody>
      </p:sp>
    </p:spTree>
    <p:extLst>
      <p:ext uri="{BB962C8B-B14F-4D97-AF65-F5344CB8AC3E}">
        <p14:creationId xmlns:p14="http://schemas.microsoft.com/office/powerpoint/2010/main" val="23332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9" y="235390"/>
            <a:ext cx="4688199" cy="5922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1637 </a:t>
            </a:r>
            <a:r>
              <a:rPr lang="ko-KR" altLang="en-US" dirty="0"/>
              <a:t>날카로운 눈 </a:t>
            </a:r>
            <a:r>
              <a:rPr lang="en-US" altLang="ko-KR" dirty="0"/>
              <a:t>– </a:t>
            </a:r>
            <a:r>
              <a:rPr lang="ko-KR" altLang="en-US" dirty="0"/>
              <a:t>접근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5515285" y="612096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C41DE0C-38E1-5B6A-47BD-A9BC8B78F5A8}"/>
              </a:ext>
            </a:extLst>
          </p:cNvPr>
          <p:cNvSpPr/>
          <p:nvPr/>
        </p:nvSpPr>
        <p:spPr>
          <a:xfrm>
            <a:off x="187303" y="827650"/>
            <a:ext cx="9352230" cy="4074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D4233A-C59A-F726-073C-27785DF7BB19}"/>
              </a:ext>
            </a:extLst>
          </p:cNvPr>
          <p:cNvSpPr/>
          <p:nvPr/>
        </p:nvSpPr>
        <p:spPr>
          <a:xfrm>
            <a:off x="5611497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FED111-CE72-00BA-B4CE-61D7131AC3DD}"/>
              </a:ext>
            </a:extLst>
          </p:cNvPr>
          <p:cNvSpPr/>
          <p:nvPr/>
        </p:nvSpPr>
        <p:spPr>
          <a:xfrm>
            <a:off x="6335774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8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33708B-C5D3-C6F5-8D4E-1D2DA7689889}"/>
              </a:ext>
            </a:extLst>
          </p:cNvPr>
          <p:cNvSpPr/>
          <p:nvPr/>
        </p:nvSpPr>
        <p:spPr>
          <a:xfrm>
            <a:off x="7054013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9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125393-A4E6-DC8F-493F-8DA1E91484CC}"/>
              </a:ext>
            </a:extLst>
          </p:cNvPr>
          <p:cNvSpPr/>
          <p:nvPr/>
        </p:nvSpPr>
        <p:spPr>
          <a:xfrm>
            <a:off x="7784305" y="1569217"/>
            <a:ext cx="645850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9BC952-8FA5-B6D6-5438-350A68F02016}"/>
              </a:ext>
            </a:extLst>
          </p:cNvPr>
          <p:cNvSpPr/>
          <p:nvPr/>
        </p:nvSpPr>
        <p:spPr>
          <a:xfrm>
            <a:off x="1302063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0F5CF4-AFC7-4A54-5C81-35F13BC1F70B}"/>
              </a:ext>
            </a:extLst>
          </p:cNvPr>
          <p:cNvSpPr/>
          <p:nvPr/>
        </p:nvSpPr>
        <p:spPr>
          <a:xfrm>
            <a:off x="2026340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523B26-52C1-C6B2-8111-A6C55ADAAE9C}"/>
              </a:ext>
            </a:extLst>
          </p:cNvPr>
          <p:cNvSpPr/>
          <p:nvPr/>
        </p:nvSpPr>
        <p:spPr>
          <a:xfrm>
            <a:off x="2750617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501713-82DB-34E7-95F5-2EC6ACCCEC5D}"/>
              </a:ext>
            </a:extLst>
          </p:cNvPr>
          <p:cNvSpPr/>
          <p:nvPr/>
        </p:nvSpPr>
        <p:spPr>
          <a:xfrm>
            <a:off x="3468856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0793D8C-F0EF-7AD5-A278-81A7E0346761}"/>
              </a:ext>
            </a:extLst>
          </p:cNvPr>
          <p:cNvSpPr/>
          <p:nvPr/>
        </p:nvSpPr>
        <p:spPr>
          <a:xfrm>
            <a:off x="4187095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7FCDDAD-9873-56AD-2B86-A85450FEC4FB}"/>
              </a:ext>
            </a:extLst>
          </p:cNvPr>
          <p:cNvSpPr/>
          <p:nvPr/>
        </p:nvSpPr>
        <p:spPr>
          <a:xfrm>
            <a:off x="4893258" y="1569217"/>
            <a:ext cx="579422" cy="5794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39A9C0-286E-CAD3-0777-1D3D81DD564C}"/>
              </a:ext>
            </a:extLst>
          </p:cNvPr>
          <p:cNvSpPr/>
          <p:nvPr/>
        </p:nvSpPr>
        <p:spPr>
          <a:xfrm>
            <a:off x="3468856" y="2285258"/>
            <a:ext cx="579422" cy="57942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7C5AA3-3EAB-33A5-CC7A-AE564BDD3BEC}"/>
              </a:ext>
            </a:extLst>
          </p:cNvPr>
          <p:cNvSpPr/>
          <p:nvPr/>
        </p:nvSpPr>
        <p:spPr>
          <a:xfrm>
            <a:off x="1302063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FF53E9-AB1C-88D3-7B59-831787345747}"/>
              </a:ext>
            </a:extLst>
          </p:cNvPr>
          <p:cNvSpPr/>
          <p:nvPr/>
        </p:nvSpPr>
        <p:spPr>
          <a:xfrm>
            <a:off x="2026340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02DBC3A-8207-74C7-AA91-C328A7DCB1D8}"/>
              </a:ext>
            </a:extLst>
          </p:cNvPr>
          <p:cNvSpPr/>
          <p:nvPr/>
        </p:nvSpPr>
        <p:spPr>
          <a:xfrm>
            <a:off x="2750617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4E785B9-34F2-8AE4-AD80-292CAABC6B46}"/>
              </a:ext>
            </a:extLst>
          </p:cNvPr>
          <p:cNvSpPr/>
          <p:nvPr/>
        </p:nvSpPr>
        <p:spPr>
          <a:xfrm>
            <a:off x="3468856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D660BF-4449-6541-82EE-32FF20768724}"/>
              </a:ext>
            </a:extLst>
          </p:cNvPr>
          <p:cNvSpPr/>
          <p:nvPr/>
        </p:nvSpPr>
        <p:spPr>
          <a:xfrm>
            <a:off x="4187095" y="2987310"/>
            <a:ext cx="579422" cy="5794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4D60D12-A6B6-395A-3FCA-3D789E7D6CA2}"/>
              </a:ext>
            </a:extLst>
          </p:cNvPr>
          <p:cNvSpPr/>
          <p:nvPr/>
        </p:nvSpPr>
        <p:spPr>
          <a:xfrm>
            <a:off x="5599413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D1388F-AFC9-46EC-5FD9-5FA87463C619}"/>
              </a:ext>
            </a:extLst>
          </p:cNvPr>
          <p:cNvSpPr/>
          <p:nvPr/>
        </p:nvSpPr>
        <p:spPr>
          <a:xfrm>
            <a:off x="6323690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C684A8-FC24-5B4E-5D8F-C603F66684DD}"/>
              </a:ext>
            </a:extLst>
          </p:cNvPr>
          <p:cNvSpPr/>
          <p:nvPr/>
        </p:nvSpPr>
        <p:spPr>
          <a:xfrm>
            <a:off x="7041929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0322562-4AE4-467B-AE9B-91BC01146981}"/>
              </a:ext>
            </a:extLst>
          </p:cNvPr>
          <p:cNvSpPr/>
          <p:nvPr/>
        </p:nvSpPr>
        <p:spPr>
          <a:xfrm>
            <a:off x="7772221" y="3695272"/>
            <a:ext cx="645850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10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3E76C6E-64A7-DD01-81AE-9C5121812CD6}"/>
              </a:ext>
            </a:extLst>
          </p:cNvPr>
          <p:cNvSpPr/>
          <p:nvPr/>
        </p:nvSpPr>
        <p:spPr>
          <a:xfrm>
            <a:off x="4881174" y="3695272"/>
            <a:ext cx="579422" cy="57942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CC1AF97-39AE-175F-24DB-075E9859A080}"/>
              </a:ext>
            </a:extLst>
          </p:cNvPr>
          <p:cNvSpPr/>
          <p:nvPr/>
        </p:nvSpPr>
        <p:spPr>
          <a:xfrm>
            <a:off x="434566" y="5038328"/>
            <a:ext cx="8842599" cy="158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1</a:t>
            </a:r>
            <a:r>
              <a:rPr lang="ko-KR" altLang="en-US" sz="3200" dirty="0">
                <a:solidFill>
                  <a:schemeClr val="tx1"/>
                </a:solidFill>
              </a:rPr>
              <a:t>부터 </a:t>
            </a:r>
            <a:r>
              <a:rPr lang="en-US" altLang="ko-KR" sz="3200" dirty="0">
                <a:solidFill>
                  <a:schemeClr val="tx1"/>
                </a:solidFill>
              </a:rPr>
              <a:t>int</a:t>
            </a:r>
            <a:r>
              <a:rPr lang="ko-KR" altLang="en-US" sz="3200" dirty="0">
                <a:solidFill>
                  <a:schemeClr val="tx1"/>
                </a:solidFill>
              </a:rPr>
              <a:t>최대 범위까지 각각 체크</a:t>
            </a:r>
            <a:r>
              <a:rPr lang="en-US" altLang="ko-KR" sz="3200" dirty="0">
                <a:solidFill>
                  <a:schemeClr val="tx1"/>
                </a:solidFill>
              </a:rPr>
              <a:t>?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B388912-6BD1-93A5-77C1-B4E208C29A77}"/>
              </a:ext>
            </a:extLst>
          </p:cNvPr>
          <p:cNvSpPr/>
          <p:nvPr/>
        </p:nvSpPr>
        <p:spPr>
          <a:xfrm>
            <a:off x="1260630" y="1074198"/>
            <a:ext cx="665603" cy="36309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608658-818F-54D0-FA58-883EB3199510}"/>
              </a:ext>
            </a:extLst>
          </p:cNvPr>
          <p:cNvSpPr/>
          <p:nvPr/>
        </p:nvSpPr>
        <p:spPr>
          <a:xfrm>
            <a:off x="1990557" y="1074197"/>
            <a:ext cx="665603" cy="36309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D0751C-E000-FEDE-8A9F-7C0F7568E981}"/>
              </a:ext>
            </a:extLst>
          </p:cNvPr>
          <p:cNvSpPr/>
          <p:nvPr/>
        </p:nvSpPr>
        <p:spPr>
          <a:xfrm>
            <a:off x="9563187" y="4735704"/>
            <a:ext cx="2550059" cy="188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시간 초과</a:t>
            </a:r>
          </a:p>
        </p:txBody>
      </p:sp>
    </p:spTree>
    <p:extLst>
      <p:ext uri="{BB962C8B-B14F-4D97-AF65-F5344CB8AC3E}">
        <p14:creationId xmlns:p14="http://schemas.microsoft.com/office/powerpoint/2010/main" val="303393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94</TotalTime>
  <Words>634</Words>
  <Application>Microsoft Office PowerPoint</Application>
  <PresentationFormat>와이드스크린</PresentationFormat>
  <Paragraphs>260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Tenorite</vt:lpstr>
      <vt:lpstr>모노라인</vt:lpstr>
      <vt:lpstr>이분 탐색, 매개변수 탐색</vt:lpstr>
      <vt:lpstr>2417 정수 제곱근</vt:lpstr>
      <vt:lpstr>2417 정수 제곱근 – 다른 접근(매개변수 탐색)</vt:lpstr>
      <vt:lpstr>2417 정수 제곱근 – 예외 케이스</vt:lpstr>
      <vt:lpstr>2417 정수 제곱근 – 시간복잡도</vt:lpstr>
      <vt:lpstr>1637 날카로운 눈</vt:lpstr>
      <vt:lpstr>1637 날카로운 눈 - 문제분석</vt:lpstr>
      <vt:lpstr>1637 날카로운 눈 – 접근1</vt:lpstr>
      <vt:lpstr>1637 날카로운 눈 – 접근2</vt:lpstr>
      <vt:lpstr>1637 날카로운 눈 – 접근3(매개변수 탐색)</vt:lpstr>
      <vt:lpstr>1637 날카로운 눈 – 접근3(예외 처리)</vt:lpstr>
      <vt:lpstr>1637 날카로운 눈 – 접근3(빈도 구하기)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이분 탐색, 매개변수 탐색</dc:title>
  <dc:creator>유 철희</dc:creator>
  <cp:lastModifiedBy>유 철희</cp:lastModifiedBy>
  <cp:revision>2</cp:revision>
  <dcterms:created xsi:type="dcterms:W3CDTF">2023-03-27T14:00:45Z</dcterms:created>
  <dcterms:modified xsi:type="dcterms:W3CDTF">2023-03-27T15:35:02Z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