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6" r:id="rId7"/>
    <p:sldId id="297" r:id="rId8"/>
    <p:sldId id="298" r:id="rId9"/>
    <p:sldId id="289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2023-03-28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8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6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1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4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0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0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6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245" y="2885242"/>
            <a:ext cx="6803566" cy="1988219"/>
          </a:xfrm>
        </p:spPr>
        <p:txBody>
          <a:bodyPr rtlCol="0"/>
          <a:lstStyle/>
          <a:p>
            <a:pPr rtl="0"/>
            <a:r>
              <a:rPr lang="ko-KR" altLang="en-US" sz="4400" dirty="0"/>
              <a:t>이분 탐색</a:t>
            </a:r>
            <a:r>
              <a:rPr lang="en-US" altLang="ko-KR" sz="4400" dirty="0"/>
              <a:t>, </a:t>
            </a:r>
            <a:r>
              <a:rPr lang="ko-KR" altLang="en-US" sz="4400" dirty="0"/>
              <a:t>매개변수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123" y="5580846"/>
            <a:ext cx="2163059" cy="3966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중급 </a:t>
            </a:r>
            <a:r>
              <a:rPr lang="en-US" altLang="ko-KR" sz="2000" dirty="0"/>
              <a:t>5</a:t>
            </a:r>
            <a:r>
              <a:rPr lang="ko-KR" altLang="en-US" sz="2000" dirty="0"/>
              <a:t>팀 </a:t>
            </a:r>
            <a:r>
              <a:rPr lang="ko-KR" altLang="en-US" sz="2000" dirty="0" err="1"/>
              <a:t>유철희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6BA70D2-D507-9E33-DA67-393A989684B8}"/>
              </a:ext>
            </a:extLst>
          </p:cNvPr>
          <p:cNvSpPr txBox="1">
            <a:spLocks/>
          </p:cNvSpPr>
          <p:nvPr/>
        </p:nvSpPr>
        <p:spPr>
          <a:xfrm>
            <a:off x="6909697" y="5028823"/>
            <a:ext cx="4384743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2417 </a:t>
            </a:r>
            <a:r>
              <a:rPr lang="ko-KR" altLang="en-US" sz="2000" dirty="0"/>
              <a:t>정수 제곱근</a:t>
            </a:r>
            <a:r>
              <a:rPr lang="en-US" altLang="ko-KR" sz="2000" dirty="0"/>
              <a:t>, 1637 </a:t>
            </a:r>
            <a:r>
              <a:rPr lang="ko-KR" altLang="en-US" sz="2000" dirty="0"/>
              <a:t>날카로운 눈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6834933" cy="59226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3(</a:t>
            </a:r>
            <a:r>
              <a:rPr lang="ko-KR" altLang="en-US" dirty="0"/>
              <a:t>매개변수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4514493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5238770" y="1232498"/>
            <a:ext cx="206250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2^31-1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205059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929336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1653613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2371852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3090091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3796254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561-8D11-D16B-BB8C-DADA3DD63ED5}"/>
              </a:ext>
            </a:extLst>
          </p:cNvPr>
          <p:cNvSpPr txBox="1"/>
          <p:nvPr/>
        </p:nvSpPr>
        <p:spPr>
          <a:xfrm>
            <a:off x="2151123" y="2234781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1696-FDB8-B5CD-569C-0FDA9D5B34D2}"/>
              </a:ext>
            </a:extLst>
          </p:cNvPr>
          <p:cNvSpPr txBox="1"/>
          <p:nvPr/>
        </p:nvSpPr>
        <p:spPr>
          <a:xfrm>
            <a:off x="3025128" y="220489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69A1C-1A53-0116-1565-42E16C482867}"/>
              </a:ext>
            </a:extLst>
          </p:cNvPr>
          <p:cNvSpPr/>
          <p:nvPr/>
        </p:nvSpPr>
        <p:spPr>
          <a:xfrm>
            <a:off x="5613150" y="3674407"/>
            <a:ext cx="6518154" cy="318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high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INT_MAX+1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while(low+1 &lt; high) 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 = (low + high) / 2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라인마다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중 출현한 수들의 개수를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누적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홀수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high = mid,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짝수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low = mid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B7E2F28D-B82D-EDD3-730F-7197F7E0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22073"/>
              </p:ext>
            </p:extLst>
          </p:nvPr>
        </p:nvGraphicFramePr>
        <p:xfrm>
          <a:off x="152269" y="2544339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B4A39B-4FAA-041F-4CFC-B4F5E88DFBC6}"/>
              </a:ext>
            </a:extLst>
          </p:cNvPr>
          <p:cNvSpPr/>
          <p:nvPr/>
        </p:nvSpPr>
        <p:spPr>
          <a:xfrm>
            <a:off x="155039" y="3656530"/>
            <a:ext cx="5310226" cy="320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수까지 출현 횟수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D[1]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짝수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D[2]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짝수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D[3]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짝수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D[4]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홀수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홀수</a:t>
            </a:r>
          </a:p>
        </p:txBody>
      </p:sp>
    </p:spTree>
    <p:extLst>
      <p:ext uri="{BB962C8B-B14F-4D97-AF65-F5344CB8AC3E}">
        <p14:creationId xmlns:p14="http://schemas.microsoft.com/office/powerpoint/2010/main" val="366332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7287694" cy="59226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매개변수 탐색</a:t>
            </a:r>
            <a:r>
              <a:rPr lang="en-US" altLang="ko-KR" dirty="0"/>
              <a:t>(</a:t>
            </a:r>
            <a:r>
              <a:rPr lang="ko-KR" altLang="en-US" dirty="0"/>
              <a:t>예외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69A1C-1A53-0116-1565-42E16C482867}"/>
              </a:ext>
            </a:extLst>
          </p:cNvPr>
          <p:cNvSpPr/>
          <p:nvPr/>
        </p:nvSpPr>
        <p:spPr>
          <a:xfrm>
            <a:off x="205059" y="2207548"/>
            <a:ext cx="6666521" cy="27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high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INT_MAX + 1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안에서 가능한 모든 정수를 확인하고 나옴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 예외처리 필요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185AD025-7E3B-7296-3153-48F63225C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6955"/>
              </p:ext>
            </p:extLst>
          </p:nvPr>
        </p:nvGraphicFramePr>
        <p:xfrm>
          <a:off x="257343" y="988184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DA3FD103-DAD2-42D7-7071-B00CFC998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18095"/>
              </p:ext>
            </p:extLst>
          </p:nvPr>
        </p:nvGraphicFramePr>
        <p:xfrm>
          <a:off x="257343" y="5305178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080A791-60ED-EB6B-A48E-461D3D72F224}"/>
              </a:ext>
            </a:extLst>
          </p:cNvPr>
          <p:cNvSpPr txBox="1"/>
          <p:nvPr/>
        </p:nvSpPr>
        <p:spPr>
          <a:xfrm>
            <a:off x="579334" y="722804"/>
            <a:ext cx="7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7471B-33C5-1F32-99D7-A4B1A9DBCAE2}"/>
              </a:ext>
            </a:extLst>
          </p:cNvPr>
          <p:cNvSpPr txBox="1"/>
          <p:nvPr/>
        </p:nvSpPr>
        <p:spPr>
          <a:xfrm>
            <a:off x="1457520" y="72280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E9E6E5-E0B3-06CD-2C4B-5697EF75F888}"/>
              </a:ext>
            </a:extLst>
          </p:cNvPr>
          <p:cNvSpPr txBox="1"/>
          <p:nvPr/>
        </p:nvSpPr>
        <p:spPr>
          <a:xfrm>
            <a:off x="7387628" y="4937674"/>
            <a:ext cx="108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INT_MAX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B4B90-3B38-715B-DEA2-01F2738FC269}"/>
              </a:ext>
            </a:extLst>
          </p:cNvPr>
          <p:cNvSpPr txBox="1"/>
          <p:nvPr/>
        </p:nvSpPr>
        <p:spPr>
          <a:xfrm>
            <a:off x="8240376" y="6196106"/>
            <a:ext cx="152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INT_MAX + 1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D90EA39-4E69-55AC-E6A3-6E66ECA4CA40}"/>
              </a:ext>
            </a:extLst>
          </p:cNvPr>
          <p:cNvSpPr/>
          <p:nvPr/>
        </p:nvSpPr>
        <p:spPr>
          <a:xfrm>
            <a:off x="7989903" y="2503503"/>
            <a:ext cx="3728621" cy="2161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안에서 동작</a:t>
            </a:r>
          </a:p>
        </p:txBody>
      </p: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751CA47E-8728-B8DD-7CF9-7FF5119EEECD}"/>
              </a:ext>
            </a:extLst>
          </p:cNvPr>
          <p:cNvSpPr/>
          <p:nvPr/>
        </p:nvSpPr>
        <p:spPr>
          <a:xfrm rot="7084497" flipH="1">
            <a:off x="8140447" y="1840296"/>
            <a:ext cx="1456690" cy="14566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9138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FA3C13AE-5B8A-74B0-98E2-A728B4564356}"/>
              </a:ext>
            </a:extLst>
          </p:cNvPr>
          <p:cNvSpPr/>
          <p:nvPr/>
        </p:nvSpPr>
        <p:spPr>
          <a:xfrm rot="14515503" flipH="1" flipV="1">
            <a:off x="8140446" y="3909735"/>
            <a:ext cx="1456690" cy="14566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9138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6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7545147" cy="59226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매개변수 탐색</a:t>
            </a:r>
            <a:r>
              <a:rPr lang="en-US" altLang="ko-KR" dirty="0"/>
              <a:t>(</a:t>
            </a:r>
            <a:r>
              <a:rPr lang="ko-KR" altLang="en-US" dirty="0"/>
              <a:t>빈도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561-8D11-D16B-BB8C-DADA3DD63ED5}"/>
              </a:ext>
            </a:extLst>
          </p:cNvPr>
          <p:cNvSpPr txBox="1"/>
          <p:nvPr/>
        </p:nvSpPr>
        <p:spPr>
          <a:xfrm>
            <a:off x="2203913" y="160552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1696-FDB8-B5CD-569C-0FDA9D5B34D2}"/>
              </a:ext>
            </a:extLst>
          </p:cNvPr>
          <p:cNvSpPr txBox="1"/>
          <p:nvPr/>
        </p:nvSpPr>
        <p:spPr>
          <a:xfrm>
            <a:off x="3077918" y="15756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B7E2F28D-B82D-EDD3-730F-7197F7E0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2907"/>
              </p:ext>
            </p:extLst>
          </p:nvPr>
        </p:nvGraphicFramePr>
        <p:xfrm>
          <a:off x="205059" y="1915087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B4A39B-4FAA-041F-4CFC-B4F5E88DFBC6}"/>
              </a:ext>
            </a:extLst>
          </p:cNvPr>
          <p:cNvSpPr/>
          <p:nvPr/>
        </p:nvSpPr>
        <p:spPr>
          <a:xfrm>
            <a:off x="255079" y="4355019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출현 횟수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DC832-40CC-37A6-6EDE-3B8880720CD5}"/>
              </a:ext>
            </a:extLst>
          </p:cNvPr>
          <p:cNvSpPr txBox="1"/>
          <p:nvPr/>
        </p:nvSpPr>
        <p:spPr>
          <a:xfrm>
            <a:off x="2926386" y="2902386"/>
            <a:ext cx="103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ans</a:t>
            </a:r>
            <a:r>
              <a:rPr lang="en-US" altLang="ko-KR" dirty="0"/>
              <a:t> = 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91B59-809E-B84C-C25E-64E13D13449D}"/>
              </a:ext>
            </a:extLst>
          </p:cNvPr>
          <p:cNvSpPr/>
          <p:nvPr/>
        </p:nvSpPr>
        <p:spPr>
          <a:xfrm>
            <a:off x="3805668" y="4355019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출현 횟수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D50A78-B66D-B21E-C380-13BB410F0F4D}"/>
              </a:ext>
            </a:extLst>
          </p:cNvPr>
          <p:cNvSpPr/>
          <p:nvPr/>
        </p:nvSpPr>
        <p:spPr>
          <a:xfrm>
            <a:off x="3131142" y="4802165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1CC367-EE16-B760-9A7E-E8412E60DD2C}"/>
              </a:ext>
            </a:extLst>
          </p:cNvPr>
          <p:cNvSpPr/>
          <p:nvPr/>
        </p:nvSpPr>
        <p:spPr>
          <a:xfrm>
            <a:off x="6681731" y="4678510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56134-D434-9889-E096-707B454FD2E0}"/>
              </a:ext>
            </a:extLst>
          </p:cNvPr>
          <p:cNvSpPr/>
          <p:nvPr/>
        </p:nvSpPr>
        <p:spPr>
          <a:xfrm>
            <a:off x="6681731" y="4925820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C2A294-808E-B199-ACB8-D552A276F8A4}"/>
              </a:ext>
            </a:extLst>
          </p:cNvPr>
          <p:cNvSpPr/>
          <p:nvPr/>
        </p:nvSpPr>
        <p:spPr>
          <a:xfrm>
            <a:off x="7356257" y="4355018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출현 횟수</a:t>
            </a:r>
          </a:p>
        </p:txBody>
      </p:sp>
    </p:spTree>
    <p:extLst>
      <p:ext uri="{BB962C8B-B14F-4D97-AF65-F5344CB8AC3E}">
        <p14:creationId xmlns:p14="http://schemas.microsoft.com/office/powerpoint/2010/main" val="86201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7376471" cy="59226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매개변수 탐색</a:t>
            </a:r>
            <a:r>
              <a:rPr lang="en-US" altLang="ko-KR" dirty="0"/>
              <a:t>(</a:t>
            </a:r>
            <a:r>
              <a:rPr lang="ko-KR" altLang="en-US" dirty="0" err="1"/>
              <a:t>시간복잡도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0C208A-AF35-F24D-7709-DC03CC812FD4}"/>
              </a:ext>
            </a:extLst>
          </p:cNvPr>
          <p:cNvSpPr/>
          <p:nvPr/>
        </p:nvSpPr>
        <p:spPr>
          <a:xfrm>
            <a:off x="213690" y="1493568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매개변수 탐색하면서 </a:t>
            </a:r>
            <a:r>
              <a:rPr lang="en-US" altLang="ko-KR" sz="2800" dirty="0" err="1">
                <a:solidFill>
                  <a:schemeClr val="tx1"/>
                </a:solidFill>
              </a:rPr>
              <a:t>ans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갱신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check </a:t>
            </a:r>
            <a:r>
              <a:rPr lang="ko-KR" altLang="en-US" sz="2800" dirty="0">
                <a:solidFill>
                  <a:schemeClr val="tx1"/>
                </a:solidFill>
              </a:rPr>
              <a:t>과정 </a:t>
            </a:r>
            <a:r>
              <a:rPr lang="en-US" altLang="ko-KR" sz="2800" dirty="0">
                <a:solidFill>
                  <a:schemeClr val="tx1"/>
                </a:solidFill>
              </a:rPr>
              <a:t>O(N)</a:t>
            </a:r>
            <a:r>
              <a:rPr lang="ko-KR" altLang="en-US" sz="2800" dirty="0">
                <a:solidFill>
                  <a:schemeClr val="tx1"/>
                </a:solidFill>
              </a:rPr>
              <a:t>에 해결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부터 </a:t>
            </a:r>
            <a:r>
              <a:rPr lang="en-US" altLang="ko-KR" sz="2800" dirty="0">
                <a:solidFill>
                  <a:schemeClr val="tx1"/>
                </a:solidFill>
              </a:rPr>
              <a:t>2^31-1</a:t>
            </a:r>
            <a:r>
              <a:rPr lang="ko-KR" altLang="en-US" sz="2800" dirty="0">
                <a:solidFill>
                  <a:schemeClr val="tx1"/>
                </a:solidFill>
              </a:rPr>
              <a:t>까지를 탐색하므로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O(</a:t>
            </a:r>
            <a:r>
              <a:rPr lang="en-US" altLang="ko-KR" sz="2800" dirty="0" err="1">
                <a:solidFill>
                  <a:schemeClr val="tx1"/>
                </a:solidFill>
              </a:rPr>
              <a:t>Nlog</a:t>
            </a:r>
            <a:r>
              <a:rPr lang="en-US" altLang="ko-KR" sz="2800" dirty="0">
                <a:solidFill>
                  <a:schemeClr val="tx1"/>
                </a:solidFill>
              </a:rPr>
              <a:t>(2^31-1))</a:t>
            </a:r>
          </a:p>
        </p:txBody>
      </p:sp>
    </p:spTree>
    <p:extLst>
      <p:ext uri="{BB962C8B-B14F-4D97-AF65-F5344CB8AC3E}">
        <p14:creationId xmlns:p14="http://schemas.microsoft.com/office/powerpoint/2010/main" val="16363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556769"/>
            <a:ext cx="4179570" cy="1524735"/>
          </a:xfrm>
        </p:spPr>
        <p:txBody>
          <a:bodyPr rtlCol="0"/>
          <a:lstStyle/>
          <a:p>
            <a:pPr rtl="0"/>
            <a:r>
              <a:rPr lang="ko-KR" altLang="en-US" sz="5400" dirty="0"/>
              <a:t>감사합니다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3364833" cy="590096"/>
          </a:xfrm>
        </p:spPr>
        <p:txBody>
          <a:bodyPr rtlCol="0"/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E08B4F-43AE-E74E-A0CA-D7981C93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0" y="1310896"/>
            <a:ext cx="7384566" cy="42362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7598256" y="1310896"/>
            <a:ext cx="4369386" cy="423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0^2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&gt;=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 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F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1^2 &gt;= n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F 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q^2 &gt;= n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</a:p>
          <a:p>
            <a:pPr algn="ctr"/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최악의 경우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2^31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≒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번 연산 필요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/>
              <a:t>다른 접근</a:t>
            </a:r>
            <a:r>
              <a:rPr lang="en-US" altLang="ko-KR" dirty="0"/>
              <a:t>(</a:t>
            </a:r>
            <a:r>
              <a:rPr lang="ko-KR" altLang="en-US" dirty="0"/>
              <a:t>매개변수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57343" y="2315895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  (n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초기값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2^32 (n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2^63-1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이분탐색을 하면서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mid^2 &gt;= n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확인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현재보다 오른쪽 볼 필요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 = mid,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mid</a:t>
            </a: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Flase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현재보다 왼쪽 볼 필요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 = mid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7DAE907-8840-4457-1CE7-1CFB2324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6217"/>
              </p:ext>
            </p:extLst>
          </p:nvPr>
        </p:nvGraphicFramePr>
        <p:xfrm>
          <a:off x="257343" y="1116709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7B42DFA-9FDA-CA4C-5383-62756733E710}"/>
              </a:ext>
            </a:extLst>
          </p:cNvPr>
          <p:cNvSpPr/>
          <p:nvPr/>
        </p:nvSpPr>
        <p:spPr>
          <a:xfrm>
            <a:off x="7510511" y="2359582"/>
            <a:ext cx="4219962" cy="2878243"/>
          </a:xfrm>
          <a:prstGeom prst="wedgeRoundRectCallout">
            <a:avLst>
              <a:gd name="adj1" fmla="val -59121"/>
              <a:gd name="adj2" fmla="val -56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왼쪽의 </a:t>
            </a:r>
            <a:r>
              <a:rPr lang="en-US" altLang="ko-KR" sz="3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3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만드는 정수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C9257-D0EB-E714-1BED-B5D5AD8EC289}"/>
              </a:ext>
            </a:extLst>
          </p:cNvPr>
          <p:cNvSpPr txBox="1"/>
          <p:nvPr/>
        </p:nvSpPr>
        <p:spPr>
          <a:xfrm>
            <a:off x="6810156" y="804256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950FE-936F-BBB8-7DA5-5D8CACA2A435}"/>
              </a:ext>
            </a:extLst>
          </p:cNvPr>
          <p:cNvSpPr txBox="1"/>
          <p:nvPr/>
        </p:nvSpPr>
        <p:spPr>
          <a:xfrm>
            <a:off x="6810156" y="1964607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1B4D6-CB4B-6D84-63F5-C4DA42B860F6}"/>
              </a:ext>
            </a:extLst>
          </p:cNvPr>
          <p:cNvSpPr txBox="1"/>
          <p:nvPr/>
        </p:nvSpPr>
        <p:spPr>
          <a:xfrm>
            <a:off x="5918813" y="196543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/>
              <a:t>예외 케이스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57343" y="2279683"/>
            <a:ext cx="5838657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탈출했는데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0^2 &gt;= n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 필요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n==0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7DAE907-8840-4457-1CE7-1CFB2324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16127"/>
              </p:ext>
            </p:extLst>
          </p:nvPr>
        </p:nvGraphicFramePr>
        <p:xfrm>
          <a:off x="257343" y="988184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59AFE8-3FB4-3CFE-DDEE-A7DD91EBC7C0}"/>
              </a:ext>
            </a:extLst>
          </p:cNvPr>
          <p:cNvSpPr txBox="1"/>
          <p:nvPr/>
        </p:nvSpPr>
        <p:spPr>
          <a:xfrm>
            <a:off x="1333500" y="19193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79D9-3261-2FF8-C411-024A3B4B5857}"/>
              </a:ext>
            </a:extLst>
          </p:cNvPr>
          <p:cNvSpPr txBox="1"/>
          <p:nvPr/>
        </p:nvSpPr>
        <p:spPr>
          <a:xfrm>
            <a:off x="461639" y="19193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A10CDB4D-413A-28A6-7FC7-6775F7E8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58457"/>
              </p:ext>
            </p:extLst>
          </p:nvPr>
        </p:nvGraphicFramePr>
        <p:xfrm>
          <a:off x="257343" y="3571182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CA56C7-AD9B-984A-3C29-30408DD52E80}"/>
              </a:ext>
            </a:extLst>
          </p:cNvPr>
          <p:cNvSpPr txBox="1"/>
          <p:nvPr/>
        </p:nvSpPr>
        <p:spPr>
          <a:xfrm>
            <a:off x="7707297" y="449334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35099-E711-A3D0-1EFA-3DE627C187AF}"/>
              </a:ext>
            </a:extLst>
          </p:cNvPr>
          <p:cNvSpPr txBox="1"/>
          <p:nvPr/>
        </p:nvSpPr>
        <p:spPr>
          <a:xfrm>
            <a:off x="8559909" y="449334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22453-3D67-17DC-EC0A-F63AC7AC5777}"/>
              </a:ext>
            </a:extLst>
          </p:cNvPr>
          <p:cNvSpPr/>
          <p:nvPr/>
        </p:nvSpPr>
        <p:spPr>
          <a:xfrm>
            <a:off x="257344" y="5004786"/>
            <a:ext cx="5158036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고려해야 할까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DA59A-45EF-252B-91D0-01BAF6619423}"/>
              </a:ext>
            </a:extLst>
          </p:cNvPr>
          <p:cNvSpPr/>
          <p:nvPr/>
        </p:nvSpPr>
        <p:spPr>
          <a:xfrm>
            <a:off x="6095999" y="5004786"/>
            <a:ext cx="5838657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초기값을 넓게 줬다면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211066CE-9D3A-1F63-A19B-7F108076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73094"/>
              </p:ext>
            </p:extLst>
          </p:nvPr>
        </p:nvGraphicFramePr>
        <p:xfrm>
          <a:off x="9339313" y="3571182"/>
          <a:ext cx="2724591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72A9EB7-4A56-A21E-6B1B-444A488FA3C2}"/>
              </a:ext>
            </a:extLst>
          </p:cNvPr>
          <p:cNvSpPr txBox="1"/>
          <p:nvPr/>
        </p:nvSpPr>
        <p:spPr>
          <a:xfrm>
            <a:off x="2249751" y="193572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32CEAB-6E0A-E294-FF6C-DC5E6D8B06F0}"/>
              </a:ext>
            </a:extLst>
          </p:cNvPr>
          <p:cNvSpPr txBox="1"/>
          <p:nvPr/>
        </p:nvSpPr>
        <p:spPr>
          <a:xfrm>
            <a:off x="1327439" y="1910351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 animBg="1"/>
      <p:bldP spid="15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13690" y="1493568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매개변수 탐색하면서 </a:t>
            </a:r>
            <a:r>
              <a:rPr lang="en-US" altLang="ko-KR" sz="2800" dirty="0" err="1">
                <a:solidFill>
                  <a:schemeClr val="tx1"/>
                </a:solidFill>
              </a:rPr>
              <a:t>ans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갱신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check </a:t>
            </a:r>
            <a:r>
              <a:rPr lang="ko-KR" altLang="en-US" sz="2800" dirty="0">
                <a:solidFill>
                  <a:schemeClr val="tx1"/>
                </a:solidFill>
              </a:rPr>
              <a:t>과정 </a:t>
            </a:r>
            <a:r>
              <a:rPr lang="en-US" altLang="ko-KR" sz="2800" dirty="0">
                <a:solidFill>
                  <a:schemeClr val="tx1"/>
                </a:solidFill>
              </a:rPr>
              <a:t>(mid^2 &gt;= n) O(1)</a:t>
            </a:r>
            <a:r>
              <a:rPr lang="ko-KR" altLang="en-US" sz="2800" dirty="0">
                <a:solidFill>
                  <a:schemeClr val="tx1"/>
                </a:solidFill>
              </a:rPr>
              <a:t>에 해결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부터 </a:t>
            </a:r>
            <a:r>
              <a:rPr lang="en-US" altLang="ko-KR" sz="2800" dirty="0">
                <a:solidFill>
                  <a:schemeClr val="tx1"/>
                </a:solidFill>
              </a:rPr>
              <a:t>2^63-1</a:t>
            </a:r>
            <a:r>
              <a:rPr lang="ko-KR" altLang="en-US" sz="2800" dirty="0">
                <a:solidFill>
                  <a:schemeClr val="tx1"/>
                </a:solidFill>
              </a:rPr>
              <a:t>까지를 탐색하므로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O(log(2^63-1))</a:t>
            </a:r>
          </a:p>
        </p:txBody>
      </p:sp>
    </p:spTree>
    <p:extLst>
      <p:ext uri="{BB962C8B-B14F-4D97-AF65-F5344CB8AC3E}">
        <p14:creationId xmlns:p14="http://schemas.microsoft.com/office/powerpoint/2010/main" val="7985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3289577" cy="592260"/>
          </a:xfrm>
        </p:spPr>
        <p:txBody>
          <a:bodyPr rtlCol="0"/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6CF55D5-F253-E967-D4BE-8D25BA82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" r="-192" b="25807"/>
          <a:stretch/>
        </p:blipFill>
        <p:spPr>
          <a:xfrm>
            <a:off x="329500" y="968721"/>
            <a:ext cx="8425202" cy="5088048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285C9FC-07A8-8635-0B5C-347EAC487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1"/>
          <a:stretch/>
        </p:blipFill>
        <p:spPr>
          <a:xfrm>
            <a:off x="9247880" y="827650"/>
            <a:ext cx="1984456" cy="23250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A729891-88F9-ED8D-A88C-68B079E135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327"/>
          <a:stretch/>
        </p:blipFill>
        <p:spPr>
          <a:xfrm>
            <a:off x="9080812" y="3032061"/>
            <a:ext cx="21515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828668" cy="59226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- </a:t>
            </a:r>
            <a:r>
              <a:rPr lang="ko-KR" altLang="en-US" dirty="0"/>
              <a:t>문제분석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285C9FC-07A8-8635-0B5C-347EAC4879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81"/>
          <a:stretch/>
        </p:blipFill>
        <p:spPr>
          <a:xfrm>
            <a:off x="321163" y="827650"/>
            <a:ext cx="1984456" cy="232504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2666223" y="1250196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8072661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8796938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9515177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10245469" y="1991763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3763227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4487504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5211781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5930020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6648259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7354422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5930020" y="2707804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3763227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4487504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5211781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5930020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6648259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8060577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8784854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9503093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10233385" y="4117818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7342338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5">
            <a:extLst>
              <a:ext uri="{FF2B5EF4-FFF2-40B4-BE49-F238E27FC236}">
                <a16:creationId xmlns:a16="http://schemas.microsoft.com/office/drawing/2014/main" id="{0C27A19A-CAEC-3BD2-94DE-EFA2800A9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0643"/>
              </p:ext>
            </p:extLst>
          </p:nvPr>
        </p:nvGraphicFramePr>
        <p:xfrm>
          <a:off x="3763227" y="5535911"/>
          <a:ext cx="7128090" cy="81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09">
                  <a:extLst>
                    <a:ext uri="{9D8B030D-6E8A-4147-A177-3AD203B41FA5}">
                      <a16:colId xmlns:a16="http://schemas.microsoft.com/office/drawing/2014/main" val="1592840798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996051827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75682844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067472505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19250638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015094166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642160623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744882587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040165476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1387311002"/>
                    </a:ext>
                  </a:extLst>
                </a:gridCol>
              </a:tblGrid>
              <a:tr h="812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1327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5BCA1653-F3E0-E505-D78D-3076EFBB5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43"/>
          <a:stretch/>
        </p:blipFill>
        <p:spPr>
          <a:xfrm>
            <a:off x="205059" y="4971399"/>
            <a:ext cx="210056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828668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205059" y="827650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561149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6335774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705401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7784305" y="1569217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130206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2026340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275061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3468856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4187095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4893258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3468856" y="2285258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1302063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2026340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2750617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3468856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4187095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5599413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6323690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7041929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7772221" y="3695272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4881174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C1AF97-39AE-175F-24DB-075E9859A080}"/>
              </a:ext>
            </a:extLst>
          </p:cNvPr>
          <p:cNvSpPr/>
          <p:nvPr/>
        </p:nvSpPr>
        <p:spPr>
          <a:xfrm>
            <a:off x="434567" y="5038328"/>
            <a:ext cx="8815966" cy="158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3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읽을 때마다 </a:t>
            </a:r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freq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배열에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추가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74CD16-5EEF-488C-CCE6-0797864865D4}"/>
              </a:ext>
            </a:extLst>
          </p:cNvPr>
          <p:cNvSpPr/>
          <p:nvPr/>
        </p:nvSpPr>
        <p:spPr>
          <a:xfrm>
            <a:off x="9557289" y="1921226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B, C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1~int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24747-9319-8E4E-72CE-622015218CBD}"/>
              </a:ext>
            </a:extLst>
          </p:cNvPr>
          <p:cNvSpPr/>
          <p:nvPr/>
        </p:nvSpPr>
        <p:spPr>
          <a:xfrm>
            <a:off x="9563187" y="4735704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초과</a:t>
            </a:r>
            <a:endParaRPr lang="en-US" altLang="ko-KR" sz="2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초과</a:t>
            </a:r>
          </a:p>
        </p:txBody>
      </p:sp>
    </p:spTree>
    <p:extLst>
      <p:ext uri="{BB962C8B-B14F-4D97-AF65-F5344CB8AC3E}">
        <p14:creationId xmlns:p14="http://schemas.microsoft.com/office/powerpoint/2010/main" val="2333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688199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187303" y="827650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561149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6335774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705401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7784305" y="1569217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130206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2026340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275061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3468856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4187095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4893258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3468856" y="2285258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1302063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2026340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2750617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3468856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4187095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5599413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6323690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7041929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7772221" y="3695272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4881174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C1AF97-39AE-175F-24DB-075E9859A080}"/>
              </a:ext>
            </a:extLst>
          </p:cNvPr>
          <p:cNvSpPr/>
          <p:nvPr/>
        </p:nvSpPr>
        <p:spPr>
          <a:xfrm>
            <a:off x="434566" y="5038328"/>
            <a:ext cx="8842599" cy="158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범위까지 각각 체크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388912-6BD1-93A5-77C1-B4E208C29A77}"/>
              </a:ext>
            </a:extLst>
          </p:cNvPr>
          <p:cNvSpPr/>
          <p:nvPr/>
        </p:nvSpPr>
        <p:spPr>
          <a:xfrm>
            <a:off x="1260630" y="1074198"/>
            <a:ext cx="665603" cy="36309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608658-818F-54D0-FA58-883EB3199510}"/>
              </a:ext>
            </a:extLst>
          </p:cNvPr>
          <p:cNvSpPr/>
          <p:nvPr/>
        </p:nvSpPr>
        <p:spPr>
          <a:xfrm>
            <a:off x="1990557" y="1074197"/>
            <a:ext cx="665603" cy="36309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D0751C-E000-FEDE-8A9F-7C0F7568E981}"/>
              </a:ext>
            </a:extLst>
          </p:cNvPr>
          <p:cNvSpPr/>
          <p:nvPr/>
        </p:nvSpPr>
        <p:spPr>
          <a:xfrm>
            <a:off x="9563187" y="4735704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초과</a:t>
            </a:r>
          </a:p>
        </p:txBody>
      </p:sp>
    </p:spTree>
    <p:extLst>
      <p:ext uri="{BB962C8B-B14F-4D97-AF65-F5344CB8AC3E}">
        <p14:creationId xmlns:p14="http://schemas.microsoft.com/office/powerpoint/2010/main" val="30339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142</TotalTime>
  <Words>677</Words>
  <Application>Microsoft Office PowerPoint</Application>
  <PresentationFormat>와이드스크린</PresentationFormat>
  <Paragraphs>275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Tenorite</vt:lpstr>
      <vt:lpstr>모노라인</vt:lpstr>
      <vt:lpstr>이분 탐색, 매개변수 탐색</vt:lpstr>
      <vt:lpstr>2417 정수 제곱근</vt:lpstr>
      <vt:lpstr>2417 정수 제곱근 – 다른 접근(매개변수 탐색)</vt:lpstr>
      <vt:lpstr>2417 정수 제곱근 – 예외 케이스</vt:lpstr>
      <vt:lpstr>2417 정수 제곱근 – 시간복잡도</vt:lpstr>
      <vt:lpstr>1637 날카로운 눈</vt:lpstr>
      <vt:lpstr>1637 날카로운 눈 - 문제분석</vt:lpstr>
      <vt:lpstr>1637 날카로운 눈 – 접근1</vt:lpstr>
      <vt:lpstr>1637 날카로운 눈 – 접근2</vt:lpstr>
      <vt:lpstr>1637 날카로운 눈 – 접근3(매개변수 탐색)</vt:lpstr>
      <vt:lpstr>1637 날카로운 눈 – 매개변수 탐색(예외 처리)</vt:lpstr>
      <vt:lpstr>1637 날카로운 눈 – 매개변수 탐색(빈도 구하기)</vt:lpstr>
      <vt:lpstr>1637 날카로운 눈 – 매개변수 탐색(시간복잡도)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이분 탐색, 매개변수 탐색</dc:title>
  <dc:creator>유 철희</dc:creator>
  <cp:lastModifiedBy>유 철희</cp:lastModifiedBy>
  <cp:revision>6</cp:revision>
  <dcterms:created xsi:type="dcterms:W3CDTF">2023-03-27T14:00:45Z</dcterms:created>
  <dcterms:modified xsi:type="dcterms:W3CDTF">2023-03-27T16:24:49Z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