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57" r:id="rId4"/>
    <p:sldId id="285" r:id="rId5"/>
    <p:sldId id="286" r:id="rId6"/>
    <p:sldId id="261" r:id="rId7"/>
    <p:sldId id="287" r:id="rId8"/>
    <p:sldId id="288" r:id="rId9"/>
    <p:sldId id="289" r:id="rId10"/>
    <p:sldId id="290" r:id="rId11"/>
    <p:sldId id="291" r:id="rId12"/>
    <p:sldId id="294" r:id="rId13"/>
    <p:sldId id="292" r:id="rId14"/>
    <p:sldId id="29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Inter-Regular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Eustachio Farchione" initials="DEF" lastIdx="1" clrIdx="0">
    <p:extLst>
      <p:ext uri="{19B8F6BF-5375-455C-9EA6-DF929625EA0E}">
        <p15:presenceInfo xmlns:p15="http://schemas.microsoft.com/office/powerpoint/2012/main" userId="Diego Eustachio Farchi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C1D0F-F138-409B-B80E-695A4E57A8E1}">
  <a:tblStyle styleId="{159C1D0F-F138-409B-B80E-695A4E57A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22:33:56.47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40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Excel_Worksheet.xlsx"/><Relationship Id="rId10" Type="http://schemas.openxmlformats.org/officeDocument/2006/relationships/image" Target="../media/image36.emf"/><Relationship Id="rId4" Type="http://schemas.openxmlformats.org/officeDocument/2006/relationships/image" Target="../media/image350.png"/><Relationship Id="rId9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erremoti.ingv.it/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0" y="1817218"/>
            <a:ext cx="9144000" cy="15090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/>
              <a:t>ANALISI STATISTICHE DEI DATI DEL CATALOGO SISMICO ITALIANO DAL 1985 AD OGGI</a:t>
            </a:r>
            <a:endParaRPr sz="2200" dirty="0"/>
          </a:p>
        </p:txBody>
      </p:sp>
      <p:sp>
        <p:nvSpPr>
          <p:cNvPr id="5" name="Google Shape;57;p12">
            <a:extLst>
              <a:ext uri="{FF2B5EF4-FFF2-40B4-BE49-F238E27FC236}">
                <a16:creationId xmlns:a16="http://schemas.microsoft.com/office/drawing/2014/main" id="{2C56DFDE-0F6C-4486-AD32-5145EAF0972D}"/>
              </a:ext>
            </a:extLst>
          </p:cNvPr>
          <p:cNvSpPr txBox="1">
            <a:spLocks/>
          </p:cNvSpPr>
          <p:nvPr/>
        </p:nvSpPr>
        <p:spPr>
          <a:xfrm>
            <a:off x="0" y="2927388"/>
            <a:ext cx="3024538" cy="221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800" dirty="0"/>
              <a:t>Relatore:</a:t>
            </a:r>
          </a:p>
          <a:p>
            <a:pPr algn="ctr"/>
            <a:r>
              <a:rPr lang="it-IT" sz="1800" dirty="0"/>
              <a:t>Prof. Bruno Pace </a:t>
            </a:r>
          </a:p>
        </p:txBody>
      </p:sp>
      <p:sp>
        <p:nvSpPr>
          <p:cNvPr id="6" name="Google Shape;57;p12">
            <a:extLst>
              <a:ext uri="{FF2B5EF4-FFF2-40B4-BE49-F238E27FC236}">
                <a16:creationId xmlns:a16="http://schemas.microsoft.com/office/drawing/2014/main" id="{07FADBBE-90B5-44D6-A48E-E18C1DDF6FB3}"/>
              </a:ext>
            </a:extLst>
          </p:cNvPr>
          <p:cNvSpPr txBox="1">
            <a:spLocks/>
          </p:cNvSpPr>
          <p:nvPr/>
        </p:nvSpPr>
        <p:spPr>
          <a:xfrm>
            <a:off x="6119462" y="2927388"/>
            <a:ext cx="3024538" cy="22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800" dirty="0"/>
              <a:t>Candidato:</a:t>
            </a:r>
          </a:p>
          <a:p>
            <a:pPr algn="ctr"/>
            <a:r>
              <a:rPr lang="it-IT" sz="1800" dirty="0"/>
              <a:t>Diego Eustachio Farchione</a:t>
            </a:r>
          </a:p>
          <a:p>
            <a:pPr algn="ctr"/>
            <a:r>
              <a:rPr lang="it-IT" sz="1800" dirty="0" err="1"/>
              <a:t>Matr</a:t>
            </a:r>
            <a:r>
              <a:rPr lang="it-IT" sz="1800" dirty="0"/>
              <a:t>. 3184849</a:t>
            </a:r>
          </a:p>
        </p:txBody>
      </p:sp>
      <p:sp>
        <p:nvSpPr>
          <p:cNvPr id="7" name="Google Shape;57;p12">
            <a:extLst>
              <a:ext uri="{FF2B5EF4-FFF2-40B4-BE49-F238E27FC236}">
                <a16:creationId xmlns:a16="http://schemas.microsoft.com/office/drawing/2014/main" id="{99AE8909-832C-4452-9F65-403D4FD4C99B}"/>
              </a:ext>
            </a:extLst>
          </p:cNvPr>
          <p:cNvSpPr txBox="1">
            <a:spLocks/>
          </p:cNvSpPr>
          <p:nvPr/>
        </p:nvSpPr>
        <p:spPr>
          <a:xfrm>
            <a:off x="3024538" y="4036741"/>
            <a:ext cx="3024538" cy="167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300" i="1" dirty="0" err="1"/>
              <a:t>a.a</a:t>
            </a:r>
            <a:r>
              <a:rPr lang="it-IT" sz="1300" i="1" dirty="0"/>
              <a:t>. 2019/2020 </a:t>
            </a:r>
          </a:p>
        </p:txBody>
      </p:sp>
      <p:sp>
        <p:nvSpPr>
          <p:cNvPr id="8" name="Google Shape;57;p12">
            <a:extLst>
              <a:ext uri="{FF2B5EF4-FFF2-40B4-BE49-F238E27FC236}">
                <a16:creationId xmlns:a16="http://schemas.microsoft.com/office/drawing/2014/main" id="{6221105C-8FEF-4AD6-8529-14670EDA12C1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66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400" dirty="0"/>
              <a:t>Università degli Studi «G. d’Annunzio» Chieti-Pescara</a:t>
            </a:r>
          </a:p>
          <a:p>
            <a:pPr algn="ctr"/>
            <a:endParaRPr lang="it-IT" sz="1400" dirty="0"/>
          </a:p>
        </p:txBody>
      </p:sp>
      <p:pic>
        <p:nvPicPr>
          <p:cNvPr id="9" name="Picture 8" descr="A picture containing logo, company name&#10;&#10;Description automatically generated">
            <a:extLst>
              <a:ext uri="{FF2B5EF4-FFF2-40B4-BE49-F238E27FC236}">
                <a16:creationId xmlns:a16="http://schemas.microsoft.com/office/drawing/2014/main" id="{14DFC54A-D48F-44A8-9855-85E79B9B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63" y="357498"/>
            <a:ext cx="940674" cy="943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1653FD-4AD2-45FB-882C-96D0009C3743}"/>
              </a:ext>
            </a:extLst>
          </p:cNvPr>
          <p:cNvSpPr/>
          <p:nvPr/>
        </p:nvSpPr>
        <p:spPr>
          <a:xfrm>
            <a:off x="2286000" y="12852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Dipartimento di Ingegneria e Geologia</a:t>
            </a:r>
          </a:p>
          <a:p>
            <a:pPr algn="ctr"/>
            <a:endParaRPr lang="it-IT" sz="800" dirty="0">
              <a:solidFill>
                <a:schemeClr val="bg1"/>
              </a:solidFill>
              <a:latin typeface="Inter-Regular" panose="020B0604020202020204" charset="0"/>
              <a:ea typeface="Inter-Regular" panose="020B060402020202020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Corso di Laurea in Scienze Geologiche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2BA-4641-40D7-AB03-1E4C83A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42904"/>
            <a:ext cx="7068300" cy="739585"/>
          </a:xfrm>
        </p:spPr>
        <p:txBody>
          <a:bodyPr/>
          <a:lstStyle/>
          <a:p>
            <a:pPr algn="ctr"/>
            <a:r>
              <a:rPr lang="it-IT" sz="2400" b="1" dirty="0"/>
              <a:t>DECLUSTERING CON IL METODO DI ZALIAPIN (2008)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0FA0-AC6A-44D5-95AF-B47CDEE0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875" y="1353948"/>
            <a:ext cx="2433988" cy="3033900"/>
          </a:xfrm>
        </p:spPr>
        <p:txBody>
          <a:bodyPr/>
          <a:lstStyle/>
          <a:p>
            <a:pPr marL="76200" indent="0">
              <a:buNone/>
            </a:pPr>
            <a:endParaRPr lang="it-IT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BCBA0-8D5D-4E23-9570-5E89050EA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B131FC-E9A1-476F-B3E2-A8D6B5A1A3E1}"/>
                  </a:ext>
                </a:extLst>
              </p:cNvPr>
              <p:cNvSpPr/>
              <p:nvPr/>
            </p:nvSpPr>
            <p:spPr>
              <a:xfrm>
                <a:off x="468076" y="1189756"/>
                <a:ext cx="2569281" cy="461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B131FC-E9A1-476F-B3E2-A8D6B5A1A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6" y="1189756"/>
                <a:ext cx="2569281" cy="46179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24EA9E64-62B3-40F7-8629-6E50DDFE19EC}"/>
              </a:ext>
            </a:extLst>
          </p:cNvPr>
          <p:cNvSpPr/>
          <p:nvPr/>
        </p:nvSpPr>
        <p:spPr>
          <a:xfrm>
            <a:off x="1604126" y="1856890"/>
            <a:ext cx="297180" cy="714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71B4F8-9A10-4F5C-B6BB-3A14DDEC5D2F}"/>
                  </a:ext>
                </a:extLst>
              </p:cNvPr>
              <p:cNvSpPr/>
              <p:nvPr/>
            </p:nvSpPr>
            <p:spPr>
              <a:xfrm>
                <a:off x="632153" y="2657110"/>
                <a:ext cx="2241126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it-IT" sz="16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71B4F8-9A10-4F5C-B6BB-3A14DDEC5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3" y="2657110"/>
                <a:ext cx="2241126" cy="498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A9FE17-0074-4EAC-BA7C-01011CB56CAA}"/>
                  </a:ext>
                </a:extLst>
              </p:cNvPr>
              <p:cNvSpPr/>
              <p:nvPr/>
            </p:nvSpPr>
            <p:spPr>
              <a:xfrm>
                <a:off x="888417" y="3224907"/>
                <a:ext cx="1730667" cy="536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it-IT" sz="16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A9FE17-0074-4EAC-BA7C-01011CB56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7" y="3224907"/>
                <a:ext cx="1730667" cy="536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A429E4E-F0F6-460B-81CF-BB892AD9A0F2}"/>
              </a:ext>
            </a:extLst>
          </p:cNvPr>
          <p:cNvGrpSpPr/>
          <p:nvPr/>
        </p:nvGrpSpPr>
        <p:grpSpPr>
          <a:xfrm>
            <a:off x="3471863" y="1005463"/>
            <a:ext cx="4958842" cy="3730869"/>
            <a:chOff x="6350" y="-5862"/>
            <a:chExt cx="5355102" cy="3970020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C1067CEA-2173-4E81-BC2B-DE8E8282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" y="-5862"/>
              <a:ext cx="5349240" cy="3970020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F81853-8313-49CA-89EB-FB0297DE32E3}"/>
                </a:ext>
              </a:extLst>
            </p:cNvPr>
            <p:cNvCxnSpPr/>
            <p:nvPr/>
          </p:nvCxnSpPr>
          <p:spPr>
            <a:xfrm flipH="1">
              <a:off x="25400" y="146050"/>
              <a:ext cx="312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562BA1-5929-459B-8376-EE39D23B6A24}"/>
                </a:ext>
              </a:extLst>
            </p:cNvPr>
            <p:cNvCxnSpPr/>
            <p:nvPr/>
          </p:nvCxnSpPr>
          <p:spPr>
            <a:xfrm flipH="1" flipV="1">
              <a:off x="6350" y="279400"/>
              <a:ext cx="394607" cy="237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682239-C1DB-44E7-9313-8882B702B3FD}"/>
                </a:ext>
              </a:extLst>
            </p:cNvPr>
            <p:cNvCxnSpPr/>
            <p:nvPr/>
          </p:nvCxnSpPr>
          <p:spPr>
            <a:xfrm flipH="1" flipV="1">
              <a:off x="241300" y="1454150"/>
              <a:ext cx="28886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0288AD-4FFD-4290-B947-2CC9F0042E0F}"/>
                </a:ext>
              </a:extLst>
            </p:cNvPr>
            <p:cNvCxnSpPr/>
            <p:nvPr/>
          </p:nvCxnSpPr>
          <p:spPr>
            <a:xfrm flipH="1">
              <a:off x="6350" y="412750"/>
              <a:ext cx="391768" cy="248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3256CF-B83C-447D-842F-15B06775999B}"/>
                </a:ext>
              </a:extLst>
            </p:cNvPr>
            <p:cNvCxnSpPr/>
            <p:nvPr/>
          </p:nvCxnSpPr>
          <p:spPr>
            <a:xfrm flipH="1">
              <a:off x="476250" y="2355850"/>
              <a:ext cx="28108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5D6BC3-5C0D-4705-ABA4-426CF417BABB}"/>
                </a:ext>
              </a:extLst>
            </p:cNvPr>
            <p:cNvCxnSpPr/>
            <p:nvPr/>
          </p:nvCxnSpPr>
          <p:spPr>
            <a:xfrm flipH="1" flipV="1">
              <a:off x="241300" y="1320800"/>
              <a:ext cx="29497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7AACAE-E374-47A4-8138-48DFA19A745A}"/>
                </a:ext>
              </a:extLst>
            </p:cNvPr>
            <p:cNvCxnSpPr/>
            <p:nvPr/>
          </p:nvCxnSpPr>
          <p:spPr>
            <a:xfrm flipH="1" flipV="1">
              <a:off x="19050" y="914400"/>
              <a:ext cx="65913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C46AEE2-93DD-4C36-BA29-133FDB5D12D9}"/>
                </a:ext>
              </a:extLst>
            </p:cNvPr>
            <p:cNvCxnSpPr/>
            <p:nvPr/>
          </p:nvCxnSpPr>
          <p:spPr>
            <a:xfrm flipH="1">
              <a:off x="361950" y="3930650"/>
              <a:ext cx="977195" cy="4939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A347BD-8753-4E2A-B8A0-95A1C0BD4E3F}"/>
                </a:ext>
              </a:extLst>
            </p:cNvPr>
            <p:cNvCxnSpPr/>
            <p:nvPr/>
          </p:nvCxnSpPr>
          <p:spPr>
            <a:xfrm flipH="1">
              <a:off x="488950" y="2222500"/>
              <a:ext cx="281085" cy="1943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FE6CD0-DD0F-4059-A39E-5B3EDF6B315B}"/>
                </a:ext>
              </a:extLst>
            </p:cNvPr>
            <p:cNvCxnSpPr/>
            <p:nvPr/>
          </p:nvCxnSpPr>
          <p:spPr>
            <a:xfrm flipH="1">
              <a:off x="3517900" y="2882900"/>
              <a:ext cx="1479550" cy="635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B044ADB-1CA3-4440-AC16-DF91BC8C8D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2116" r="7714" b="1921"/>
          <a:stretch/>
        </p:blipFill>
        <p:spPr bwMode="auto">
          <a:xfrm>
            <a:off x="3935804" y="1507710"/>
            <a:ext cx="3462032" cy="1932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153EBA69-058F-4C32-9ED2-28F84CE1D3AC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7270" r="14040" b="7957"/>
          <a:stretch/>
        </p:blipFill>
        <p:spPr bwMode="auto">
          <a:xfrm>
            <a:off x="4012078" y="934081"/>
            <a:ext cx="3511816" cy="3802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05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385F-D897-4C61-A77B-182F600F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14314"/>
            <a:ext cx="7068300" cy="441496"/>
          </a:xfrm>
        </p:spPr>
        <p:txBody>
          <a:bodyPr/>
          <a:lstStyle/>
          <a:p>
            <a:pPr algn="ctr"/>
            <a:r>
              <a:rPr lang="it-IT" sz="2400" dirty="0"/>
              <a:t>TEST DI «</a:t>
            </a:r>
            <a:r>
              <a:rPr lang="it-IT" sz="2400" i="1" dirty="0"/>
              <a:t>GOODNESS OF FIT»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4E97-33EB-406A-ABF9-067DF21BF7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1251" y="1917155"/>
            <a:ext cx="742584" cy="345895"/>
          </a:xfrm>
        </p:spPr>
        <p:txBody>
          <a:bodyPr/>
          <a:lstStyle/>
          <a:p>
            <a:pPr marL="101600" indent="0">
              <a:buNone/>
            </a:pPr>
            <a:r>
              <a:rPr lang="it-IT" sz="1400" dirty="0"/>
              <a:t>dove: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05BC-0D8C-4765-9512-CA56B743A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41367-C9C5-4811-893B-3717EABB0636}"/>
                  </a:ext>
                </a:extLst>
              </p:cNvPr>
              <p:cNvSpPr/>
              <p:nvPr/>
            </p:nvSpPr>
            <p:spPr>
              <a:xfrm>
                <a:off x="3638024" y="1048678"/>
                <a:ext cx="1746504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den>
                          </m:f>
                        </m:e>
                      </m:nary>
                      <m:r>
                        <a:rPr lang="it-IT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41367-C9C5-4811-893B-3717EABB0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24" y="1048678"/>
                <a:ext cx="1746504" cy="698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272320-1B2C-4524-B5AC-730363667A3A}"/>
                  </a:ext>
                </a:extLst>
              </p:cNvPr>
              <p:cNvSpPr/>
              <p:nvPr/>
            </p:nvSpPr>
            <p:spPr>
              <a:xfrm>
                <a:off x="3494065" y="1740591"/>
                <a:ext cx="1937261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𝐵𝑍</m:t>
                          </m:r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272320-1B2C-4524-B5AC-730363667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65" y="1740591"/>
                <a:ext cx="1937261" cy="69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28">
                <a:extLst>
                  <a:ext uri="{FF2B5EF4-FFF2-40B4-BE49-F238E27FC236}">
                    <a16:creationId xmlns:a16="http://schemas.microsoft.com/office/drawing/2014/main" id="{898EE217-2288-4BB8-A921-8BBF06DD872E}"/>
                  </a:ext>
                </a:extLst>
              </p:cNvPr>
              <p:cNvSpPr txBox="1"/>
              <p:nvPr/>
            </p:nvSpPr>
            <p:spPr>
              <a:xfrm>
                <a:off x="6227611" y="9336995"/>
                <a:ext cx="1176337" cy="28566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>
                    <a:solidFill>
                      <a:srgbClr val="000000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= 9.488</a:t>
                </a:r>
                <a:endParaRPr lang="it-IT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228">
                <a:extLst>
                  <a:ext uri="{FF2B5EF4-FFF2-40B4-BE49-F238E27FC236}">
                    <a16:creationId xmlns:a16="http://schemas.microsoft.com/office/drawing/2014/main" id="{898EE217-2288-4BB8-A921-8BBF06DD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611" y="9336995"/>
                <a:ext cx="1176337" cy="285660"/>
              </a:xfrm>
              <a:prstGeom prst="rect">
                <a:avLst/>
              </a:prstGeom>
              <a:blipFill>
                <a:blip r:embed="rId4"/>
                <a:stretch>
                  <a:fillRect t="-14894" r="-1036" b="-361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5C2DADD8-29B6-46B6-A75D-5AF048375705}"/>
                  </a:ext>
                </a:extLst>
              </p:cNvPr>
              <p:cNvSpPr txBox="1"/>
              <p:nvPr/>
            </p:nvSpPr>
            <p:spPr>
              <a:xfrm>
                <a:off x="8089748" y="9335409"/>
                <a:ext cx="1263650" cy="28041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>
                    <a:solidFill>
                      <a:srgbClr val="000000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= 5.991</a:t>
                </a:r>
                <a:endParaRPr lang="it-IT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5C2DADD8-29B6-46B6-A75D-5AF04837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48" y="9335409"/>
                <a:ext cx="1263650" cy="280418"/>
              </a:xfrm>
              <a:prstGeom prst="rect">
                <a:avLst/>
              </a:prstGeom>
              <a:blipFill>
                <a:blip r:embed="rId5"/>
                <a:stretch>
                  <a:fillRect t="-15217" b="-391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1537EE-C4B3-4EA7-88CD-6A2D16D85CE8}"/>
                  </a:ext>
                </a:extLst>
              </p:cNvPr>
              <p:cNvSpPr/>
              <p:nvPr/>
            </p:nvSpPr>
            <p:spPr>
              <a:xfrm>
                <a:off x="5937658" y="1686842"/>
                <a:ext cx="1374222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it-IT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1537EE-C4B3-4EA7-88CD-6A2D16D85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58" y="1686842"/>
                <a:ext cx="1374222" cy="72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4375D0-CED2-4B13-8895-BC648632D76F}"/>
                  </a:ext>
                </a:extLst>
              </p:cNvPr>
              <p:cNvSpPr/>
              <p:nvPr/>
            </p:nvSpPr>
            <p:spPr>
              <a:xfrm>
                <a:off x="7311880" y="1801617"/>
                <a:ext cx="1016304" cy="614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4375D0-CED2-4B13-8895-BC648632D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880" y="1801617"/>
                <a:ext cx="1016304" cy="614079"/>
              </a:xfrm>
              <a:prstGeom prst="rect">
                <a:avLst/>
              </a:prstGeom>
              <a:blipFill>
                <a:blip r:embed="rId7"/>
                <a:stretch>
                  <a:fillRect l="-20359" t="-117000" r="-93413" b="-169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A5B05C-DC1E-4BC8-8BF5-119A0056F48D}"/>
                  </a:ext>
                </a:extLst>
              </p:cNvPr>
              <p:cNvSpPr/>
              <p:nvPr/>
            </p:nvSpPr>
            <p:spPr>
              <a:xfrm>
                <a:off x="709972" y="2517396"/>
                <a:ext cx="7505445" cy="2366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</a:t>
                </a:r>
                <a:r>
                  <a:rPr lang="it-IT" baseline="-25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0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gli eventi nel catalogo dopo aver effettuato il </a:t>
                </a:r>
                <a:r>
                  <a:rPr lang="it-IT" i="1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declustering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rispecchiano un processo di Poisson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𝐵𝑍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it-IT" sz="16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&lt;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);</a:t>
                </a:r>
                <a:endParaRPr lang="it-IT" sz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</a:t>
                </a:r>
                <a:r>
                  <a:rPr lang="it-IT" baseline="-25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gli eventi nel catalogo dopo aver effettuato il </a:t>
                </a:r>
                <a:r>
                  <a:rPr lang="it-IT" i="1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declustering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non rispecchiano un processo di Poisson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𝐵𝑍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it-IT" sz="16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&gt; </a:t>
                </a:r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);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Inter-Regular" panose="020B0604020202020204" charset="0"/>
                    <a:cs typeface="Times New Roman" panose="02020603050405020304" pitchFamily="18" charset="0"/>
                  </a:rPr>
                  <a:t>In statistica, la prima ipotesi è chiamata ipotesi nulla (H</a:t>
                </a:r>
                <a:r>
                  <a:rPr lang="it-IT" baseline="-25000" dirty="0">
                    <a:latin typeface="Times New Roman" panose="02020603050405020304" pitchFamily="18" charset="0"/>
                    <a:ea typeface="Inter-Regular" panose="020B0604020202020204" charset="0"/>
                    <a:cs typeface="Times New Roman" panose="02020603050405020304" pitchFamily="18" charset="0"/>
                  </a:rPr>
                  <a:t>0</a:t>
                </a:r>
                <a:r>
                  <a:rPr lang="it-IT" dirty="0">
                    <a:latin typeface="Times New Roman" panose="02020603050405020304" pitchFamily="18" charset="0"/>
                    <a:ea typeface="Inter-Regular" panose="020B0604020202020204" charset="0"/>
                    <a:cs typeface="Times New Roman" panose="02020603050405020304" pitchFamily="18" charset="0"/>
                  </a:rPr>
                  <a:t>), la seconda ipotesi è chiamata alternativa(H</a:t>
                </a:r>
                <a:r>
                  <a:rPr lang="it-IT" baseline="-25000" dirty="0">
                    <a:latin typeface="Times New Roman" panose="02020603050405020304" pitchFamily="18" charset="0"/>
                    <a:ea typeface="Inter-Regular" panose="020B0604020202020204" charset="0"/>
                    <a:cs typeface="Times New Roman" panose="02020603050405020304" pitchFamily="18" charset="0"/>
                  </a:rPr>
                  <a:t>a</a:t>
                </a:r>
                <a:r>
                  <a:rPr lang="it-IT" dirty="0">
                    <a:latin typeface="Times New Roman" panose="02020603050405020304" pitchFamily="18" charset="0"/>
                    <a:ea typeface="Inter-Regular" panose="020B0604020202020204" charset="0"/>
                    <a:cs typeface="Times New Roman" panose="02020603050405020304" pitchFamily="18" charset="0"/>
                  </a:rPr>
                  <a:t>). </a:t>
                </a:r>
                <a:endParaRPr lang="it-IT" sz="1200" dirty="0">
                  <a:effectLst/>
                  <a:latin typeface="Times New Roman" panose="02020603050405020304" pitchFamily="18" charset="0"/>
                  <a:ea typeface="Inter-Regular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A5B05C-DC1E-4BC8-8BF5-119A0056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2" y="2517396"/>
                <a:ext cx="7505445" cy="2366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ED2B4BC-2C8C-48C1-B62B-D19AA2660FED}"/>
              </a:ext>
            </a:extLst>
          </p:cNvPr>
          <p:cNvSpPr/>
          <p:nvPr/>
        </p:nvSpPr>
        <p:spPr>
          <a:xfrm>
            <a:off x="574640" y="1223598"/>
            <a:ext cx="30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Inter-Regular" panose="020B0604020202020204" charset="0"/>
                <a:ea typeface="Inter-Regular" panose="020B0604020202020204" charset="0"/>
              </a:rPr>
              <a:t>Test chi quadrato condizionale: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0DA29-9627-4B87-985E-216C78A462BA}"/>
              </a:ext>
            </a:extLst>
          </p:cNvPr>
          <p:cNvSpPr/>
          <p:nvPr/>
        </p:nvSpPr>
        <p:spPr>
          <a:xfrm>
            <a:off x="590385" y="1955273"/>
            <a:ext cx="2610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Inter-Regular" panose="020B0604020202020204" charset="0"/>
                <a:ea typeface="Inter-Regular" panose="020B0604020202020204" charset="0"/>
              </a:rPr>
              <a:t>Test di Brown-Zhao (2002):</a:t>
            </a:r>
          </a:p>
        </p:txBody>
      </p:sp>
    </p:spTree>
    <p:extLst>
      <p:ext uri="{BB962C8B-B14F-4D97-AF65-F5344CB8AC3E}">
        <p14:creationId xmlns:p14="http://schemas.microsoft.com/office/powerpoint/2010/main" val="21060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E0D3-0CBF-44B4-9FD4-D5B626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07157"/>
            <a:ext cx="7068300" cy="435768"/>
          </a:xfrm>
        </p:spPr>
        <p:txBody>
          <a:bodyPr/>
          <a:lstStyle/>
          <a:p>
            <a:pPr algn="ctr"/>
            <a:r>
              <a:rPr lang="it-IT" sz="2400" dirty="0"/>
              <a:t>TEST DI «</a:t>
            </a:r>
            <a:r>
              <a:rPr lang="it-IT" sz="2400" i="1" dirty="0"/>
              <a:t>GOODNESS OF FIT»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6B79B-8018-46E1-A354-F5804A182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34">
                <a:extLst>
                  <a:ext uri="{FF2B5EF4-FFF2-40B4-BE49-F238E27FC236}">
                    <a16:creationId xmlns:a16="http://schemas.microsoft.com/office/drawing/2014/main" id="{7109CC25-682A-4636-8BAC-F8164B712914}"/>
                  </a:ext>
                </a:extLst>
              </p:cNvPr>
              <p:cNvSpPr txBox="1"/>
              <p:nvPr/>
            </p:nvSpPr>
            <p:spPr>
              <a:xfrm>
                <a:off x="5934075" y="9478963"/>
                <a:ext cx="1266825" cy="3667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>
                    <a:solidFill>
                      <a:srgbClr val="000000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= 9.448</a:t>
                </a:r>
                <a:endParaRPr lang="it-IT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Box 234">
                <a:extLst>
                  <a:ext uri="{FF2B5EF4-FFF2-40B4-BE49-F238E27FC236}">
                    <a16:creationId xmlns:a16="http://schemas.microsoft.com/office/drawing/2014/main" id="{7109CC25-682A-4636-8BAC-F8164B712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5" y="9478963"/>
                <a:ext cx="1266825" cy="36671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24">
                <a:extLst>
                  <a:ext uri="{FF2B5EF4-FFF2-40B4-BE49-F238E27FC236}">
                    <a16:creationId xmlns:a16="http://schemas.microsoft.com/office/drawing/2014/main" id="{D576979F-A12C-4437-85AE-66DEB7D08BED}"/>
                  </a:ext>
                </a:extLst>
              </p:cNvPr>
              <p:cNvSpPr txBox="1"/>
              <p:nvPr/>
            </p:nvSpPr>
            <p:spPr>
              <a:xfrm>
                <a:off x="7958138" y="9482138"/>
                <a:ext cx="1254125" cy="35877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95</m:t>
                        </m:r>
                      </m:sub>
                      <m:sup>
                        <m:r>
                          <a:rPr lang="it-IT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>
                    <a:solidFill>
                      <a:srgbClr val="000000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= 5.991</a:t>
                </a:r>
                <a:endParaRPr lang="it-IT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 Box 224">
                <a:extLst>
                  <a:ext uri="{FF2B5EF4-FFF2-40B4-BE49-F238E27FC236}">
                    <a16:creationId xmlns:a16="http://schemas.microsoft.com/office/drawing/2014/main" id="{D576979F-A12C-4437-85AE-66DEB7D08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138" y="9482138"/>
                <a:ext cx="1254125" cy="358775"/>
              </a:xfrm>
              <a:prstGeom prst="rect">
                <a:avLst/>
              </a:prstGeom>
              <a:blipFill>
                <a:blip r:embed="rId4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910B8A-A8F6-45B7-80CF-F366D1C0F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9626"/>
              </p:ext>
            </p:extLst>
          </p:nvPr>
        </p:nvGraphicFramePr>
        <p:xfrm>
          <a:off x="2693194" y="752168"/>
          <a:ext cx="3964780" cy="41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Worksheet" r:id="rId5" imgW="7459803" imgH="4945435" progId="Excel.Sheet.12">
                  <p:embed/>
                </p:oleObj>
              </mc:Choice>
              <mc:Fallback>
                <p:oleObj name="Worksheet" r:id="rId5" imgW="7459803" imgH="4945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194" y="752168"/>
                        <a:ext cx="3964780" cy="415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FEA5462-68D0-422C-906D-AFAD403CC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81373"/>
              </p:ext>
            </p:extLst>
          </p:nvPr>
        </p:nvGraphicFramePr>
        <p:xfrm>
          <a:off x="6657974" y="752168"/>
          <a:ext cx="2495551" cy="41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Worksheet" r:id="rId7" imgW="4579655" imgH="4945435" progId="Excel.Sheet.12">
                  <p:embed/>
                </p:oleObj>
              </mc:Choice>
              <mc:Fallback>
                <p:oleObj name="Worksheet" r:id="rId7" imgW="4579655" imgH="4945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7974" y="752168"/>
                        <a:ext cx="2495551" cy="415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DE141D8-CE77-4025-830A-9DCEE6CAE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40870"/>
              </p:ext>
            </p:extLst>
          </p:nvPr>
        </p:nvGraphicFramePr>
        <p:xfrm>
          <a:off x="-9476" y="752168"/>
          <a:ext cx="2702670" cy="41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r:id="rId9" imgW="4998578" imgH="4945435" progId="Excel.Sheet.12">
                  <p:embed/>
                </p:oleObj>
              </mc:Choice>
              <mc:Fallback>
                <p:oleObj name="Worksheet" r:id="rId9" imgW="4998578" imgH="4945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9476" y="752168"/>
                        <a:ext cx="2702670" cy="415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87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CB75-BC6C-490B-AC48-608A6D35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50" y="0"/>
            <a:ext cx="7068300" cy="770974"/>
          </a:xfrm>
        </p:spPr>
        <p:txBody>
          <a:bodyPr/>
          <a:lstStyle/>
          <a:p>
            <a:pPr algn="ctr"/>
            <a:r>
              <a:rPr lang="it-IT" sz="2400" dirty="0"/>
              <a:t>CONFRONTO TRA IL CATALOGO PRIMA E DOPO IL DECLUSTERING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A0C4-8FAE-4315-9B40-99C4EDC2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300" y="821825"/>
            <a:ext cx="1957388" cy="307778"/>
          </a:xfrm>
        </p:spPr>
        <p:txBody>
          <a:bodyPr/>
          <a:lstStyle/>
          <a:p>
            <a:pPr marL="76200" indent="0" algn="ctr">
              <a:buNone/>
            </a:pPr>
            <a:r>
              <a:rPr lang="it-IT" sz="1400" dirty="0"/>
              <a:t>Catalogo originario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33EF-4159-448D-9EB1-B35A33DFF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2F310E6-9433-4640-88B2-47A84EF2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7997" r="9831" b="3097"/>
          <a:stretch/>
        </p:blipFill>
        <p:spPr bwMode="auto">
          <a:xfrm>
            <a:off x="2059684" y="1614607"/>
            <a:ext cx="4350776" cy="2707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87E0B36-CFE8-4997-81E7-C0209701BB3E}"/>
              </a:ext>
            </a:extLst>
          </p:cNvPr>
          <p:cNvGrpSpPr/>
          <p:nvPr/>
        </p:nvGrpSpPr>
        <p:grpSpPr>
          <a:xfrm>
            <a:off x="4964604" y="1159446"/>
            <a:ext cx="3618690" cy="1831030"/>
            <a:chOff x="0" y="-41563"/>
            <a:chExt cx="5400040" cy="2392333"/>
          </a:xfrm>
        </p:grpSpPr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1FBABAA6-B127-4760-AA7D-89C23016C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440" y="-41563"/>
              <a:ext cx="2148840" cy="427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ZALIAPIN (2008)</a:t>
              </a:r>
              <a:endParaRPr lang="it-IT" sz="11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73A0C4C2-0674-43EC-AD81-D7F853D0E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5" t="5415" r="15359" b="1045"/>
            <a:stretch/>
          </p:blipFill>
          <p:spPr bwMode="auto">
            <a:xfrm>
              <a:off x="0" y="441960"/>
              <a:ext cx="2698750" cy="19081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DFD70525-B2E0-4A42-9AC5-4E6FC5DDB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9" t="5635" r="15402" b="825"/>
            <a:stretch/>
          </p:blipFill>
          <p:spPr bwMode="auto">
            <a:xfrm>
              <a:off x="2720340" y="457200"/>
              <a:ext cx="2679700" cy="18935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C81221-3020-447D-BD9B-1F48D2AC8644}"/>
              </a:ext>
            </a:extLst>
          </p:cNvPr>
          <p:cNvGrpSpPr/>
          <p:nvPr/>
        </p:nvGrpSpPr>
        <p:grpSpPr>
          <a:xfrm>
            <a:off x="4992440" y="2993407"/>
            <a:ext cx="3618691" cy="1811245"/>
            <a:chOff x="0" y="0"/>
            <a:chExt cx="5398770" cy="235458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C300FE00-DCAA-4FBC-9F86-C5F806F9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37150" cy="386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REASENBERG (1985)</a:t>
              </a:r>
              <a:endParaRPr lang="it-IT" sz="11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Chart&#10;&#10;Description automatically generated">
              <a:extLst>
                <a:ext uri="{FF2B5EF4-FFF2-40B4-BE49-F238E27FC236}">
                  <a16:creationId xmlns:a16="http://schemas.microsoft.com/office/drawing/2014/main" id="{D1AC51A7-1DC6-4231-8096-60D1F1C66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3" t="5096" r="15216" b="1020"/>
            <a:stretch/>
          </p:blipFill>
          <p:spPr bwMode="auto">
            <a:xfrm>
              <a:off x="0" y="441960"/>
              <a:ext cx="2697480" cy="19088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C981383B-0EF7-46E0-B90C-AFA75687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" t="5488" r="15334" b="824"/>
            <a:stretch/>
          </p:blipFill>
          <p:spPr bwMode="auto">
            <a:xfrm>
              <a:off x="2705100" y="449580"/>
              <a:ext cx="2693670" cy="1905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5D3F22-7F2E-4BA5-AA1B-49EB357EF74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t="2566" r="13538"/>
          <a:stretch/>
        </p:blipFill>
        <p:spPr bwMode="auto">
          <a:xfrm>
            <a:off x="868282" y="1209055"/>
            <a:ext cx="2302274" cy="1831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BF2A3F-79DD-4DBE-AFB8-8FC99C0AAD40}"/>
              </a:ext>
            </a:extLst>
          </p:cNvPr>
          <p:cNvSpPr/>
          <p:nvPr/>
        </p:nvSpPr>
        <p:spPr>
          <a:xfrm>
            <a:off x="4992440" y="894351"/>
            <a:ext cx="3612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it-IT" dirty="0">
                <a:latin typeface="Inter-Regular" panose="020B0604020202020204" charset="0"/>
                <a:ea typeface="Inter-Regular" panose="020B0604020202020204" charset="0"/>
              </a:rPr>
              <a:t>Cataloghi successivi al </a:t>
            </a:r>
            <a:r>
              <a:rPr lang="it-IT" dirty="0" err="1">
                <a:latin typeface="Inter-Regular" panose="020B0604020202020204" charset="0"/>
                <a:ea typeface="Inter-Regular" panose="020B0604020202020204" charset="0"/>
              </a:rPr>
              <a:t>declustering</a:t>
            </a:r>
            <a:endParaRPr lang="it-IT" dirty="0"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4D65A-287F-4138-88E2-8248C0ECDC09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4758" r="14836" b="835"/>
          <a:stretch/>
        </p:blipFill>
        <p:spPr bwMode="auto">
          <a:xfrm>
            <a:off x="875600" y="3170255"/>
            <a:ext cx="2224789" cy="1735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86AE-5E3F-4266-853B-49A7144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44780"/>
            <a:ext cx="7068300" cy="472440"/>
          </a:xfrm>
        </p:spPr>
        <p:txBody>
          <a:bodyPr/>
          <a:lstStyle/>
          <a:p>
            <a:pPr algn="ctr"/>
            <a:r>
              <a:rPr lang="it-IT" sz="2400" dirty="0"/>
              <a:t>CONCLUSIONI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4A99-BBAB-4F09-9EA8-38AEBE88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70" y="670560"/>
            <a:ext cx="7291814" cy="4130040"/>
          </a:xfrm>
        </p:spPr>
        <p:txBody>
          <a:bodyPr/>
          <a:lstStyle/>
          <a:p>
            <a:pPr marL="76200" indent="0">
              <a:buNone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4000"/>
              <a:buFont typeface="Inter-Regular" panose="020B0604020202020204" charset="0"/>
              <a:buChar char="●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è osservata una sostanziale differenza in termini di profondità tra le regioni di subduzione (Mar Tirreno), in cui si hanno eventi anche molto profondi (fino a 600-650 km), e la catena Appenninica e Alpina in cui la quasi totalità degli eventi sono superficiali.</a:t>
            </a:r>
          </a:p>
          <a:p>
            <a:pPr>
              <a:buSzPct val="104000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stato possibile individuare una chiara dipendenza della tipologia di magnitudo utilizzata nel catalogo con il tempo, l’energia del sisma e in alcuni casi specifici anche una dipendenza dalla profondità e dalla distanza dai sismografi.</a:t>
            </a:r>
          </a:p>
          <a:p>
            <a:pPr>
              <a:buSzPct val="104000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è potuta studiare la distribuzione del numero di eventi al variare della magnitudo (equazione di Gutenberg-Richter) e la distribuzione del numero di eventi in frequenza per ogni magnitudo. Si è poi dimostrato che queste distribuzioni sono distribuzioni di Poisson.</a:t>
            </a:r>
          </a:p>
          <a:p>
            <a:pPr>
              <a:buSzPct val="104000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stata mostrata una differenza sostanziale nella completezza del catalogo nel tempo</a:t>
            </a:r>
          </a:p>
          <a:p>
            <a:pPr>
              <a:buSzPct val="104000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Calcolando il test chi quadrato condizionale (CC) e il test di Brown-Zhao (BZ) si è dimostrato che solo per alcune magnitudo essi possono essere considerati processi di Poisson nel tempo. Rappresentando graficamente gli eventi nei cataloghi ottenuti tramite il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declustering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considerando anche gli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interevent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times,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stato possibile inoltre visualizzare la casualità con cui avvengono gli eventi nel tempo e confrontare i grafici con quelli del catalogo originario. </a:t>
            </a:r>
          </a:p>
          <a:p>
            <a:pPr>
              <a:buSzPct val="104000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risultati ottenuti dal test di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goodness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mostrano risultati simili a quelli ottenuti da B.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P. M. Stark (2012), ovvero che i risultati del test dipendono da molti fattori, tra cui il metodo utilizzato per il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declustering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parametri utilizzati, l’area considerata, l’intervallo di tempo considerato, il numero di eventi e il test statistico utilizzato e che spesso lo studio si riduce ad un problema di ottimizzazione statistica.</a:t>
            </a:r>
          </a:p>
          <a:p>
            <a:pPr marL="76200" indent="0">
              <a:buSzPct val="104000"/>
              <a:buNone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SzPct val="104000"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FD422-2192-49E0-B830-A896A0B2B8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8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50" y="78059"/>
            <a:ext cx="7068300" cy="7694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2060"/>
                </a:solidFill>
              </a:rPr>
              <a:t>OBIETTIVI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E2061012-31F0-4ECA-AE0C-69F2E3532457}"/>
              </a:ext>
            </a:extLst>
          </p:cNvPr>
          <p:cNvSpPr txBox="1">
            <a:spLocks/>
          </p:cNvSpPr>
          <p:nvPr/>
        </p:nvSpPr>
        <p:spPr>
          <a:xfrm>
            <a:off x="700959" y="1128713"/>
            <a:ext cx="7613494" cy="340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>
              <a:lnSpc>
                <a:spcPct val="150000"/>
              </a:lnSpc>
              <a:buClrTx/>
              <a:buSzPct val="100000"/>
              <a:buFont typeface="Inter-Regular"/>
              <a:buChar char="●"/>
            </a:pPr>
            <a:r>
              <a:rPr lang="it-IT" sz="1400" dirty="0">
                <a:solidFill>
                  <a:schemeClr val="bg1"/>
                </a:solidFill>
              </a:rPr>
              <a:t>Effettuare analisi e test statistici sul catalogo sismico italiano dal 1985 al 2020 al fine di poter studiare gli eventi sismici in termini di coordinate spaziali, magnitudo, tempo e numero di eventi.</a:t>
            </a:r>
          </a:p>
          <a:p>
            <a:pPr>
              <a:lnSpc>
                <a:spcPct val="150000"/>
              </a:lnSpc>
              <a:buClrTx/>
              <a:buSzPct val="100000"/>
              <a:buFont typeface="Inter-Regular"/>
              <a:buChar char="●"/>
            </a:pPr>
            <a:r>
              <a:rPr lang="it-IT" sz="1400" dirty="0">
                <a:solidFill>
                  <a:schemeClr val="bg1"/>
                </a:solidFill>
              </a:rPr>
              <a:t>Rappresentare graficamente i dati e illustrare le ragioni per cui si hanno particolari distribuzioni o schemi.</a:t>
            </a:r>
          </a:p>
          <a:p>
            <a:pPr>
              <a:lnSpc>
                <a:spcPct val="150000"/>
              </a:lnSpc>
              <a:buClrTx/>
              <a:buSzPct val="100000"/>
              <a:buFont typeface="Inter-Regular"/>
              <a:buChar char="●"/>
            </a:pPr>
            <a:r>
              <a:rPr lang="it-IT" sz="1400" dirty="0">
                <a:solidFill>
                  <a:schemeClr val="bg1"/>
                </a:solidFill>
              </a:rPr>
              <a:t>Effettuare il </a:t>
            </a:r>
            <a:r>
              <a:rPr lang="it-IT" sz="1400" dirty="0" err="1">
                <a:solidFill>
                  <a:schemeClr val="bg1"/>
                </a:solidFill>
              </a:rPr>
              <a:t>declustering</a:t>
            </a:r>
            <a:r>
              <a:rPr lang="it-IT" sz="1400" dirty="0">
                <a:solidFill>
                  <a:schemeClr val="bg1"/>
                </a:solidFill>
              </a:rPr>
              <a:t> del catalogo sismico separando gli </a:t>
            </a:r>
            <a:r>
              <a:rPr lang="it-IT" sz="1400" i="1" dirty="0" err="1">
                <a:solidFill>
                  <a:schemeClr val="bg1"/>
                </a:solidFill>
              </a:rPr>
              <a:t>aftershocks</a:t>
            </a:r>
            <a:r>
              <a:rPr lang="it-IT" sz="1400" dirty="0">
                <a:solidFill>
                  <a:schemeClr val="bg1"/>
                </a:solidFill>
              </a:rPr>
              <a:t> dai </a:t>
            </a:r>
            <a:r>
              <a:rPr lang="it-IT" sz="1400" i="1" dirty="0" err="1">
                <a:solidFill>
                  <a:schemeClr val="bg1"/>
                </a:solidFill>
              </a:rPr>
              <a:t>mainshocks</a:t>
            </a:r>
            <a:endParaRPr lang="it-IT" sz="1400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Font typeface="Inter-Regular"/>
              <a:buChar char="●"/>
            </a:pPr>
            <a:r>
              <a:rPr lang="it-IT" sz="1400" dirty="0">
                <a:solidFill>
                  <a:schemeClr val="bg1"/>
                </a:solidFill>
              </a:rPr>
              <a:t>Verificare con test statistici se il catalogo sismico dopo aver effettuato il </a:t>
            </a:r>
            <a:r>
              <a:rPr lang="it-IT" sz="1400" dirty="0" err="1">
                <a:solidFill>
                  <a:schemeClr val="bg1"/>
                </a:solidFill>
              </a:rPr>
              <a:t>declustering</a:t>
            </a:r>
            <a:r>
              <a:rPr lang="it-IT" sz="1400" dirty="0">
                <a:solidFill>
                  <a:schemeClr val="bg1"/>
                </a:solidFill>
              </a:rPr>
              <a:t> sia un processo di Poisson nel tempo.</a:t>
            </a:r>
          </a:p>
          <a:p>
            <a:pPr>
              <a:lnSpc>
                <a:spcPct val="150000"/>
              </a:lnSpc>
              <a:buClrTx/>
              <a:buSzPct val="100000"/>
              <a:buFont typeface="Inter-Regular"/>
              <a:buChar char="●"/>
            </a:pPr>
            <a:r>
              <a:rPr lang="it-IT" sz="1400" dirty="0">
                <a:solidFill>
                  <a:schemeClr val="bg1"/>
                </a:solidFill>
              </a:rPr>
              <a:t>Interpretare i risultati e confrontarli con quelli presenti in letteratura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Inter-Regular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76200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314325"/>
            <a:ext cx="9144000" cy="607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 CATALOGO</a:t>
            </a:r>
            <a:endParaRPr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69C67-B794-4AB2-B971-3F277684CC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0" y="2475571"/>
            <a:ext cx="7090399" cy="21750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D085A-7398-4B3A-9293-C14F65945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8656" y="1037063"/>
            <a:ext cx="8198229" cy="137752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Il catalogo sismico analizzato è chiamato </a:t>
            </a:r>
            <a:r>
              <a:rPr lang="it-IT" sz="1400" dirty="0" err="1"/>
              <a:t>ISIDe</a:t>
            </a:r>
            <a:r>
              <a:rPr lang="it-IT" sz="1400" dirty="0"/>
              <a:t> ed è disponibile sul sito </a:t>
            </a:r>
            <a:r>
              <a:rPr lang="it-IT" sz="1400" dirty="0" err="1"/>
              <a:t>del’INGV</a:t>
            </a:r>
            <a:r>
              <a:rPr lang="it-IT" sz="1400" dirty="0"/>
              <a:t>. </a:t>
            </a:r>
            <a:r>
              <a:rPr lang="it-IT" sz="1400" u="sng" dirty="0">
                <a:hlinkClick r:id="rId4"/>
              </a:rPr>
              <a:t>http://terremoti.ingv.it/en</a:t>
            </a:r>
            <a:r>
              <a:rPr lang="it-IT" sz="1400" u="sng" dirty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L’intervallo temporale preso in considerazione copre il periodo compreso tra il primo gennaio 1985 e il ventotto aprile 2020 e sono stati prelevati tutti i terremoti con Magnitudo maggiore di 1.5, per un totale di 181778 eventi. I dati presenti sono stati analizzati principalmente con il linguaggio di programmazione Python. </a:t>
            </a:r>
            <a:endParaRPr lang="it-IT" sz="1400" u="sng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it-IT" sz="1400" u="sng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0CA-4F9F-4DE7-B87A-BA2DFFDB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50020"/>
            <a:ext cx="7068300" cy="500062"/>
          </a:xfrm>
        </p:spPr>
        <p:txBody>
          <a:bodyPr/>
          <a:lstStyle/>
          <a:p>
            <a:pPr algn="ctr"/>
            <a:r>
              <a:rPr lang="it-IT" sz="2400" dirty="0"/>
              <a:t>ANALISI SULLE PROFONDITÀ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0F8B-7393-44B8-8E11-55D3E980E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C509D-5D1F-4795-908A-7E4E6B4949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13" y="934370"/>
            <a:ext cx="4490621" cy="341763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14A0D-77CE-498A-A437-7B926E0914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2" y="803751"/>
            <a:ext cx="3311902" cy="197516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D191BA-41F9-44C6-A45C-29D71550C5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2" y="2934810"/>
            <a:ext cx="3311902" cy="20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1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CF8-7CC6-488F-9ED5-3D5C9081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64294"/>
            <a:ext cx="7068300" cy="500063"/>
          </a:xfrm>
        </p:spPr>
        <p:txBody>
          <a:bodyPr/>
          <a:lstStyle/>
          <a:p>
            <a:pPr algn="ctr"/>
            <a:r>
              <a:rPr lang="it-IT" sz="2400" dirty="0"/>
              <a:t> STIMA DEL B-VALUE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FA6267-26BC-4B26-BCA7-E7E27EBAD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45848" y="1205011"/>
                <a:ext cx="2800350" cy="2695202"/>
              </a:xfrm>
            </p:spPr>
            <p:txBody>
              <a:bodyPr/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µ−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𝑡h𝑟𝑒𝑠h</m:t>
                              </m:r>
                            </m:sub>
                          </m:sSub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it-IT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it-IT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  <m:r>
                        <a:rPr lang="it-IT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14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  <m:r>
                        <a:rPr lang="it-IT" sz="1400" i="1">
                          <a:latin typeface="Cambria Math" panose="02040503050406030204" pitchFamily="18" charset="0"/>
                        </a:rPr>
                        <m:t>= 2.30</m:t>
                      </m:r>
                      <m:sSup>
                        <m:sSup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FA6267-26BC-4B26-BCA7-E7E27EBAD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45848" y="1205011"/>
                <a:ext cx="2800350" cy="2695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5F693-4025-490F-A3AF-94DC7885F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A1BA89-319F-4007-BFCC-92A3E6A510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10819" r="9574" b="4631"/>
          <a:stretch/>
        </p:blipFill>
        <p:spPr bwMode="auto">
          <a:xfrm>
            <a:off x="5013455" y="974403"/>
            <a:ext cx="3796030" cy="265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629670-2F3C-4527-8E30-667E73A66328}"/>
              </a:ext>
            </a:extLst>
          </p:cNvPr>
          <p:cNvSpPr txBox="1">
            <a:spLocks/>
          </p:cNvSpPr>
          <p:nvPr/>
        </p:nvSpPr>
        <p:spPr>
          <a:xfrm>
            <a:off x="-362301" y="1305297"/>
            <a:ext cx="2943227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Font typeface="Inter-Regular"/>
              <a:buNone/>
            </a:pP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it-I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Aki</a:t>
            </a: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(1965)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9F79B5-8F39-49C9-9037-A23D25AB9448}"/>
              </a:ext>
            </a:extLst>
          </p:cNvPr>
          <p:cNvSpPr txBox="1">
            <a:spLocks/>
          </p:cNvSpPr>
          <p:nvPr/>
        </p:nvSpPr>
        <p:spPr>
          <a:xfrm>
            <a:off x="-219424" y="2632874"/>
            <a:ext cx="280035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Font typeface="Inter-Regular"/>
              <a:buNone/>
            </a:pP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it-I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Aki</a:t>
            </a: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(1965)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9C5DF2-C580-4CD5-A936-C871291A34AE}"/>
              </a:ext>
            </a:extLst>
          </p:cNvPr>
          <p:cNvSpPr txBox="1">
            <a:spLocks/>
          </p:cNvSpPr>
          <p:nvPr/>
        </p:nvSpPr>
        <p:spPr>
          <a:xfrm>
            <a:off x="-608401" y="3316375"/>
            <a:ext cx="280035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Font typeface="Inter-Regular"/>
              <a:buNone/>
            </a:pP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it-I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Shy</a:t>
            </a: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Bolt (1982)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10522C1-4BA8-4B7F-8EA7-9A81CC31DB2C}"/>
              </a:ext>
            </a:extLst>
          </p:cNvPr>
          <p:cNvSpPr txBox="1">
            <a:spLocks/>
          </p:cNvSpPr>
          <p:nvPr/>
        </p:nvSpPr>
        <p:spPr>
          <a:xfrm>
            <a:off x="455864" y="4153088"/>
            <a:ext cx="8223759" cy="78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Font typeface="Inter-Regular"/>
              <a:buNone/>
            </a:pP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Si osserva che, il b-</a:t>
            </a:r>
            <a:r>
              <a:rPr lang="it-I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per il catalogo sismico italiano, prendendo in considerazione gli eventi maggiori uguali a magnitudo 3, è 1.21 e l’errore associato è ≈ 0.01.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40741F5-BDEC-41FD-B0CE-DAC5E08F3A30}"/>
              </a:ext>
            </a:extLst>
          </p:cNvPr>
          <p:cNvSpPr txBox="1">
            <a:spLocks/>
          </p:cNvSpPr>
          <p:nvPr/>
        </p:nvSpPr>
        <p:spPr>
          <a:xfrm>
            <a:off x="1037874" y="2058236"/>
            <a:ext cx="2800350" cy="40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Font typeface="Inter-Regular"/>
              <a:buNone/>
            </a:pPr>
            <a:r>
              <a:rPr lang="it-IT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Errore associato al b-</a:t>
            </a:r>
            <a:r>
              <a:rPr lang="it-IT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r>
              <a:rPr lang="it-IT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3DF9BE-B536-42DB-A829-E18D75C2CC90}"/>
                  </a:ext>
                </a:extLst>
              </p:cNvPr>
              <p:cNvSpPr/>
              <p:nvPr/>
            </p:nvSpPr>
            <p:spPr>
              <a:xfrm>
                <a:off x="1183324" y="716946"/>
                <a:ext cx="1985928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3DF9BE-B536-42DB-A829-E18D75C2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24" y="716946"/>
                <a:ext cx="1985928" cy="335476"/>
              </a:xfrm>
              <a:prstGeom prst="rect">
                <a:avLst/>
              </a:prstGeom>
              <a:blipFill>
                <a:blip r:embed="rId4"/>
                <a:stretch>
                  <a:fillRect t="-3636" r="-9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215398"/>
            <a:ext cx="7068300" cy="4550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STIMA DELLA GUTENBERG-RICHTER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EACC1D-4EB3-4B38-A9AE-8E1A5128328B}"/>
                  </a:ext>
                </a:extLst>
              </p:cNvPr>
              <p:cNvSpPr/>
              <p:nvPr/>
            </p:nvSpPr>
            <p:spPr>
              <a:xfrm>
                <a:off x="402481" y="2903889"/>
                <a:ext cx="3600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𝑜𝑔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))=7.679−1.21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EACC1D-4EB3-4B38-A9AE-8E1A5128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1" y="2903889"/>
                <a:ext cx="3600478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BF8B-71D3-4DC8-9E0F-F583D839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582" y="1353948"/>
            <a:ext cx="3651358" cy="794892"/>
          </a:xfrm>
        </p:spPr>
        <p:txBody>
          <a:bodyPr/>
          <a:lstStyle/>
          <a:p>
            <a:pPr marL="76200" indent="0">
              <a:buNone/>
            </a:pPr>
            <a:r>
              <a:rPr lang="it-IT" sz="1400" dirty="0"/>
              <a:t>Avendo stimato il b-</a:t>
            </a:r>
            <a:r>
              <a:rPr lang="it-IT" sz="1400" dirty="0" err="1"/>
              <a:t>value</a:t>
            </a:r>
            <a:r>
              <a:rPr lang="it-IT" sz="1400" dirty="0"/>
              <a:t> e conoscendo il numero di terremoti presenti nel catalogo, è possibile dunque calcolare l’equazione della Gutenberg-Richter:</a:t>
            </a:r>
          </a:p>
          <a:p>
            <a:pPr marL="76200" indent="0">
              <a:buNone/>
            </a:pPr>
            <a:r>
              <a:rPr lang="it-IT" dirty="0"/>
              <a:t>                              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B73C453-7F45-4B4A-9C86-3310B264872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059" r="9468" b="4716"/>
          <a:stretch/>
        </p:blipFill>
        <p:spPr bwMode="auto">
          <a:xfrm>
            <a:off x="4996262" y="970447"/>
            <a:ext cx="3434217" cy="2676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CB3701-4489-4E4A-BB8B-89CD490E5FD0}"/>
              </a:ext>
            </a:extLst>
          </p:cNvPr>
          <p:cNvSpPr txBox="1">
            <a:spLocks/>
          </p:cNvSpPr>
          <p:nvPr/>
        </p:nvSpPr>
        <p:spPr>
          <a:xfrm>
            <a:off x="402481" y="3947160"/>
            <a:ext cx="8250057" cy="90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76200" indent="0">
              <a:buNone/>
            </a:pPr>
            <a:r>
              <a:rPr lang="it-IT" sz="1400" dirty="0"/>
              <a:t>L’equazione della retta è stata ricavata basandosi sulla curva cumulativa ed è stata riportata allo stesso modo anche nella Figura 18, dove il grafico raffigura i valori ogni 0.2 decimi di magnitudo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window, old, people, standing&#10;&#10;Description automatically generated">
            <a:extLst>
              <a:ext uri="{FF2B5EF4-FFF2-40B4-BE49-F238E27FC236}">
                <a16:creationId xmlns:a16="http://schemas.microsoft.com/office/drawing/2014/main" id="{35ADEA76-33C3-4112-9737-8518D0C9A7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377" r="260" b="12059"/>
          <a:stretch/>
        </p:blipFill>
        <p:spPr>
          <a:xfrm>
            <a:off x="2446437" y="2728436"/>
            <a:ext cx="4193201" cy="1382997"/>
          </a:xfrm>
          <a:prstGeom prst="rect">
            <a:avLst/>
          </a:prstGeom>
        </p:spPr>
      </p:pic>
      <p:pic>
        <p:nvPicPr>
          <p:cNvPr id="21" name="Picture 20" descr="A close up of a keyboard&#10;&#10;Description automatically generated">
            <a:extLst>
              <a:ext uri="{FF2B5EF4-FFF2-40B4-BE49-F238E27FC236}">
                <a16:creationId xmlns:a16="http://schemas.microsoft.com/office/drawing/2014/main" id="{007EAF6B-F89A-4E27-A0D3-162DD5437AA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t="2400" b="12971"/>
          <a:stretch/>
        </p:blipFill>
        <p:spPr>
          <a:xfrm>
            <a:off x="2412791" y="1121718"/>
            <a:ext cx="4228143" cy="140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E1961-B78F-4E34-B7FD-0812B713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65264"/>
            <a:ext cx="7068300" cy="746822"/>
          </a:xfrm>
        </p:spPr>
        <p:txBody>
          <a:bodyPr/>
          <a:lstStyle/>
          <a:p>
            <a:pPr algn="ctr"/>
            <a:r>
              <a:rPr lang="it-IT" sz="2400" dirty="0"/>
              <a:t>ANALISI PROBABILISTICHE SULLA GUTENBERG-RICHTER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9FF69-6E6C-44A7-87F1-6D588CA98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DB9906-8A84-45DD-8B77-51758BC18C6D}"/>
              </a:ext>
            </a:extLst>
          </p:cNvPr>
          <p:cNvGrpSpPr/>
          <p:nvPr/>
        </p:nvGrpSpPr>
        <p:grpSpPr>
          <a:xfrm>
            <a:off x="4572000" y="958292"/>
            <a:ext cx="4459205" cy="2889192"/>
            <a:chOff x="-6927" y="-7435"/>
            <a:chExt cx="5257741" cy="3396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496075-78DC-41A1-9061-7EC322ACF881}"/>
                </a:ext>
              </a:extLst>
            </p:cNvPr>
            <p:cNvGrpSpPr/>
            <p:nvPr/>
          </p:nvGrpSpPr>
          <p:grpSpPr>
            <a:xfrm>
              <a:off x="-6927" y="-7435"/>
              <a:ext cx="5257741" cy="3396600"/>
              <a:chOff x="-6927" y="-7435"/>
              <a:chExt cx="5257741" cy="33966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CB9218D-117F-420D-BEEF-739313C478BF}"/>
                  </a:ext>
                </a:extLst>
              </p:cNvPr>
              <p:cNvGrpSpPr/>
              <p:nvPr/>
            </p:nvGrpSpPr>
            <p:grpSpPr>
              <a:xfrm>
                <a:off x="-6927" y="-7435"/>
                <a:ext cx="5257741" cy="3396600"/>
                <a:chOff x="-6927" y="-7435"/>
                <a:chExt cx="5257741" cy="33966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DDF285F-88B5-4249-8385-C3590B4AE688}"/>
                    </a:ext>
                  </a:extLst>
                </p:cNvPr>
                <p:cNvGrpSpPr/>
                <p:nvPr/>
              </p:nvGrpSpPr>
              <p:grpSpPr>
                <a:xfrm>
                  <a:off x="-6927" y="-7435"/>
                  <a:ext cx="5257741" cy="3396600"/>
                  <a:chOff x="-6927" y="-7435"/>
                  <a:chExt cx="5257741" cy="3396600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9782BD36-8C46-464D-BD08-F3E712414E51}"/>
                      </a:ext>
                    </a:extLst>
                  </p:cNvPr>
                  <p:cNvGrpSpPr/>
                  <p:nvPr/>
                </p:nvGrpSpPr>
                <p:grpSpPr>
                  <a:xfrm>
                    <a:off x="-6927" y="-7435"/>
                    <a:ext cx="5257741" cy="3396600"/>
                    <a:chOff x="-7237" y="-7793"/>
                    <a:chExt cx="5493290" cy="3560157"/>
                  </a:xfrm>
                </p:grpSpPr>
                <p:pic>
                  <p:nvPicPr>
                    <p:cNvPr id="14" name="Picture 13" descr="A screenshot of a cell phone&#10;&#10;Description automatically generated">
                      <a:extLst>
                        <a:ext uri="{FF2B5EF4-FFF2-40B4-BE49-F238E27FC236}">
                          <a16:creationId xmlns:a16="http://schemas.microsoft.com/office/drawing/2014/main" id="{7F63EC49-0947-4A01-964F-A91AB5EB39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7237" y="-7793"/>
                      <a:ext cx="2708275" cy="177101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 descr="A screenshot of a cell phone&#10;&#10;Description automatically generated">
                      <a:extLst>
                        <a:ext uri="{FF2B5EF4-FFF2-40B4-BE49-F238E27FC236}">
                          <a16:creationId xmlns:a16="http://schemas.microsoft.com/office/drawing/2014/main" id="{D65911A9-6B98-4993-9A00-2EC77B914C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7" y="1808018"/>
                      <a:ext cx="2632075" cy="17443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picture containing screenshot, drawing, tree&#10;&#10;Description automatically generated">
                      <a:extLst>
                        <a:ext uri="{FF2B5EF4-FFF2-40B4-BE49-F238E27FC236}">
                          <a16:creationId xmlns:a16="http://schemas.microsoft.com/office/drawing/2014/main" id="{51232E2C-1280-4889-99F9-7E6B378AC0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26327" y="20782"/>
                      <a:ext cx="2618105" cy="17424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 descr="A screenshot of a cell phone&#10;&#10;Description automatically generated">
                      <a:extLst>
                        <a:ext uri="{FF2B5EF4-FFF2-40B4-BE49-F238E27FC236}">
                          <a16:creationId xmlns:a16="http://schemas.microsoft.com/office/drawing/2014/main" id="{C55B6658-4ABE-480B-AF86-3DF3840AFA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84763" y="1823259"/>
                      <a:ext cx="2701290" cy="17291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3" name="Text Box 203">
                    <a:extLst>
                      <a:ext uri="{FF2B5EF4-FFF2-40B4-BE49-F238E27FC236}">
                        <a16:creationId xmlns:a16="http://schemas.microsoft.com/office/drawing/2014/main" id="{CF4A37FC-6991-4D5D-BF9A-E64BD720D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073" y="62345"/>
                    <a:ext cx="567690" cy="36639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it-IT" sz="9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M=1.5</a:t>
                    </a:r>
                  </a:p>
                </p:txBody>
              </p:sp>
            </p:grpSp>
            <p:sp>
              <p:nvSpPr>
                <p:cNvPr id="11" name="Text Box 204">
                  <a:extLst>
                    <a:ext uri="{FF2B5EF4-FFF2-40B4-BE49-F238E27FC236}">
                      <a16:creationId xmlns:a16="http://schemas.microsoft.com/office/drawing/2014/main" id="{14968158-BBDF-4097-BAD7-1D14485B21D6}"/>
                    </a:ext>
                  </a:extLst>
                </p:cNvPr>
                <p:cNvSpPr txBox="1"/>
                <p:nvPr/>
              </p:nvSpPr>
              <p:spPr>
                <a:xfrm>
                  <a:off x="4613564" y="1759527"/>
                  <a:ext cx="567690" cy="36674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it-IT" sz="900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M=5.6</a:t>
                  </a:r>
                </a:p>
              </p:txBody>
            </p:sp>
          </p:grpSp>
          <p:sp>
            <p:nvSpPr>
              <p:cNvPr id="9" name="Text Box 205">
                <a:extLst>
                  <a:ext uri="{FF2B5EF4-FFF2-40B4-BE49-F238E27FC236}">
                    <a16:creationId xmlns:a16="http://schemas.microsoft.com/office/drawing/2014/main" id="{0CFE5BBF-9E60-427F-B521-40F48EBC1786}"/>
                  </a:ext>
                </a:extLst>
              </p:cNvPr>
              <p:cNvSpPr txBox="1"/>
              <p:nvPr/>
            </p:nvSpPr>
            <p:spPr>
              <a:xfrm>
                <a:off x="1898073" y="1766454"/>
                <a:ext cx="567690" cy="36639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9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M=4.1</a:t>
                </a:r>
              </a:p>
            </p:txBody>
          </p:sp>
        </p:grpSp>
        <p:sp>
          <p:nvSpPr>
            <p:cNvPr id="7" name="Text Box 206">
              <a:extLst>
                <a:ext uri="{FF2B5EF4-FFF2-40B4-BE49-F238E27FC236}">
                  <a16:creationId xmlns:a16="http://schemas.microsoft.com/office/drawing/2014/main" id="{7563D6AE-58A0-46D1-88FB-FB6A7BCA9922}"/>
                </a:ext>
              </a:extLst>
            </p:cNvPr>
            <p:cNvSpPr txBox="1"/>
            <p:nvPr/>
          </p:nvSpPr>
          <p:spPr>
            <a:xfrm>
              <a:off x="4570818" y="62345"/>
              <a:ext cx="581314" cy="35254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M=4.8</a:t>
              </a:r>
            </a:p>
          </p:txBody>
        </p:sp>
      </p:grp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6AA0027-9BDD-4A16-8400-3078BB64BA64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81" r="8792" b="4183"/>
          <a:stretch/>
        </p:blipFill>
        <p:spPr>
          <a:xfrm>
            <a:off x="417582" y="812086"/>
            <a:ext cx="3048259" cy="2165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80949E-C757-4A80-8DF3-8369CA8F3FC3}"/>
                  </a:ext>
                </a:extLst>
              </p:cNvPr>
              <p:cNvSpPr/>
              <p:nvPr/>
            </p:nvSpPr>
            <p:spPr>
              <a:xfrm>
                <a:off x="5402146" y="4308530"/>
                <a:ext cx="3298852" cy="604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it-IT">
                          <a:latin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80949E-C757-4A80-8DF3-8369CA8F3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46" y="4308530"/>
                <a:ext cx="3298852" cy="604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AC49C7-86FF-4FA8-B39C-813FAAF9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H="1" flipV="1">
            <a:off x="3977505" y="4520509"/>
            <a:ext cx="1414462" cy="290463"/>
          </a:xfrm>
        </p:spPr>
        <p:txBody>
          <a:bodyPr/>
          <a:lstStyle/>
          <a:p>
            <a:pPr marL="76200" indent="0">
              <a:buNone/>
            </a:pPr>
            <a:r>
              <a:rPr lang="it-IT" sz="1000" dirty="0"/>
              <a:t>Per basse magnitudo: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7C464C-FEF0-43A2-BC8A-14C8314D9744}"/>
                  </a:ext>
                </a:extLst>
              </p:cNvPr>
              <p:cNvSpPr/>
              <p:nvPr/>
            </p:nvSpPr>
            <p:spPr>
              <a:xfrm>
                <a:off x="1589626" y="3662324"/>
                <a:ext cx="1503745" cy="56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7C464C-FEF0-43A2-BC8A-14C8314D9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26" y="3662324"/>
                <a:ext cx="1503745" cy="566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FCE564-5362-4401-97F3-4EC266A52F84}"/>
                  </a:ext>
                </a:extLst>
              </p:cNvPr>
              <p:cNvSpPr/>
              <p:nvPr/>
            </p:nvSpPr>
            <p:spPr>
              <a:xfrm>
                <a:off x="1644415" y="4506067"/>
                <a:ext cx="2133084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)| 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FCE564-5362-4401-97F3-4EC266A5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15" y="4506067"/>
                <a:ext cx="2133084" cy="4104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D606F0E-FCE7-4255-A620-D6F01687A46F}"/>
              </a:ext>
            </a:extLst>
          </p:cNvPr>
          <p:cNvSpPr/>
          <p:nvPr/>
        </p:nvSpPr>
        <p:spPr>
          <a:xfrm>
            <a:off x="717835" y="3122453"/>
            <a:ext cx="2133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Test statistici effettuati: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63459-B331-4EF5-8CDF-B50FDD27C960}"/>
              </a:ext>
            </a:extLst>
          </p:cNvPr>
          <p:cNvSpPr/>
          <p:nvPr/>
        </p:nvSpPr>
        <p:spPr>
          <a:xfrm>
            <a:off x="112778" y="3659428"/>
            <a:ext cx="173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Calcolo dello </a:t>
            </a:r>
            <a:r>
              <a:rPr lang="it-IT" dirty="0" err="1"/>
              <a:t>skewness</a:t>
            </a:r>
            <a:endParaRPr lang="it-I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546662-E46B-4D24-88B0-118811B21F4A}"/>
              </a:ext>
            </a:extLst>
          </p:cNvPr>
          <p:cNvSpPr/>
          <p:nvPr/>
        </p:nvSpPr>
        <p:spPr>
          <a:xfrm>
            <a:off x="112778" y="4349182"/>
            <a:ext cx="173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Test di </a:t>
            </a:r>
            <a:r>
              <a:rPr lang="it-IT" dirty="0" err="1"/>
              <a:t>Kolmogov</a:t>
            </a:r>
            <a:r>
              <a:rPr lang="it-IT" dirty="0"/>
              <a:t>-Smirnov</a:t>
            </a:r>
          </a:p>
        </p:txBody>
      </p:sp>
    </p:spTree>
    <p:extLst>
      <p:ext uri="{BB962C8B-B14F-4D97-AF65-F5344CB8AC3E}">
        <p14:creationId xmlns:p14="http://schemas.microsoft.com/office/powerpoint/2010/main" val="990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9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C03A-E1A2-4E73-8BC8-0FB61D32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28600"/>
            <a:ext cx="7068300" cy="442913"/>
          </a:xfrm>
        </p:spPr>
        <p:txBody>
          <a:bodyPr/>
          <a:lstStyle/>
          <a:p>
            <a:pPr algn="ctr"/>
            <a:r>
              <a:rPr lang="it-IT" sz="2400" dirty="0"/>
              <a:t>ANALISI TEMPORALE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4A6C5-2D87-4054-B676-86D1DDEBA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0079365-B6F2-48E1-AAD8-B1476ED979B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837" r="8009" b="5830"/>
          <a:stretch/>
        </p:blipFill>
        <p:spPr bwMode="auto">
          <a:xfrm>
            <a:off x="4144285" y="671513"/>
            <a:ext cx="4543427" cy="4079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430B4E-BD98-4161-98A6-23DC8AE2BDE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1521" r="9665" b="52755"/>
          <a:stretch/>
        </p:blipFill>
        <p:spPr bwMode="auto">
          <a:xfrm>
            <a:off x="1164431" y="682998"/>
            <a:ext cx="2836067" cy="2152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732D507-34F9-4A30-B815-64C6B78A829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47618" r="9690" b="9911"/>
          <a:stretch/>
        </p:blipFill>
        <p:spPr bwMode="auto">
          <a:xfrm>
            <a:off x="1164431" y="2846947"/>
            <a:ext cx="2836069" cy="21441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6B747-90A5-4750-92A9-258A11C86BE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5039" r="9326" b="3339"/>
          <a:stretch/>
        </p:blipFill>
        <p:spPr bwMode="auto">
          <a:xfrm>
            <a:off x="271002" y="1169670"/>
            <a:ext cx="3981154" cy="2586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7EB0344-62C8-4B2F-AAE1-A1F6E60D927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670"/>
            <a:ext cx="3981154" cy="2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02CA-6C91-4C20-9C55-EBF10F78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85738"/>
            <a:ext cx="7068300" cy="428625"/>
          </a:xfrm>
        </p:spPr>
        <p:txBody>
          <a:bodyPr/>
          <a:lstStyle/>
          <a:p>
            <a:pPr algn="ctr"/>
            <a:r>
              <a:rPr lang="it-IT" sz="2400" dirty="0"/>
              <a:t>IL DECLUSTERING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1337-B0AD-4FD1-9BD8-AE9A35A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0" y="729108"/>
            <a:ext cx="7398837" cy="3033900"/>
          </a:xfrm>
        </p:spPr>
        <p:txBody>
          <a:bodyPr/>
          <a:lstStyle/>
          <a:p>
            <a:pPr marL="76200" indent="0">
              <a:buNone/>
            </a:pPr>
            <a:r>
              <a:rPr lang="it-IT" sz="1400" dirty="0"/>
              <a:t>In un catalogo sismico si possono distinguere all’interno di un catalogo i terremoti indipendenti tra di loro, ovvero i </a:t>
            </a:r>
            <a:r>
              <a:rPr lang="it-IT" sz="1400" i="1" dirty="0" err="1"/>
              <a:t>mainshocks</a:t>
            </a:r>
            <a:r>
              <a:rPr lang="it-IT" sz="1400" dirty="0"/>
              <a:t>, e i restanti ossia gli </a:t>
            </a:r>
            <a:r>
              <a:rPr lang="it-IT" sz="1400" i="1" dirty="0" err="1"/>
              <a:t>aftershocks</a:t>
            </a:r>
            <a:r>
              <a:rPr lang="it-IT" sz="1400" dirty="0"/>
              <a:t> e i </a:t>
            </a:r>
            <a:r>
              <a:rPr lang="it-IT" sz="1400" i="1" dirty="0" err="1"/>
              <a:t>foreshocks</a:t>
            </a:r>
            <a:r>
              <a:rPr lang="it-IT" sz="1400" dirty="0"/>
              <a:t> che seguono e precedono gli eventi principali.</a:t>
            </a:r>
            <a:endParaRPr lang="it-IT" sz="1200" dirty="0"/>
          </a:p>
          <a:p>
            <a:pPr marL="76200" indent="0">
              <a:buNone/>
            </a:pPr>
            <a:r>
              <a:rPr lang="it-IT" sz="1400" dirty="0"/>
              <a:t>Lo scopo del </a:t>
            </a:r>
            <a:r>
              <a:rPr lang="it-IT" sz="1400" i="1" dirty="0" err="1"/>
              <a:t>declustering</a:t>
            </a:r>
            <a:r>
              <a:rPr lang="it-IT" sz="1400" dirty="0"/>
              <a:t> è quello di rimuovere dal catalogo i terremoti dipendenti (che solitamente formano dei “cluster” che si generano in corrispondenza degli eventi principali), in modo da ottenere un nuovo catalogo in cui sono presenti solo i terremoti indipendenti tra di loro. </a:t>
            </a:r>
          </a:p>
          <a:p>
            <a:pPr marL="76200" indent="0">
              <a:buNone/>
            </a:pP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517-E939-4F74-830B-214FAE786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EF1A96-905A-4E23-8E89-55BBF46A2744}"/>
                  </a:ext>
                </a:extLst>
              </p:cNvPr>
              <p:cNvSpPr/>
              <p:nvPr/>
            </p:nvSpPr>
            <p:spPr>
              <a:xfrm>
                <a:off x="690238" y="3186463"/>
                <a:ext cx="4429956" cy="73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e>
                      </m:d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0.032∗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+2.7389 </m:t>
                                  </m:r>
                                </m:sup>
                              </m:sSup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≥6.5      </m:t>
                              </m:r>
                            </m:e>
                            <m:e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0.5409∗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−0.547 </m:t>
                                  </m:r>
                                </m:sup>
                              </m:sSup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EF1A96-905A-4E23-8E89-55BBF46A2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38" y="3186463"/>
                <a:ext cx="4429956" cy="731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15983C-58F9-4154-9DA4-894EB9A134FD}"/>
                  </a:ext>
                </a:extLst>
              </p:cNvPr>
              <p:cNvSpPr/>
              <p:nvPr/>
            </p:nvSpPr>
            <p:spPr>
              <a:xfrm>
                <a:off x="1037875" y="4075838"/>
                <a:ext cx="25805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d>
                      <m:r>
                        <a:rPr lang="it-IT" sz="160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0.1238∗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+0.983 </m:t>
                          </m:r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15983C-58F9-4154-9DA4-894EB9A1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75" y="4075838"/>
                <a:ext cx="258051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C860B-EA47-44D4-90CD-96ADB8D17F1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10583" r="9125" b="2155"/>
          <a:stretch/>
        </p:blipFill>
        <p:spPr bwMode="auto">
          <a:xfrm>
            <a:off x="5120194" y="2720497"/>
            <a:ext cx="3482340" cy="2085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329BB6-1BA6-46D4-B251-4979A62A8659}"/>
              </a:ext>
            </a:extLst>
          </p:cNvPr>
          <p:cNvSpPr/>
          <p:nvPr/>
        </p:nvSpPr>
        <p:spPr>
          <a:xfrm>
            <a:off x="937443" y="2734827"/>
            <a:ext cx="2398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Gardner e </a:t>
            </a:r>
            <a:r>
              <a:rPr lang="it-IT" sz="1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Knopoff</a:t>
            </a:r>
            <a:r>
              <a:rPr lang="it-IT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(1972)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1831307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1006</Words>
  <Application>Microsoft Office PowerPoint</Application>
  <PresentationFormat>On-screen Show (16:9)</PresentationFormat>
  <Paragraphs>103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Calibri</vt:lpstr>
      <vt:lpstr>Inter-Regular</vt:lpstr>
      <vt:lpstr>Cambria Math</vt:lpstr>
      <vt:lpstr>Joan template</vt:lpstr>
      <vt:lpstr>Worksheet</vt:lpstr>
      <vt:lpstr>ANALISI STATISTICHE DEI DATI DEL CATALOGO SISMICO ITALIANO DAL 1985 AD OGGI</vt:lpstr>
      <vt:lpstr>OBIETTIVI</vt:lpstr>
      <vt:lpstr>IL CATALOGO</vt:lpstr>
      <vt:lpstr>ANALISI SULLE PROFONDITÀ</vt:lpstr>
      <vt:lpstr> STIMA DEL B-VALUE</vt:lpstr>
      <vt:lpstr>STIMA DELLA GUTENBERG-RICHTER</vt:lpstr>
      <vt:lpstr>ANALISI PROBABILISTICHE SULLA GUTENBERG-RICHTER</vt:lpstr>
      <vt:lpstr>ANALISI TEMPORALE</vt:lpstr>
      <vt:lpstr>IL DECLUSTERING</vt:lpstr>
      <vt:lpstr>DECLUSTERING CON IL METODO DI ZALIAPIN (2008)</vt:lpstr>
      <vt:lpstr>TEST DI «GOODNESS OF FIT»</vt:lpstr>
      <vt:lpstr>TEST DI «GOODNESS OF FIT»</vt:lpstr>
      <vt:lpstr>CONFRONTO TRA IL CATALOGO PRIMA E DOPO IL DECLUSTERING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STATISTICA DEI DATI DEL CATALOGO SISMICO ITALIANO DAL 1985 A OGGI</dc:title>
  <dc:creator>Ogeid99</dc:creator>
  <cp:lastModifiedBy>Diego Eustachio Farchione</cp:lastModifiedBy>
  <cp:revision>71</cp:revision>
  <dcterms:modified xsi:type="dcterms:W3CDTF">2020-12-01T21:56:19Z</dcterms:modified>
</cp:coreProperties>
</file>