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94" r:id="rId3"/>
    <p:sldId id="297" r:id="rId4"/>
    <p:sldId id="295" r:id="rId5"/>
    <p:sldId id="257" r:id="rId6"/>
    <p:sldId id="298" r:id="rId7"/>
    <p:sldId id="296" r:id="rId8"/>
    <p:sldId id="299" r:id="rId9"/>
    <p:sldId id="300" r:id="rId10"/>
    <p:sldId id="285" r:id="rId11"/>
    <p:sldId id="305" r:id="rId12"/>
    <p:sldId id="301" r:id="rId13"/>
    <p:sldId id="302" r:id="rId14"/>
    <p:sldId id="303" r:id="rId15"/>
    <p:sldId id="293" r:id="rId16"/>
    <p:sldId id="304" r:id="rId17"/>
  </p:sldIdLst>
  <p:sldSz cx="9144000" cy="5143500" type="screen16x9"/>
  <p:notesSz cx="6858000" cy="9144000"/>
  <p:embeddedFontLst>
    <p:embeddedFont>
      <p:font typeface="Avenir Next LT Pro" panose="020B0504020202020204" pitchFamily="3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Inter-Regular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ego Eustachio Farchione" initials="DEF" lastIdx="1" clrIdx="0">
    <p:extLst>
      <p:ext uri="{19B8F6BF-5375-455C-9EA6-DF929625EA0E}">
        <p15:presenceInfo xmlns:p15="http://schemas.microsoft.com/office/powerpoint/2012/main" userId="Diego Eustachio Farchio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9C1D0F-F138-409B-B80E-695A4E57A8E1}">
  <a:tblStyle styleId="{159C1D0F-F138-409B-B80E-695A4E57A8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calhost:8890/notebooks/OneDrive/Desktop/DS/machine_learning_course_project/Untitled-Copy1.ipynb#rmse:0.43062023977200553-r2:0.8292674240053359--mae:0.34011389198597936-mape:1.6911960636435472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0" y="1480667"/>
            <a:ext cx="9144000" cy="150906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2200" dirty="0"/>
            </a:br>
            <a:r>
              <a:rPr lang="it-IT" sz="2200" dirty="0"/>
              <a:t>EARTHQUAKE MAGNITUDE ESTIMATION</a:t>
            </a:r>
            <a:endParaRPr sz="2200" dirty="0"/>
          </a:p>
        </p:txBody>
      </p:sp>
      <p:sp>
        <p:nvSpPr>
          <p:cNvPr id="5" name="Google Shape;57;p12">
            <a:extLst>
              <a:ext uri="{FF2B5EF4-FFF2-40B4-BE49-F238E27FC236}">
                <a16:creationId xmlns:a16="http://schemas.microsoft.com/office/drawing/2014/main" id="{2C56DFDE-0F6C-4486-AD32-5145EAF0972D}"/>
              </a:ext>
            </a:extLst>
          </p:cNvPr>
          <p:cNvSpPr txBox="1">
            <a:spLocks/>
          </p:cNvSpPr>
          <p:nvPr/>
        </p:nvSpPr>
        <p:spPr>
          <a:xfrm>
            <a:off x="0" y="2927388"/>
            <a:ext cx="3024538" cy="2216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algn="ctr"/>
            <a:r>
              <a:rPr lang="it-IT" sz="1800" dirty="0"/>
              <a:t>Professor:</a:t>
            </a:r>
          </a:p>
          <a:p>
            <a:pPr algn="ctr"/>
            <a:r>
              <a:rPr lang="it-IT" sz="1800" dirty="0"/>
              <a:t>Francesco Grigoli</a:t>
            </a:r>
          </a:p>
        </p:txBody>
      </p:sp>
      <p:sp>
        <p:nvSpPr>
          <p:cNvPr id="6" name="Google Shape;57;p12">
            <a:extLst>
              <a:ext uri="{FF2B5EF4-FFF2-40B4-BE49-F238E27FC236}">
                <a16:creationId xmlns:a16="http://schemas.microsoft.com/office/drawing/2014/main" id="{07FADBBE-90B5-44D6-A48E-E18C1DDF6FB3}"/>
              </a:ext>
            </a:extLst>
          </p:cNvPr>
          <p:cNvSpPr txBox="1">
            <a:spLocks/>
          </p:cNvSpPr>
          <p:nvPr/>
        </p:nvSpPr>
        <p:spPr>
          <a:xfrm>
            <a:off x="5948477" y="2908301"/>
            <a:ext cx="3024538" cy="221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algn="ctr"/>
            <a:r>
              <a:rPr lang="it-IT" sz="1800" dirty="0" err="1"/>
              <a:t>Student</a:t>
            </a:r>
            <a:r>
              <a:rPr lang="it-IT" sz="1800" dirty="0"/>
              <a:t>:</a:t>
            </a:r>
          </a:p>
          <a:p>
            <a:pPr algn="ctr"/>
            <a:r>
              <a:rPr lang="it-IT" sz="1800" dirty="0"/>
              <a:t>Diego Eustachio Farchione</a:t>
            </a:r>
          </a:p>
          <a:p>
            <a:pPr algn="ctr"/>
            <a:r>
              <a:rPr lang="it-IT" sz="1800" dirty="0" err="1"/>
              <a:t>Student</a:t>
            </a:r>
            <a:r>
              <a:rPr lang="it-IT" sz="1800" dirty="0"/>
              <a:t> </a:t>
            </a:r>
            <a:r>
              <a:rPr lang="it-IT" sz="1800" dirty="0" err="1"/>
              <a:t>number</a:t>
            </a:r>
            <a:r>
              <a:rPr lang="it-IT" sz="1800" dirty="0"/>
              <a:t>: 628186</a:t>
            </a:r>
          </a:p>
        </p:txBody>
      </p:sp>
      <p:sp>
        <p:nvSpPr>
          <p:cNvPr id="7" name="Google Shape;57;p12">
            <a:extLst>
              <a:ext uri="{FF2B5EF4-FFF2-40B4-BE49-F238E27FC236}">
                <a16:creationId xmlns:a16="http://schemas.microsoft.com/office/drawing/2014/main" id="{99AE8909-832C-4452-9F65-403D4FD4C99B}"/>
              </a:ext>
            </a:extLst>
          </p:cNvPr>
          <p:cNvSpPr txBox="1">
            <a:spLocks/>
          </p:cNvSpPr>
          <p:nvPr/>
        </p:nvSpPr>
        <p:spPr>
          <a:xfrm>
            <a:off x="3094926" y="3925228"/>
            <a:ext cx="3024538" cy="1674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algn="ctr"/>
            <a:r>
              <a:rPr lang="it-IT" sz="1300" i="1" dirty="0"/>
              <a:t>AY 2021/2022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1653FD-4AD2-45FB-882C-96D0009C3743}"/>
              </a:ext>
            </a:extLst>
          </p:cNvPr>
          <p:cNvSpPr/>
          <p:nvPr/>
        </p:nvSpPr>
        <p:spPr>
          <a:xfrm>
            <a:off x="1847385" y="1090192"/>
            <a:ext cx="5449229" cy="797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it-IT" sz="800" dirty="0">
              <a:solidFill>
                <a:schemeClr val="bg1"/>
              </a:solidFill>
              <a:latin typeface="Inter-Regular" panose="020B0604020202020204" charset="0"/>
              <a:ea typeface="Inter-Regular" panose="020B0604020202020204" charset="0"/>
            </a:endParaRPr>
          </a:p>
          <a:p>
            <a:pPr algn="ctr"/>
            <a:r>
              <a:rPr lang="it-IT" dirty="0">
                <a:solidFill>
                  <a:schemeClr val="bg1"/>
                </a:solidFill>
                <a:latin typeface="Inter-Regular" panose="020B0604020202020204" charset="0"/>
                <a:ea typeface="Inter-Regular" panose="020B0604020202020204" charset="0"/>
              </a:rPr>
              <a:t>Earth Science Department</a:t>
            </a:r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Inter-Regular" panose="020B0604020202020204" charset="0"/>
                <a:ea typeface="Inter-Regular" panose="020B0604020202020204" charset="0"/>
              </a:rPr>
              <a:t>Master’s</a:t>
            </a:r>
            <a:r>
              <a:rPr lang="it-IT" dirty="0">
                <a:solidFill>
                  <a:schemeClr val="bg1"/>
                </a:solidFill>
                <a:latin typeface="Inter-Regular" panose="020B0604020202020204" charset="0"/>
                <a:ea typeface="Inter-Regular" panose="020B0604020202020204" charset="0"/>
              </a:rPr>
              <a:t> degree in Exploration and Applied </a:t>
            </a:r>
            <a:r>
              <a:rPr lang="it-IT" dirty="0" err="1">
                <a:solidFill>
                  <a:schemeClr val="bg1"/>
                </a:solidFill>
                <a:latin typeface="Inter-Regular" panose="020B0604020202020204" charset="0"/>
                <a:ea typeface="Inter-Regular" panose="020B0604020202020204" charset="0"/>
              </a:rPr>
              <a:t>Geophysics</a:t>
            </a:r>
            <a:endParaRPr lang="it-IT" dirty="0">
              <a:solidFill>
                <a:schemeClr val="bg1"/>
              </a:solidFill>
              <a:latin typeface="Inter-Regular" panose="020B0604020202020204" charset="0"/>
              <a:ea typeface="Inter-Regular" panose="020B0604020202020204" charset="0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F5F75F66-0267-4AD4-BD71-52F1443F0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878" y="75184"/>
            <a:ext cx="1226634" cy="1226634"/>
          </a:xfrm>
          <a:prstGeom prst="rect">
            <a:avLst/>
          </a:prstGeom>
          <a:ln>
            <a:noFill/>
          </a:ln>
          <a:effectLst>
            <a:softEdge rad="2032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30F8B-7393-44B8-8E11-55D3E980ED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83AD2D-ECCB-4D4A-97DE-0F965BC9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37893"/>
            <a:ext cx="7067550" cy="676507"/>
          </a:xfrm>
        </p:spPr>
        <p:txBody>
          <a:bodyPr/>
          <a:lstStyle/>
          <a:p>
            <a:pPr algn="ctr"/>
            <a:r>
              <a:rPr lang="it-IT" sz="2800" dirty="0"/>
              <a:t>FITTING THE ANN ON THE TRAIN DATASET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0CBFEC-3D1B-4BDD-A318-214EA8A4EFF7}"/>
              </a:ext>
            </a:extLst>
          </p:cNvPr>
          <p:cNvSpPr txBox="1"/>
          <p:nvPr/>
        </p:nvSpPr>
        <p:spPr>
          <a:xfrm>
            <a:off x="933634" y="977822"/>
            <a:ext cx="821036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venir Next LT Pro" panose="020B0504020202020204" pitchFamily="34" charset="0"/>
              </a:rPr>
              <a:t>opt = </a:t>
            </a:r>
            <a:r>
              <a:rPr lang="en-US" sz="1100" dirty="0" err="1">
                <a:latin typeface="Avenir Next LT Pro" panose="020B0504020202020204" pitchFamily="34" charset="0"/>
              </a:rPr>
              <a:t>keras.</a:t>
            </a:r>
            <a:r>
              <a:rPr lang="en-US" sz="1100" dirty="0" err="1">
                <a:highlight>
                  <a:srgbClr val="00FFFF"/>
                </a:highlight>
                <a:latin typeface="Avenir Next LT Pro" panose="020B0504020202020204" pitchFamily="34" charset="0"/>
              </a:rPr>
              <a:t>optimizers</a:t>
            </a:r>
            <a:r>
              <a:rPr lang="en-US" sz="1100" dirty="0" err="1">
                <a:latin typeface="Avenir Next LT Pro" panose="020B0504020202020204" pitchFamily="34" charset="0"/>
              </a:rPr>
              <a:t>.Adam</a:t>
            </a:r>
            <a:r>
              <a:rPr lang="en-US" sz="1100" dirty="0">
                <a:latin typeface="Avenir Next LT Pro" panose="020B0504020202020204" pitchFamily="34" charset="0"/>
              </a:rPr>
              <a:t>(</a:t>
            </a:r>
            <a:r>
              <a:rPr lang="en-US" sz="1100" dirty="0" err="1">
                <a:highlight>
                  <a:srgbClr val="00FFFF"/>
                </a:highlight>
                <a:latin typeface="Avenir Next LT Pro" panose="020B0504020202020204" pitchFamily="34" charset="0"/>
              </a:rPr>
              <a:t>lr</a:t>
            </a:r>
            <a:r>
              <a:rPr lang="en-US" sz="1100" dirty="0">
                <a:highlight>
                  <a:srgbClr val="00FFFF"/>
                </a:highlight>
                <a:latin typeface="Avenir Next LT Pro" panose="020B0504020202020204" pitchFamily="34" charset="0"/>
              </a:rPr>
              <a:t>=0.000018,beta_1=0.8,beta_2=0.994,epsilon=1e-7</a:t>
            </a:r>
            <a:r>
              <a:rPr lang="en-US" sz="1100" dirty="0">
                <a:latin typeface="Avenir Next LT Pro" panose="020B0504020202020204" pitchFamily="34" charset="0"/>
              </a:rPr>
              <a:t>)</a:t>
            </a:r>
          </a:p>
          <a:p>
            <a:r>
              <a:rPr lang="en-US" sz="1100" dirty="0">
                <a:latin typeface="Avenir Next LT Pro" panose="020B0504020202020204" pitchFamily="34" charset="0"/>
              </a:rPr>
              <a:t>model=</a:t>
            </a:r>
            <a:r>
              <a:rPr lang="en-US" sz="1100" dirty="0" err="1">
                <a:latin typeface="Avenir Next LT Pro" panose="020B0504020202020204" pitchFamily="34" charset="0"/>
              </a:rPr>
              <a:t>keras.models.Sequential</a:t>
            </a:r>
            <a:r>
              <a:rPr lang="en-US" sz="1100" dirty="0">
                <a:latin typeface="Avenir Next LT Pro" panose="020B0504020202020204" pitchFamily="34" charset="0"/>
              </a:rPr>
              <a:t>(,</a:t>
            </a:r>
          </a:p>
          <a:p>
            <a:r>
              <a:rPr lang="en-US" sz="1100" dirty="0">
                <a:latin typeface="Avenir Next LT Pro" panose="020B0504020202020204" pitchFamily="34" charset="0"/>
              </a:rPr>
              <a:t>                               #keras.layers.</a:t>
            </a:r>
            <a:r>
              <a:rPr lang="en-US" sz="1100" dirty="0">
                <a:highlight>
                  <a:srgbClr val="FF0000"/>
                </a:highlight>
                <a:latin typeface="Avenir Next LT Pro" panose="020B0504020202020204" pitchFamily="34" charset="0"/>
              </a:rPr>
              <a:t>BatchNormalization</a:t>
            </a:r>
            <a:r>
              <a:rPr lang="en-US" sz="1100" dirty="0">
                <a:solidFill>
                  <a:schemeClr val="tx1"/>
                </a:solidFill>
                <a:latin typeface="Avenir Next LT Pro" panose="020B0504020202020204" pitchFamily="34" charset="0"/>
              </a:rPr>
              <a:t>(),</a:t>
            </a:r>
          </a:p>
          <a:p>
            <a:r>
              <a:rPr lang="en-US" sz="1100" dirty="0">
                <a:latin typeface="Avenir Next LT Pro" panose="020B0504020202020204" pitchFamily="34" charset="0"/>
              </a:rPr>
              <a:t>                               #keras.layers.</a:t>
            </a:r>
            <a:r>
              <a:rPr lang="en-US" sz="1100" dirty="0">
                <a:highlight>
                  <a:srgbClr val="FF0000"/>
                </a:highlight>
                <a:latin typeface="Avenir Next LT Pro" panose="020B0504020202020204" pitchFamily="34" charset="0"/>
              </a:rPr>
              <a:t>Dropout</a:t>
            </a:r>
            <a:r>
              <a:rPr lang="en-US" sz="1100" dirty="0">
                <a:latin typeface="Avenir Next LT Pro" panose="020B0504020202020204" pitchFamily="34" charset="0"/>
              </a:rPr>
              <a:t>(</a:t>
            </a:r>
            <a:r>
              <a:rPr lang="en-US" sz="1100" dirty="0">
                <a:highlight>
                  <a:srgbClr val="00FFFF"/>
                </a:highlight>
                <a:latin typeface="Avenir Next LT Pro" panose="020B0504020202020204" pitchFamily="34" charset="0"/>
              </a:rPr>
              <a:t>rate</a:t>
            </a:r>
            <a:r>
              <a:rPr lang="en-US" sz="1100" dirty="0">
                <a:latin typeface="Avenir Next LT Pro" panose="020B0504020202020204" pitchFamily="34" charset="0"/>
              </a:rPr>
              <a:t>=0.08),</a:t>
            </a:r>
          </a:p>
          <a:p>
            <a:r>
              <a:rPr lang="en-US" sz="1100" dirty="0">
                <a:latin typeface="Avenir Next LT Pro" panose="020B0504020202020204" pitchFamily="34" charset="0"/>
              </a:rPr>
              <a:t>                               </a:t>
            </a:r>
            <a:r>
              <a:rPr lang="en-US" sz="1100" dirty="0" err="1">
                <a:latin typeface="Avenir Next LT Pro" panose="020B0504020202020204" pitchFamily="34" charset="0"/>
              </a:rPr>
              <a:t>keras.layers.Dense</a:t>
            </a:r>
            <a:r>
              <a:rPr lang="en-US" sz="1100" dirty="0">
                <a:latin typeface="Avenir Next LT Pro" panose="020B0504020202020204" pitchFamily="34" charset="0"/>
              </a:rPr>
              <a:t>(</a:t>
            </a:r>
            <a:r>
              <a:rPr lang="en-US" sz="1100" dirty="0">
                <a:highlight>
                  <a:srgbClr val="00FFFF"/>
                </a:highlight>
                <a:latin typeface="Avenir Next LT Pro" panose="020B0504020202020204" pitchFamily="34" charset="0"/>
              </a:rPr>
              <a:t>2600</a:t>
            </a:r>
            <a:r>
              <a:rPr lang="en-US" sz="1100" dirty="0">
                <a:latin typeface="Avenir Next LT Pro" panose="020B0504020202020204" pitchFamily="34" charset="0"/>
              </a:rPr>
              <a:t>,</a:t>
            </a:r>
            <a:r>
              <a:rPr lang="en-US" sz="1100" dirty="0">
                <a:highlight>
                  <a:srgbClr val="00FFFF"/>
                </a:highlight>
                <a:latin typeface="Avenir Next LT Pro" panose="020B0504020202020204" pitchFamily="34" charset="0"/>
              </a:rPr>
              <a:t>activation</a:t>
            </a:r>
            <a:r>
              <a:rPr lang="en-US" sz="1100" dirty="0">
                <a:latin typeface="Avenir Next LT Pro" panose="020B0504020202020204" pitchFamily="34" charset="0"/>
              </a:rPr>
              <a:t>='</a:t>
            </a:r>
            <a:r>
              <a:rPr lang="en-US" sz="1100" dirty="0" err="1">
                <a:latin typeface="Avenir Next LT Pro" panose="020B0504020202020204" pitchFamily="34" charset="0"/>
              </a:rPr>
              <a:t>selu</a:t>
            </a:r>
            <a:r>
              <a:rPr lang="en-US" sz="1100" dirty="0">
                <a:latin typeface="Avenir Next LT Pro" panose="020B0504020202020204" pitchFamily="34" charset="0"/>
              </a:rPr>
              <a:t>'</a:t>
            </a:r>
          </a:p>
          <a:p>
            <a:r>
              <a:rPr lang="en-US" sz="1100" dirty="0">
                <a:latin typeface="Avenir Next LT Pro" panose="020B0504020202020204" pitchFamily="34" charset="0"/>
              </a:rPr>
              <a:t>                                                  ,</a:t>
            </a:r>
            <a:r>
              <a:rPr lang="en-US" sz="1100" dirty="0" err="1">
                <a:highlight>
                  <a:srgbClr val="00FFFF"/>
                </a:highlight>
                <a:latin typeface="Avenir Next LT Pro" panose="020B0504020202020204" pitchFamily="34" charset="0"/>
              </a:rPr>
              <a:t>kernel_initializer</a:t>
            </a:r>
            <a:r>
              <a:rPr lang="en-US" sz="1100" dirty="0">
                <a:latin typeface="Avenir Next LT Pro" panose="020B0504020202020204" pitchFamily="34" charset="0"/>
              </a:rPr>
              <a:t>='</a:t>
            </a:r>
            <a:r>
              <a:rPr lang="en-US" sz="1100" dirty="0" err="1">
                <a:latin typeface="Avenir Next LT Pro" panose="020B0504020202020204" pitchFamily="34" charset="0"/>
              </a:rPr>
              <a:t>lecun_normal</a:t>
            </a:r>
            <a:r>
              <a:rPr lang="en-US" sz="1100" dirty="0">
                <a:latin typeface="Avenir Next LT Pro" panose="020B0504020202020204" pitchFamily="34" charset="0"/>
              </a:rPr>
              <a:t>'</a:t>
            </a:r>
          </a:p>
          <a:p>
            <a:r>
              <a:rPr lang="en-US" sz="1100" dirty="0">
                <a:latin typeface="Avenir Next LT Pro" panose="020B0504020202020204" pitchFamily="34" charset="0"/>
              </a:rPr>
              <a:t>                                                 #,</a:t>
            </a:r>
            <a:r>
              <a:rPr lang="en-US" sz="1100" dirty="0">
                <a:highlight>
                  <a:srgbClr val="FF0000"/>
                </a:highlight>
                <a:latin typeface="Avenir Next LT Pro" panose="020B0504020202020204" pitchFamily="34" charset="0"/>
              </a:rPr>
              <a:t>kernel_regularizer</a:t>
            </a:r>
            <a:r>
              <a:rPr lang="en-US" sz="1100" dirty="0">
                <a:latin typeface="Avenir Next LT Pro" panose="020B0504020202020204" pitchFamily="34" charset="0"/>
              </a:rPr>
              <a:t>=keras.regularizers.l2(</a:t>
            </a:r>
            <a:r>
              <a:rPr lang="en-US" sz="1100" dirty="0">
                <a:highlight>
                  <a:srgbClr val="00FFFF"/>
                </a:highlight>
                <a:latin typeface="Avenir Next LT Pro" panose="020B0504020202020204" pitchFamily="34" charset="0"/>
              </a:rPr>
              <a:t>0.1</a:t>
            </a:r>
            <a:r>
              <a:rPr lang="en-US" sz="1100" dirty="0">
                <a:latin typeface="Avenir Next LT Pro" panose="020B0504020202020204" pitchFamily="34" charset="0"/>
              </a:rPr>
              <a:t>)</a:t>
            </a:r>
          </a:p>
          <a:p>
            <a:r>
              <a:rPr lang="en-US" sz="1100" dirty="0">
                <a:latin typeface="Avenir Next LT Pro" panose="020B0504020202020204" pitchFamily="34" charset="0"/>
              </a:rPr>
              <a:t>                                                 ),</a:t>
            </a:r>
          </a:p>
          <a:p>
            <a:r>
              <a:rPr lang="en-US" sz="1100" dirty="0">
                <a:latin typeface="Avenir Next LT Pro" panose="020B0504020202020204" pitchFamily="34" charset="0"/>
              </a:rPr>
              <a:t>                                </a:t>
            </a:r>
            <a:r>
              <a:rPr lang="en-US" sz="1100" dirty="0" err="1">
                <a:latin typeface="Avenir Next LT Pro" panose="020B0504020202020204" pitchFamily="34" charset="0"/>
              </a:rPr>
              <a:t>keras.layers.</a:t>
            </a:r>
            <a:r>
              <a:rPr lang="en-US" sz="1100" dirty="0" err="1">
                <a:highlight>
                  <a:srgbClr val="FFFF00"/>
                </a:highlight>
                <a:latin typeface="Avenir Next LT Pro" panose="020B0504020202020204" pitchFamily="34" charset="0"/>
              </a:rPr>
              <a:t>BatchNormalization</a:t>
            </a:r>
            <a:r>
              <a:rPr lang="en-US" sz="1100" dirty="0">
                <a:highlight>
                  <a:srgbClr val="FFFF00"/>
                </a:highlight>
                <a:latin typeface="Avenir Next LT Pro" panose="020B0504020202020204" pitchFamily="34" charset="0"/>
              </a:rPr>
              <a:t>()</a:t>
            </a:r>
            <a:r>
              <a:rPr lang="en-US" sz="1100" dirty="0">
                <a:latin typeface="Avenir Next LT Pro" panose="020B0504020202020204" pitchFamily="34" charset="0"/>
              </a:rPr>
              <a:t>,</a:t>
            </a:r>
          </a:p>
          <a:p>
            <a:r>
              <a:rPr lang="en-US" sz="1100" dirty="0">
                <a:latin typeface="Avenir Next LT Pro" panose="020B0504020202020204" pitchFamily="34" charset="0"/>
              </a:rPr>
              <a:t>                               #keras.layers.Dropout(rate=0.05),</a:t>
            </a:r>
          </a:p>
          <a:p>
            <a:r>
              <a:rPr lang="en-US" sz="1100" dirty="0">
                <a:latin typeface="Avenir Next LT Pro" panose="020B0504020202020204" pitchFamily="34" charset="0"/>
              </a:rPr>
              <a:t>                               </a:t>
            </a:r>
            <a:r>
              <a:rPr lang="en-US" sz="1100" dirty="0" err="1">
                <a:latin typeface="Avenir Next LT Pro" panose="020B0504020202020204" pitchFamily="34" charset="0"/>
              </a:rPr>
              <a:t>keras.layers.Dense</a:t>
            </a:r>
            <a:r>
              <a:rPr lang="en-US" sz="1100" dirty="0">
                <a:latin typeface="Avenir Next LT Pro" panose="020B0504020202020204" pitchFamily="34" charset="0"/>
              </a:rPr>
              <a:t>(</a:t>
            </a:r>
            <a:r>
              <a:rPr lang="en-US" sz="1100" dirty="0">
                <a:highlight>
                  <a:srgbClr val="00FFFF"/>
                </a:highlight>
                <a:latin typeface="Avenir Next LT Pro" panose="020B0504020202020204" pitchFamily="34" charset="0"/>
              </a:rPr>
              <a:t>25</a:t>
            </a:r>
            <a:r>
              <a:rPr lang="en-US" sz="1100" dirty="0">
                <a:latin typeface="Avenir Next LT Pro" panose="020B0504020202020204" pitchFamily="34" charset="0"/>
              </a:rPr>
              <a:t>,</a:t>
            </a:r>
            <a:r>
              <a:rPr lang="en-US" sz="1100" dirty="0">
                <a:highlight>
                  <a:srgbClr val="00FFFF"/>
                </a:highlight>
                <a:latin typeface="Avenir Next LT Pro" panose="020B0504020202020204" pitchFamily="34" charset="0"/>
              </a:rPr>
              <a:t>activation</a:t>
            </a:r>
            <a:r>
              <a:rPr lang="en-US" sz="1100" dirty="0">
                <a:latin typeface="Avenir Next LT Pro" panose="020B0504020202020204" pitchFamily="34" charset="0"/>
              </a:rPr>
              <a:t>='</a:t>
            </a:r>
            <a:r>
              <a:rPr lang="en-US" sz="1100" dirty="0" err="1">
                <a:latin typeface="Avenir Next LT Pro" panose="020B0504020202020204" pitchFamily="34" charset="0"/>
              </a:rPr>
              <a:t>selu</a:t>
            </a:r>
            <a:r>
              <a:rPr lang="en-US" sz="1100" dirty="0">
                <a:latin typeface="Avenir Next LT Pro" panose="020B0504020202020204" pitchFamily="34" charset="0"/>
              </a:rPr>
              <a:t>'</a:t>
            </a:r>
          </a:p>
          <a:p>
            <a:r>
              <a:rPr lang="en-US" sz="1100" dirty="0">
                <a:latin typeface="Avenir Next LT Pro" panose="020B0504020202020204" pitchFamily="34" charset="0"/>
              </a:rPr>
              <a:t>                                                  ,</a:t>
            </a:r>
            <a:r>
              <a:rPr lang="en-US" sz="1100" dirty="0" err="1">
                <a:latin typeface="Avenir Next LT Pro" panose="020B0504020202020204" pitchFamily="34" charset="0"/>
              </a:rPr>
              <a:t>kernel_initializer</a:t>
            </a:r>
            <a:r>
              <a:rPr lang="en-US" sz="1100" dirty="0">
                <a:latin typeface="Avenir Next LT Pro" panose="020B0504020202020204" pitchFamily="34" charset="0"/>
              </a:rPr>
              <a:t>='</a:t>
            </a:r>
            <a:r>
              <a:rPr lang="en-US" sz="1100" dirty="0" err="1">
                <a:latin typeface="Avenir Next LT Pro" panose="020B0504020202020204" pitchFamily="34" charset="0"/>
              </a:rPr>
              <a:t>lecun_normal</a:t>
            </a:r>
            <a:r>
              <a:rPr lang="en-US" sz="1100" dirty="0">
                <a:latin typeface="Avenir Next LT Pro" panose="020B0504020202020204" pitchFamily="34" charset="0"/>
              </a:rPr>
              <a:t>'</a:t>
            </a:r>
          </a:p>
          <a:p>
            <a:r>
              <a:rPr lang="en-US" sz="1100" dirty="0">
                <a:latin typeface="Avenir Next LT Pro" panose="020B0504020202020204" pitchFamily="34" charset="0"/>
              </a:rPr>
              <a:t>                                                 #,kernel_regularizer=keras.regularizers.l2(</a:t>
            </a:r>
            <a:r>
              <a:rPr lang="en-US" sz="1100" dirty="0">
                <a:highlight>
                  <a:srgbClr val="00FFFF"/>
                </a:highlight>
                <a:latin typeface="Avenir Next LT Pro" panose="020B0504020202020204" pitchFamily="34" charset="0"/>
              </a:rPr>
              <a:t>0.1</a:t>
            </a:r>
            <a:r>
              <a:rPr lang="en-US" sz="1100" dirty="0">
                <a:latin typeface="Avenir Next LT Pro" panose="020B0504020202020204" pitchFamily="34" charset="0"/>
              </a:rPr>
              <a:t>)</a:t>
            </a:r>
          </a:p>
          <a:p>
            <a:r>
              <a:rPr lang="en-US" sz="1100" dirty="0">
                <a:latin typeface="Avenir Next LT Pro" panose="020B0504020202020204" pitchFamily="34" charset="0"/>
              </a:rPr>
              <a:t>                                                 ),</a:t>
            </a:r>
          </a:p>
          <a:p>
            <a:r>
              <a:rPr lang="en-US" sz="1100" dirty="0">
                <a:latin typeface="Avenir Next LT Pro" panose="020B0504020202020204" pitchFamily="34" charset="0"/>
              </a:rPr>
              <a:t>                               </a:t>
            </a:r>
            <a:r>
              <a:rPr lang="en-US" sz="1100" dirty="0" err="1">
                <a:latin typeface="Avenir Next LT Pro" panose="020B0504020202020204" pitchFamily="34" charset="0"/>
              </a:rPr>
              <a:t>keras.layers.BatchNormalization</a:t>
            </a:r>
            <a:r>
              <a:rPr lang="en-US" sz="1100" dirty="0">
                <a:latin typeface="Avenir Next LT Pro" panose="020B0504020202020204" pitchFamily="34" charset="0"/>
              </a:rPr>
              <a:t>(),</a:t>
            </a:r>
          </a:p>
          <a:p>
            <a:r>
              <a:rPr lang="en-US" sz="1100" dirty="0">
                <a:latin typeface="Avenir Next LT Pro" panose="020B0504020202020204" pitchFamily="34" charset="0"/>
              </a:rPr>
              <a:t>                               </a:t>
            </a:r>
            <a:r>
              <a:rPr lang="en-US" sz="1100" dirty="0" err="1">
                <a:latin typeface="Avenir Next LT Pro" panose="020B0504020202020204" pitchFamily="34" charset="0"/>
              </a:rPr>
              <a:t>keras.layers.Dense</a:t>
            </a:r>
            <a:r>
              <a:rPr lang="en-US" sz="1100" dirty="0">
                <a:latin typeface="Avenir Next LT Pro" panose="020B0504020202020204" pitchFamily="34" charset="0"/>
              </a:rPr>
              <a:t>(1,</a:t>
            </a:r>
            <a:r>
              <a:rPr lang="en-US" sz="1100" dirty="0">
                <a:highlight>
                  <a:srgbClr val="00FFFF"/>
                </a:highlight>
                <a:latin typeface="Avenir Next LT Pro" panose="020B0504020202020204" pitchFamily="34" charset="0"/>
              </a:rPr>
              <a:t>activation</a:t>
            </a:r>
            <a:r>
              <a:rPr lang="en-US" sz="1100" dirty="0">
                <a:latin typeface="Avenir Next LT Pro" panose="020B0504020202020204" pitchFamily="34" charset="0"/>
              </a:rPr>
              <a:t>='linear')])</a:t>
            </a:r>
          </a:p>
          <a:p>
            <a:r>
              <a:rPr lang="en-US" sz="1100" dirty="0" err="1">
                <a:latin typeface="Avenir Next LT Pro" panose="020B0504020202020204" pitchFamily="34" charset="0"/>
              </a:rPr>
              <a:t>model.compile</a:t>
            </a:r>
            <a:r>
              <a:rPr lang="en-US" sz="1100" dirty="0">
                <a:latin typeface="Avenir Next LT Pro" panose="020B0504020202020204" pitchFamily="34" charset="0"/>
              </a:rPr>
              <a:t>(</a:t>
            </a:r>
            <a:r>
              <a:rPr lang="en-US" sz="1100" dirty="0">
                <a:highlight>
                  <a:srgbClr val="FFFF00"/>
                </a:highlight>
                <a:latin typeface="Avenir Next LT Pro" panose="020B0504020202020204" pitchFamily="34" charset="0"/>
              </a:rPr>
              <a:t>loss</a:t>
            </a:r>
            <a:r>
              <a:rPr lang="en-US" sz="1100" dirty="0">
                <a:latin typeface="Avenir Next LT Pro" panose="020B0504020202020204" pitchFamily="34" charset="0"/>
              </a:rPr>
              <a:t>='</a:t>
            </a:r>
            <a:r>
              <a:rPr lang="en-US" sz="1100" dirty="0" err="1">
                <a:latin typeface="Avenir Next LT Pro" panose="020B0504020202020204" pitchFamily="34" charset="0"/>
              </a:rPr>
              <a:t>mean_squared_error</a:t>
            </a:r>
            <a:r>
              <a:rPr lang="en-US" sz="1100" dirty="0">
                <a:latin typeface="Avenir Next LT Pro" panose="020B0504020202020204" pitchFamily="34" charset="0"/>
              </a:rPr>
              <a:t>', optimizer=opt, metrics=[</a:t>
            </a:r>
            <a:r>
              <a:rPr lang="en-US" sz="1100" dirty="0" err="1">
                <a:latin typeface="Avenir Next LT Pro" panose="020B0504020202020204" pitchFamily="34" charset="0"/>
              </a:rPr>
              <a:t>tf.keras.metrics.MeanSquaredError</a:t>
            </a:r>
            <a:r>
              <a:rPr lang="en-US" sz="1100" dirty="0">
                <a:latin typeface="Avenir Next LT Pro" panose="020B0504020202020204" pitchFamily="34" charset="0"/>
              </a:rPr>
              <a:t>()])</a:t>
            </a:r>
          </a:p>
          <a:p>
            <a:r>
              <a:rPr lang="en-US" sz="1100" dirty="0" err="1">
                <a:latin typeface="Avenir Next LT Pro" panose="020B0504020202020204" pitchFamily="34" charset="0"/>
              </a:rPr>
              <a:t>checkpoint_cb</a:t>
            </a:r>
            <a:r>
              <a:rPr lang="en-US" sz="1100" dirty="0">
                <a:latin typeface="Avenir Next LT Pro" panose="020B0504020202020204" pitchFamily="34" charset="0"/>
              </a:rPr>
              <a:t>=</a:t>
            </a:r>
            <a:r>
              <a:rPr lang="en-US" sz="1100" dirty="0" err="1">
                <a:latin typeface="Avenir Next LT Pro" panose="020B0504020202020204" pitchFamily="34" charset="0"/>
              </a:rPr>
              <a:t>keras.callbacks.ModelCheckpoint</a:t>
            </a:r>
            <a:r>
              <a:rPr lang="en-US" sz="1100" dirty="0">
                <a:latin typeface="Avenir Next LT Pro" panose="020B0504020202020204" pitchFamily="34" charset="0"/>
              </a:rPr>
              <a:t>('my_keras_model_2_layers_700_30.h5',save_best_only=True)</a:t>
            </a:r>
          </a:p>
          <a:p>
            <a:r>
              <a:rPr lang="en-US" sz="1100" dirty="0" err="1">
                <a:latin typeface="Avenir Next LT Pro" panose="020B0504020202020204" pitchFamily="34" charset="0"/>
              </a:rPr>
              <a:t>early_stopping_cb</a:t>
            </a:r>
            <a:r>
              <a:rPr lang="en-US" sz="1100" dirty="0">
                <a:latin typeface="Avenir Next LT Pro" panose="020B0504020202020204" pitchFamily="34" charset="0"/>
              </a:rPr>
              <a:t>=</a:t>
            </a:r>
            <a:r>
              <a:rPr lang="en-US" sz="1100" dirty="0" err="1">
                <a:latin typeface="Avenir Next LT Pro" panose="020B0504020202020204" pitchFamily="34" charset="0"/>
              </a:rPr>
              <a:t>keras.callbacks.EarlyStopping</a:t>
            </a:r>
            <a:r>
              <a:rPr lang="en-US" sz="1100" dirty="0">
                <a:latin typeface="Avenir Next LT Pro" panose="020B0504020202020204" pitchFamily="34" charset="0"/>
              </a:rPr>
              <a:t>(</a:t>
            </a:r>
            <a:r>
              <a:rPr lang="en-US" sz="1100" dirty="0">
                <a:highlight>
                  <a:srgbClr val="00FFFF"/>
                </a:highlight>
                <a:latin typeface="Avenir Next LT Pro" panose="020B0504020202020204" pitchFamily="34" charset="0"/>
              </a:rPr>
              <a:t>patience</a:t>
            </a:r>
            <a:r>
              <a:rPr lang="en-US" sz="1100" dirty="0">
                <a:latin typeface="Avenir Next LT Pro" panose="020B0504020202020204" pitchFamily="34" charset="0"/>
              </a:rPr>
              <a:t>=200,restore_best_weights=True)</a:t>
            </a:r>
          </a:p>
          <a:p>
            <a:r>
              <a:rPr lang="en-US" sz="1100" dirty="0">
                <a:latin typeface="Avenir Next LT Pro" panose="020B0504020202020204" pitchFamily="34" charset="0"/>
              </a:rPr>
              <a:t>history=</a:t>
            </a:r>
            <a:r>
              <a:rPr lang="en-US" sz="1100" dirty="0" err="1">
                <a:latin typeface="Avenir Next LT Pro" panose="020B0504020202020204" pitchFamily="34" charset="0"/>
              </a:rPr>
              <a:t>model.fit</a:t>
            </a:r>
            <a:r>
              <a:rPr lang="en-US" sz="1100" dirty="0">
                <a:latin typeface="Avenir Next LT Pro" panose="020B0504020202020204" pitchFamily="34" charset="0"/>
              </a:rPr>
              <a:t>(</a:t>
            </a:r>
            <a:r>
              <a:rPr lang="en-US" sz="1100" dirty="0" err="1">
                <a:latin typeface="Avenir Next LT Pro" panose="020B0504020202020204" pitchFamily="34" charset="0"/>
              </a:rPr>
              <a:t>np.array</a:t>
            </a:r>
            <a:r>
              <a:rPr lang="en-US" sz="1100" dirty="0">
                <a:latin typeface="Avenir Next LT Pro" panose="020B0504020202020204" pitchFamily="34" charset="0"/>
              </a:rPr>
              <a:t>(</a:t>
            </a:r>
            <a:r>
              <a:rPr lang="en-US" sz="1100" dirty="0" err="1">
                <a:latin typeface="Avenir Next LT Pro" panose="020B0504020202020204" pitchFamily="34" charset="0"/>
              </a:rPr>
              <a:t>X_train</a:t>
            </a:r>
            <a:r>
              <a:rPr lang="en-US" sz="1100" dirty="0">
                <a:latin typeface="Avenir Next LT Pro" panose="020B0504020202020204" pitchFamily="34" charset="0"/>
              </a:rPr>
              <a:t>),</a:t>
            </a:r>
            <a:r>
              <a:rPr lang="en-US" sz="1100" dirty="0" err="1">
                <a:latin typeface="Avenir Next LT Pro" panose="020B0504020202020204" pitchFamily="34" charset="0"/>
              </a:rPr>
              <a:t>np.array</a:t>
            </a:r>
            <a:r>
              <a:rPr lang="en-US" sz="1100" dirty="0">
                <a:latin typeface="Avenir Next LT Pro" panose="020B0504020202020204" pitchFamily="34" charset="0"/>
              </a:rPr>
              <a:t>(</a:t>
            </a:r>
            <a:r>
              <a:rPr lang="en-US" sz="1100" dirty="0" err="1">
                <a:latin typeface="Avenir Next LT Pro" panose="020B0504020202020204" pitchFamily="34" charset="0"/>
              </a:rPr>
              <a:t>y_train</a:t>
            </a:r>
            <a:r>
              <a:rPr lang="en-US" sz="1100" dirty="0">
                <a:latin typeface="Avenir Next LT Pro" panose="020B0504020202020204" pitchFamily="34" charset="0"/>
              </a:rPr>
              <a:t>),</a:t>
            </a:r>
          </a:p>
          <a:p>
            <a:r>
              <a:rPr lang="en-US" sz="1100" dirty="0">
                <a:highlight>
                  <a:srgbClr val="00FFFF"/>
                </a:highlight>
                <a:latin typeface="Avenir Next LT Pro" panose="020B0504020202020204" pitchFamily="34" charset="0"/>
              </a:rPr>
              <a:t>epochs</a:t>
            </a:r>
            <a:r>
              <a:rPr lang="en-US" sz="1100" dirty="0">
                <a:latin typeface="Avenir Next LT Pro" panose="020B0504020202020204" pitchFamily="34" charset="0"/>
              </a:rPr>
              <a:t>=4500,validation_data=(</a:t>
            </a:r>
            <a:r>
              <a:rPr lang="en-US" sz="1100" dirty="0" err="1">
                <a:latin typeface="Avenir Next LT Pro" panose="020B0504020202020204" pitchFamily="34" charset="0"/>
              </a:rPr>
              <a:t>X_val,y_val</a:t>
            </a:r>
            <a:r>
              <a:rPr lang="en-US" sz="1100" dirty="0">
                <a:latin typeface="Avenir Next LT Pro" panose="020B0504020202020204" pitchFamily="34" charset="0"/>
              </a:rPr>
              <a:t>),</a:t>
            </a:r>
          </a:p>
          <a:p>
            <a:r>
              <a:rPr lang="en-US" sz="1100" dirty="0">
                <a:latin typeface="Avenir Next LT Pro" panose="020B0504020202020204" pitchFamily="34" charset="0"/>
              </a:rPr>
              <a:t>                 callbacks=[</a:t>
            </a:r>
            <a:r>
              <a:rPr lang="en-US" sz="1100" dirty="0" err="1">
                <a:latin typeface="Avenir Next LT Pro" panose="020B0504020202020204" pitchFamily="34" charset="0"/>
              </a:rPr>
              <a:t>checkpoint_cb,early_stopping_cb</a:t>
            </a:r>
            <a:r>
              <a:rPr lang="en-US" sz="1100" dirty="0">
                <a:latin typeface="Avenir Next LT Pro" panose="020B0504020202020204" pitchFamily="34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46110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EF12D-E956-4170-AC39-84B9EFABC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75" y="215590"/>
            <a:ext cx="7068300" cy="810322"/>
          </a:xfrm>
        </p:spPr>
        <p:txBody>
          <a:bodyPr/>
          <a:lstStyle/>
          <a:p>
            <a:pPr algn="ctr"/>
            <a:r>
              <a:rPr lang="it-IT" sz="2800" dirty="0"/>
              <a:t>THE STRUCTURE OF THE NEURAL NETWORK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5FEC6-ED4D-40E1-8351-6E3AD342C5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9DE29024-74C6-4CBE-8C78-978E45B87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260" y="1083139"/>
            <a:ext cx="5219480" cy="375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75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6DB4B-9D68-47A6-A03A-7A8BB5BF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75" y="216614"/>
            <a:ext cx="7068300" cy="504498"/>
          </a:xfrm>
        </p:spPr>
        <p:txBody>
          <a:bodyPr/>
          <a:lstStyle/>
          <a:p>
            <a:pPr algn="ctr"/>
            <a:r>
              <a:rPr lang="it-IT" sz="2800" dirty="0"/>
              <a:t>TRAINING CURVE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A4BE8-36AD-462B-ADBC-FCDDF7A0F0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BAC66EA-5906-430E-B3B4-5C23061764F2}"/>
              </a:ext>
            </a:extLst>
          </p:cNvPr>
          <p:cNvGrpSpPr/>
          <p:nvPr/>
        </p:nvGrpSpPr>
        <p:grpSpPr>
          <a:xfrm>
            <a:off x="791840" y="419623"/>
            <a:ext cx="7314285" cy="4571428"/>
            <a:chOff x="791840" y="419623"/>
            <a:chExt cx="7314285" cy="4571428"/>
          </a:xfrm>
        </p:grpSpPr>
        <p:pic>
          <p:nvPicPr>
            <p:cNvPr id="6" name="Picture 5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CDBD73C7-951E-46FD-B287-022A4B3DD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1840" y="419623"/>
              <a:ext cx="7314285" cy="457142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60B91AD-5CE1-4481-B03C-2A0E05F6DD3A}"/>
                </a:ext>
              </a:extLst>
            </p:cNvPr>
            <p:cNvSpPr/>
            <p:nvPr/>
          </p:nvSpPr>
          <p:spPr>
            <a:xfrm>
              <a:off x="5307980" y="1034150"/>
              <a:ext cx="1999786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Clr>
                  <a:srgbClr val="FF0000"/>
                </a:buClr>
                <a:buSzPct val="110000"/>
                <a:buFont typeface="Arial" panose="020B0604020202020204" pitchFamily="34" charset="0"/>
                <a:buChar char="▬"/>
              </a:pPr>
              <a:r>
                <a:rPr lang="it-IT" dirty="0" err="1"/>
                <a:t>Validation</a:t>
              </a:r>
              <a:r>
                <a:rPr lang="it-IT" dirty="0"/>
                <a:t> </a:t>
              </a:r>
              <a:r>
                <a:rPr lang="it-IT" dirty="0" err="1"/>
                <a:t>error</a:t>
              </a:r>
              <a:endParaRPr lang="it-IT" dirty="0"/>
            </a:p>
            <a:p>
              <a:pPr marL="285750" indent="-285750">
                <a:lnSpc>
                  <a:spcPct val="150000"/>
                </a:lnSpc>
                <a:buClr>
                  <a:srgbClr val="FFC000"/>
                </a:buClr>
                <a:buSzPct val="110000"/>
                <a:buFont typeface="Arial" panose="020B0604020202020204" pitchFamily="34" charset="0"/>
                <a:buChar char="▬"/>
              </a:pPr>
              <a:r>
                <a:rPr lang="en-US" dirty="0"/>
                <a:t>Train 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7390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2876-5782-4990-A313-BAFD2950B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75" y="383886"/>
            <a:ext cx="7068300" cy="515646"/>
          </a:xfrm>
        </p:spPr>
        <p:txBody>
          <a:bodyPr/>
          <a:lstStyle/>
          <a:p>
            <a:pPr algn="ctr"/>
            <a:r>
              <a:rPr lang="it-IT" sz="2600" dirty="0"/>
              <a:t>VALIDATION AND TEST DATASETS PREDICTION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113C5-5B7E-4395-A3E7-D90EFF30D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075B8AF-6F91-4D4B-AA55-938D9304D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858980"/>
            <a:ext cx="3301057" cy="2987079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3C211E43-D676-477E-80EC-01BF5DA14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04" y="899532"/>
            <a:ext cx="3225378" cy="29580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E88450-6EDC-43B1-AF9B-FB5D20F6A66B}"/>
              </a:ext>
            </a:extLst>
          </p:cNvPr>
          <p:cNvSpPr txBox="1"/>
          <p:nvPr/>
        </p:nvSpPr>
        <p:spPr>
          <a:xfrm>
            <a:off x="962174" y="3840144"/>
            <a:ext cx="33990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rmse:0.4682974873094415 </a:t>
            </a:r>
          </a:p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r2:0.787758594244337 </a:t>
            </a:r>
          </a:p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mae:0.3412472098261595 </a:t>
            </a:r>
          </a:p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mape:1.4385847502364602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653E6A-A9ED-4EE8-899E-448938C534C3}"/>
              </a:ext>
            </a:extLst>
          </p:cNvPr>
          <p:cNvSpPr txBox="1"/>
          <p:nvPr/>
        </p:nvSpPr>
        <p:spPr>
          <a:xfrm>
            <a:off x="5040138" y="3840144"/>
            <a:ext cx="3077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cs typeface="Arial"/>
                <a:sym typeface="Arial"/>
              </a:rPr>
              <a:t>rmse:0.43062023977200553 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r2:0.8292674240053359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cs typeface="Arial"/>
                <a:sym typeface="Arial"/>
              </a:rPr>
              <a:t> mae:0.34011389198597936 mape:1.6911960636435472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296EAA"/>
                </a:solidFill>
                <a:effectLst/>
                <a:uLnTx/>
                <a:uFillTx/>
                <a:latin typeface="Helvetica Neue"/>
                <a:cs typeface="Arial"/>
                <a:sym typeface="Arial"/>
                <a:hlinkClick r:id="rId4"/>
              </a:rPr>
              <a:t>¶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8501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5A7D-97B5-4026-A502-2B74537D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8" y="260196"/>
            <a:ext cx="7068300" cy="592002"/>
          </a:xfrm>
        </p:spPr>
        <p:txBody>
          <a:bodyPr/>
          <a:lstStyle/>
          <a:p>
            <a:pPr algn="ctr"/>
            <a:r>
              <a:rPr lang="it-IT" sz="2600" dirty="0"/>
              <a:t>VALIDATION AND TEST DATASETS PREDICTION (ONLY ONE STATION)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36198-C67B-4D52-934D-30BBA921B6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70608280-C70C-431C-8318-E31CEBC3B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11" y="862360"/>
            <a:ext cx="3749306" cy="3303724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7EC873DE-6764-44C6-B906-215F8D7F1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898" y="862361"/>
            <a:ext cx="3649679" cy="33037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6359916-BDDF-4F6B-98D6-8E6009F7F44F}"/>
              </a:ext>
            </a:extLst>
          </p:cNvPr>
          <p:cNvSpPr txBox="1"/>
          <p:nvPr/>
        </p:nvSpPr>
        <p:spPr>
          <a:xfrm>
            <a:off x="4694664" y="4242224"/>
            <a:ext cx="46128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rmse:0.5640885714888886 r2:0.7058078969832094  mae:0.44675370687078253 mape:3.3646880381338766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492E09-C44C-4857-B9E3-44C9FF7A185A}"/>
              </a:ext>
            </a:extLst>
          </p:cNvPr>
          <p:cNvSpPr txBox="1"/>
          <p:nvPr/>
        </p:nvSpPr>
        <p:spPr>
          <a:xfrm>
            <a:off x="208035" y="4204424"/>
            <a:ext cx="438986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rmse:0.48101761678925814 r2:0.7767606542671457  mae:0.3568588342965572 mape:1.6975885313626764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21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786AE-5E3F-4266-853B-49A71448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75" y="144780"/>
            <a:ext cx="7068300" cy="472440"/>
          </a:xfrm>
        </p:spPr>
        <p:txBody>
          <a:bodyPr/>
          <a:lstStyle/>
          <a:p>
            <a:pPr algn="ctr"/>
            <a:r>
              <a:rPr lang="it-IT" sz="2800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54A99-BBAB-4F09-9EA8-38AEBE88A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370" y="664211"/>
            <a:ext cx="7291814" cy="41300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The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neural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network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was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the model with the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lowest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error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on the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validation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dataset and the test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The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other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models like the ensemble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methods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, SVM and linear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regression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,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were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not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able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to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correctly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predict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the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result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,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especially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on the test dataset and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they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overfit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the model (in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particular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,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when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hyperparameter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tuning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was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performed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). The r2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coefficient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was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even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negative for the models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that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were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trained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Considering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only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one station, the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result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were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slightly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worse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(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even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because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less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features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were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extracted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)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but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they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required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less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tuning and good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results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were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obtained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with the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trained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ensemble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methods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(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AdaBoost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,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ExtraTrees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, Random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Forest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,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Gradient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Boosting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If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the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rows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are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randomly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shuffled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, the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error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on test data can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vary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a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lot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. In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particular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,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using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the ensemble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methods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, SVM and linear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regression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, the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error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decreases</a:t>
            </a:r>
            <a:r>
              <a:rPr lang="it-IT" sz="1600" dirty="0">
                <a:latin typeface="Inter-Regular" panose="020B0604020202020204" charset="0"/>
                <a:ea typeface="Inter-Regular" panose="020B0604020202020204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SzPct val="104000"/>
              <a:buNone/>
            </a:pPr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>
              <a:buSzPct val="104000"/>
            </a:pPr>
            <a:endParaRPr lang="it-IT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it-IT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FD422-2192-49E0-B830-A896A0B2B8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7827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1460-7952-49D3-9698-4AFB54B47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75" y="341043"/>
            <a:ext cx="7068300" cy="372636"/>
          </a:xfrm>
        </p:spPr>
        <p:txBody>
          <a:bodyPr/>
          <a:lstStyle/>
          <a:p>
            <a:pPr algn="ctr"/>
            <a:r>
              <a:rPr lang="it-IT" sz="2800" dirty="0"/>
              <a:t>FOR FURTHER EXPLORATION…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37D3E-2606-4D0A-A219-E74623AF1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9047" y="965665"/>
            <a:ext cx="7068300" cy="382858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sz="1800" dirty="0" err="1"/>
              <a:t>Try</a:t>
            </a:r>
            <a:r>
              <a:rPr lang="it-IT" sz="1800" dirty="0"/>
              <a:t> to </a:t>
            </a:r>
            <a:r>
              <a:rPr lang="it-IT" sz="1800" dirty="0" err="1"/>
              <a:t>extract</a:t>
            </a:r>
            <a:r>
              <a:rPr lang="it-IT" sz="1800" dirty="0"/>
              <a:t> </a:t>
            </a:r>
            <a:r>
              <a:rPr lang="it-IT" sz="1800" dirty="0" err="1"/>
              <a:t>other</a:t>
            </a:r>
            <a:r>
              <a:rPr lang="it-IT" sz="1800" dirty="0"/>
              <a:t> features from the </a:t>
            </a:r>
            <a:r>
              <a:rPr lang="it-IT" sz="1800" dirty="0" err="1"/>
              <a:t>waveforms</a:t>
            </a:r>
            <a:endParaRPr lang="it-IT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/>
              <a:t>Feature </a:t>
            </a:r>
            <a:r>
              <a:rPr lang="it-IT" sz="1800" dirty="0" err="1"/>
              <a:t>selection</a:t>
            </a:r>
            <a:r>
              <a:rPr lang="it-IT" sz="1800" dirty="0"/>
              <a:t> with </a:t>
            </a:r>
            <a:r>
              <a:rPr lang="it-IT" sz="1800" dirty="0" err="1"/>
              <a:t>other</a:t>
            </a:r>
            <a:r>
              <a:rPr lang="it-IT" sz="1800" dirty="0"/>
              <a:t> </a:t>
            </a:r>
            <a:r>
              <a:rPr lang="it-IT" sz="1800" dirty="0" err="1"/>
              <a:t>methods</a:t>
            </a:r>
            <a:endParaRPr lang="it-IT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 err="1"/>
              <a:t>Consider</a:t>
            </a:r>
            <a:r>
              <a:rPr lang="it-IT" sz="1800" dirty="0"/>
              <a:t> more events and more stations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/>
              <a:t>Select a range </a:t>
            </a:r>
            <a:r>
              <a:rPr lang="it-IT" sz="1800" dirty="0" err="1"/>
              <a:t>distance</a:t>
            </a:r>
            <a:r>
              <a:rPr lang="it-IT" sz="1800" dirty="0"/>
              <a:t> and </a:t>
            </a:r>
            <a:r>
              <a:rPr lang="it-IT" sz="1800" dirty="0" err="1"/>
              <a:t>select</a:t>
            </a:r>
            <a:r>
              <a:rPr lang="it-IT" sz="1800" dirty="0"/>
              <a:t> features in </a:t>
            </a:r>
            <a:r>
              <a:rPr lang="it-IT" sz="1800" dirty="0" err="1"/>
              <a:t>this</a:t>
            </a:r>
            <a:r>
              <a:rPr lang="it-IT" sz="1800" dirty="0"/>
              <a:t> range </a:t>
            </a:r>
            <a:r>
              <a:rPr lang="it-IT" sz="1800" dirty="0" err="1"/>
              <a:t>distance</a:t>
            </a:r>
            <a:endParaRPr lang="it-IT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/>
              <a:t>Spending </a:t>
            </a:r>
            <a:r>
              <a:rPr lang="it-IT" sz="1800" dirty="0" err="1"/>
              <a:t>even</a:t>
            </a:r>
            <a:r>
              <a:rPr lang="it-IT" sz="1800" dirty="0"/>
              <a:t> more time tuning the model (</a:t>
            </a:r>
            <a:r>
              <a:rPr lang="it-IT" sz="1800" dirty="0" err="1"/>
              <a:t>using</a:t>
            </a:r>
            <a:r>
              <a:rPr lang="it-IT" sz="1800" dirty="0"/>
              <a:t> a more </a:t>
            </a:r>
            <a:r>
              <a:rPr lang="it-IT" sz="1800" dirty="0" err="1"/>
              <a:t>powerful</a:t>
            </a:r>
            <a:r>
              <a:rPr lang="it-IT" sz="1800" dirty="0"/>
              <a:t> GPU or a GPU cluster 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 err="1"/>
              <a:t>Apply</a:t>
            </a:r>
            <a:r>
              <a:rPr lang="it-IT" sz="1800" dirty="0"/>
              <a:t> </a:t>
            </a:r>
            <a:r>
              <a:rPr lang="it-IT" sz="1800" dirty="0" err="1"/>
              <a:t>other</a:t>
            </a:r>
            <a:r>
              <a:rPr lang="it-IT" sz="1800" dirty="0"/>
              <a:t> </a:t>
            </a:r>
            <a:r>
              <a:rPr lang="it-IT" sz="1800" dirty="0" err="1"/>
              <a:t>kinds</a:t>
            </a:r>
            <a:r>
              <a:rPr lang="it-IT" sz="1800" dirty="0"/>
              <a:t> of </a:t>
            </a:r>
            <a:r>
              <a:rPr lang="it-IT" sz="1800" dirty="0" err="1"/>
              <a:t>crossvalidation</a:t>
            </a:r>
            <a:r>
              <a:rPr lang="it-IT" sz="1800" dirty="0"/>
              <a:t> or </a:t>
            </a:r>
            <a:r>
              <a:rPr lang="it-IT" sz="1800" dirty="0" err="1"/>
              <a:t>nested</a:t>
            </a:r>
            <a:r>
              <a:rPr lang="it-IT" sz="1800" dirty="0"/>
              <a:t> </a:t>
            </a:r>
            <a:r>
              <a:rPr lang="it-IT" sz="1800" dirty="0" err="1"/>
              <a:t>crossvalidation</a:t>
            </a:r>
            <a:endParaRPr lang="it-IT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 err="1"/>
              <a:t>Determine</a:t>
            </a:r>
            <a:r>
              <a:rPr lang="it-IT" sz="1800" dirty="0"/>
              <a:t> </a:t>
            </a:r>
            <a:r>
              <a:rPr lang="it-IT" sz="1800" dirty="0" err="1"/>
              <a:t>anomalous</a:t>
            </a:r>
            <a:r>
              <a:rPr lang="it-IT" sz="1800" dirty="0"/>
              <a:t> data points</a:t>
            </a:r>
          </a:p>
          <a:p>
            <a:pPr marL="76200" indent="0">
              <a:buNone/>
            </a:pPr>
            <a:endParaRPr lang="it-IT" sz="1800" dirty="0"/>
          </a:p>
          <a:p>
            <a:pPr>
              <a:buFont typeface="Arial" panose="020B0604020202020204" pitchFamily="34" charset="0"/>
              <a:buChar char="•"/>
            </a:pPr>
            <a:endParaRPr lang="it-IT" sz="1800" dirty="0"/>
          </a:p>
          <a:p>
            <a:pPr>
              <a:buFont typeface="Arial" panose="020B0604020202020204" pitchFamily="34" charset="0"/>
              <a:buChar char="•"/>
            </a:pPr>
            <a:endParaRPr lang="it-IT" sz="1800" dirty="0"/>
          </a:p>
          <a:p>
            <a:pPr>
              <a:buFont typeface="Arial" panose="020B0604020202020204" pitchFamily="34" charset="0"/>
              <a:buChar char="•"/>
            </a:pPr>
            <a:endParaRPr lang="it-IT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66930-B91D-4DC0-94B3-D82A1E74E3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979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8D320C-83C9-4C03-A067-711205BA3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7875" y="275062"/>
            <a:ext cx="7068300" cy="727618"/>
          </a:xfrm>
        </p:spPr>
        <p:txBody>
          <a:bodyPr/>
          <a:lstStyle/>
          <a:p>
            <a:pPr algn="ctr"/>
            <a:r>
              <a:rPr lang="it-IT" sz="2800" dirty="0"/>
              <a:t>PROCESSING STEPS AND AIM OF THE PROJECT</a:t>
            </a:r>
            <a:endParaRPr lang="en-US" sz="2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01D1724-4BA8-4D65-9830-F7ADD7D6C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7875" y="1115122"/>
            <a:ext cx="7068300" cy="3025698"/>
          </a:xfrm>
          <a:ln>
            <a:noFill/>
          </a:ln>
        </p:spPr>
        <p:txBody>
          <a:bodyPr/>
          <a:lstStyle/>
          <a:p>
            <a:pPr marL="361950" indent="-285750">
              <a:lnSpc>
                <a:spcPct val="100000"/>
              </a:lnSpc>
              <a:buClr>
                <a:schemeClr val="bg1"/>
              </a:buClr>
              <a:buSzPct val="114000"/>
              <a:buFont typeface="Wingdings" panose="05000000000000000000" pitchFamily="2" charset="2"/>
              <a:buChar char="Ø"/>
            </a:pPr>
            <a:r>
              <a:rPr lang="it-IT" sz="1200" dirty="0">
                <a:solidFill>
                  <a:schemeClr val="bg1"/>
                </a:solidFill>
              </a:rPr>
              <a:t>Loading the </a:t>
            </a:r>
            <a:r>
              <a:rPr lang="it-IT" sz="1200" dirty="0" err="1">
                <a:solidFill>
                  <a:schemeClr val="bg1"/>
                </a:solidFill>
              </a:rPr>
              <a:t>catalogue</a:t>
            </a:r>
            <a:r>
              <a:rPr lang="it-IT" sz="1200" dirty="0">
                <a:solidFill>
                  <a:schemeClr val="bg1"/>
                </a:solidFill>
              </a:rPr>
              <a:t>, reading the </a:t>
            </a:r>
            <a:r>
              <a:rPr lang="it-IT" sz="1200" dirty="0" err="1">
                <a:solidFill>
                  <a:schemeClr val="bg1"/>
                </a:solidFill>
              </a:rPr>
              <a:t>seismic</a:t>
            </a:r>
            <a:r>
              <a:rPr lang="it-IT" sz="1200" dirty="0">
                <a:solidFill>
                  <a:schemeClr val="bg1"/>
                </a:solidFill>
              </a:rPr>
              <a:t> </a:t>
            </a:r>
            <a:r>
              <a:rPr lang="it-IT" sz="1200" dirty="0" err="1">
                <a:solidFill>
                  <a:schemeClr val="bg1"/>
                </a:solidFill>
              </a:rPr>
              <a:t>traces</a:t>
            </a:r>
            <a:r>
              <a:rPr lang="it-IT" sz="1200" dirty="0">
                <a:solidFill>
                  <a:schemeClr val="bg1"/>
                </a:solidFill>
              </a:rPr>
              <a:t> and </a:t>
            </a:r>
            <a:r>
              <a:rPr lang="it-IT" sz="1200" dirty="0" err="1">
                <a:solidFill>
                  <a:schemeClr val="bg1"/>
                </a:solidFill>
              </a:rPr>
              <a:t>calculating</a:t>
            </a:r>
            <a:r>
              <a:rPr lang="it-IT" sz="1200" dirty="0">
                <a:solidFill>
                  <a:schemeClr val="bg1"/>
                </a:solidFill>
              </a:rPr>
              <a:t> the </a:t>
            </a:r>
            <a:r>
              <a:rPr lang="it-IT" sz="1200" dirty="0" err="1">
                <a:solidFill>
                  <a:schemeClr val="bg1"/>
                </a:solidFill>
              </a:rPr>
              <a:t>most</a:t>
            </a:r>
            <a:r>
              <a:rPr lang="it-IT" sz="1200" dirty="0">
                <a:solidFill>
                  <a:schemeClr val="bg1"/>
                </a:solidFill>
              </a:rPr>
              <a:t> </a:t>
            </a:r>
            <a:r>
              <a:rPr lang="it-IT" sz="1200" dirty="0" err="1">
                <a:solidFill>
                  <a:schemeClr val="bg1"/>
                </a:solidFill>
              </a:rPr>
              <a:t>relevant</a:t>
            </a:r>
            <a:r>
              <a:rPr lang="it-IT" sz="1200" dirty="0">
                <a:solidFill>
                  <a:schemeClr val="bg1"/>
                </a:solidFill>
              </a:rPr>
              <a:t> </a:t>
            </a:r>
            <a:r>
              <a:rPr lang="it-IT" sz="1200" dirty="0" err="1">
                <a:solidFill>
                  <a:schemeClr val="bg1"/>
                </a:solidFill>
              </a:rPr>
              <a:t>statistical</a:t>
            </a:r>
            <a:r>
              <a:rPr lang="it-IT" sz="1200" dirty="0">
                <a:solidFill>
                  <a:schemeClr val="bg1"/>
                </a:solidFill>
              </a:rPr>
              <a:t> </a:t>
            </a:r>
            <a:r>
              <a:rPr lang="it-IT" sz="1200" dirty="0" err="1">
                <a:solidFill>
                  <a:schemeClr val="bg1"/>
                </a:solidFill>
              </a:rPr>
              <a:t>parameters</a:t>
            </a:r>
            <a:endParaRPr lang="it-IT" sz="1200" dirty="0">
              <a:solidFill>
                <a:schemeClr val="bg1"/>
              </a:solidFill>
            </a:endParaRPr>
          </a:p>
          <a:p>
            <a:pPr marL="361950" indent="-285750">
              <a:lnSpc>
                <a:spcPct val="100000"/>
              </a:lnSpc>
              <a:buClr>
                <a:schemeClr val="bg1"/>
              </a:buClr>
              <a:buSzPct val="114000"/>
              <a:buFont typeface="Wingdings" panose="05000000000000000000" pitchFamily="2" charset="2"/>
              <a:buChar char="Ø"/>
            </a:pPr>
            <a:endParaRPr lang="it-IT" sz="1200" dirty="0">
              <a:solidFill>
                <a:schemeClr val="bg1"/>
              </a:solidFill>
            </a:endParaRPr>
          </a:p>
          <a:p>
            <a:pPr marL="361950" indent="-285750">
              <a:lnSpc>
                <a:spcPct val="100000"/>
              </a:lnSpc>
              <a:buClr>
                <a:schemeClr val="bg1"/>
              </a:buClr>
              <a:buSzPct val="114000"/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Merge the dataset obtained from the parameters of the seismic trace with the catalogue, after formatting the datetime data type</a:t>
            </a:r>
          </a:p>
          <a:p>
            <a:pPr marL="361950" indent="-285750">
              <a:lnSpc>
                <a:spcPct val="100000"/>
              </a:lnSpc>
              <a:buClr>
                <a:schemeClr val="bg1"/>
              </a:buClr>
              <a:buSzPct val="114000"/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</a:endParaRPr>
          </a:p>
          <a:p>
            <a:pPr marL="361950" indent="-285750">
              <a:lnSpc>
                <a:spcPct val="100000"/>
              </a:lnSpc>
              <a:buClr>
                <a:schemeClr val="bg1"/>
              </a:buClr>
              <a:buSzPct val="114000"/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Feature selection and scaling on the merged dataset</a:t>
            </a:r>
          </a:p>
          <a:p>
            <a:pPr marL="361950" indent="-285750">
              <a:lnSpc>
                <a:spcPct val="100000"/>
              </a:lnSpc>
              <a:buClr>
                <a:schemeClr val="bg1"/>
              </a:buClr>
              <a:buSzPct val="114000"/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</a:endParaRPr>
          </a:p>
          <a:p>
            <a:pPr marL="361950" indent="-285750">
              <a:lnSpc>
                <a:spcPct val="100000"/>
              </a:lnSpc>
              <a:buClr>
                <a:schemeClr val="bg1"/>
              </a:buClr>
              <a:buSzPct val="114000"/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Splitting the dataset</a:t>
            </a:r>
          </a:p>
          <a:p>
            <a:pPr marL="361950" indent="-285750">
              <a:lnSpc>
                <a:spcPct val="100000"/>
              </a:lnSpc>
              <a:buClr>
                <a:schemeClr val="bg1"/>
              </a:buClr>
              <a:buSzPct val="114000"/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</a:endParaRPr>
          </a:p>
          <a:p>
            <a:pPr marL="361950" indent="-285750">
              <a:lnSpc>
                <a:spcPct val="100000"/>
              </a:lnSpc>
              <a:buClr>
                <a:schemeClr val="bg1"/>
              </a:buClr>
              <a:buSzPct val="114000"/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Fitting different models on the train dataset</a:t>
            </a:r>
          </a:p>
          <a:p>
            <a:pPr marL="361950" indent="-285750">
              <a:lnSpc>
                <a:spcPct val="100000"/>
              </a:lnSpc>
              <a:buClr>
                <a:schemeClr val="bg1"/>
              </a:buClr>
              <a:buSzPct val="114000"/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</a:endParaRPr>
          </a:p>
          <a:p>
            <a:pPr marL="361950" indent="-285750">
              <a:lnSpc>
                <a:spcPct val="100000"/>
              </a:lnSpc>
              <a:buClr>
                <a:schemeClr val="bg1"/>
              </a:buClr>
              <a:buSzPct val="114000"/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Evaluate the models on the validation dataset</a:t>
            </a:r>
          </a:p>
          <a:p>
            <a:pPr marL="361950" indent="-285750">
              <a:lnSpc>
                <a:spcPct val="100000"/>
              </a:lnSpc>
              <a:buClr>
                <a:schemeClr val="bg1"/>
              </a:buClr>
              <a:buSzPct val="114000"/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</a:endParaRPr>
          </a:p>
          <a:p>
            <a:pPr marL="361950" indent="-285750">
              <a:lnSpc>
                <a:spcPct val="100000"/>
              </a:lnSpc>
              <a:buClr>
                <a:schemeClr val="bg1"/>
              </a:buClr>
              <a:buSzPct val="114000"/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Evaluate the model with the least error on the test dataset</a:t>
            </a:r>
          </a:p>
          <a:p>
            <a:pPr marL="361950" indent="-285750">
              <a:buClr>
                <a:schemeClr val="bg1"/>
              </a:buClr>
              <a:buSzPct val="114000"/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</a:endParaRPr>
          </a:p>
          <a:p>
            <a:pPr marL="76200" indent="0">
              <a:buClr>
                <a:schemeClr val="bg1"/>
              </a:buClr>
              <a:buSzPct val="114000"/>
            </a:pPr>
            <a:endParaRPr lang="en-US" sz="1200" dirty="0">
              <a:solidFill>
                <a:schemeClr val="bg1"/>
              </a:solidFill>
            </a:endParaRPr>
          </a:p>
          <a:p>
            <a:pPr marL="76200" indent="0">
              <a:buClr>
                <a:schemeClr val="bg1"/>
              </a:buClr>
              <a:buSzPct val="114000"/>
            </a:pPr>
            <a:r>
              <a:rPr lang="it-IT" sz="1400" dirty="0" err="1">
                <a:solidFill>
                  <a:schemeClr val="bg1"/>
                </a:solidFill>
                <a:latin typeface="Inter-Regular" panose="020B0604020202020204" charset="0"/>
                <a:ea typeface="Inter-Regular" panose="020B0604020202020204" charset="0"/>
              </a:rPr>
              <a:t>Objective</a:t>
            </a:r>
            <a:r>
              <a:rPr lang="it-IT" sz="1400" dirty="0">
                <a:solidFill>
                  <a:schemeClr val="bg1"/>
                </a:solidFill>
                <a:latin typeface="Inter-Regular" panose="020B0604020202020204" charset="0"/>
                <a:ea typeface="Inter-Regular" panose="020B0604020202020204" charset="0"/>
              </a:rPr>
              <a:t> : estimate the </a:t>
            </a:r>
            <a:r>
              <a:rPr lang="it-IT" sz="1400" dirty="0" err="1">
                <a:solidFill>
                  <a:schemeClr val="bg1"/>
                </a:solidFill>
                <a:latin typeface="Inter-Regular" panose="020B0604020202020204" charset="0"/>
                <a:ea typeface="Inter-Regular" panose="020B0604020202020204" charset="0"/>
              </a:rPr>
              <a:t>magnitude</a:t>
            </a:r>
            <a:r>
              <a:rPr lang="it-IT" sz="1400" dirty="0">
                <a:solidFill>
                  <a:schemeClr val="bg1"/>
                </a:solidFill>
                <a:latin typeface="Inter-Regular" panose="020B0604020202020204" charset="0"/>
                <a:ea typeface="Inter-Regular" panose="020B0604020202020204" charset="0"/>
              </a:rPr>
              <a:t> of the </a:t>
            </a:r>
            <a:r>
              <a:rPr lang="it-IT" sz="1400" dirty="0" err="1">
                <a:solidFill>
                  <a:schemeClr val="bg1"/>
                </a:solidFill>
                <a:latin typeface="Inter-Regular" panose="020B0604020202020204" charset="0"/>
                <a:ea typeface="Inter-Regular" panose="020B0604020202020204" charset="0"/>
              </a:rPr>
              <a:t>earthquakes</a:t>
            </a:r>
            <a:r>
              <a:rPr lang="it-IT" sz="1400" dirty="0">
                <a:solidFill>
                  <a:schemeClr val="bg1"/>
                </a:solidFill>
                <a:latin typeface="Inter-Regular" panose="020B0604020202020204" charset="0"/>
                <a:ea typeface="Inter-Regular" panose="020B0604020202020204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latin typeface="Inter-Regular" panose="020B0604020202020204" charset="0"/>
                <a:ea typeface="Inter-Regular" panose="020B0604020202020204" charset="0"/>
              </a:rPr>
              <a:t>given</a:t>
            </a:r>
            <a:r>
              <a:rPr lang="it-IT" sz="1400" dirty="0">
                <a:solidFill>
                  <a:schemeClr val="bg1"/>
                </a:solidFill>
                <a:latin typeface="Inter-Regular" panose="020B0604020202020204" charset="0"/>
                <a:ea typeface="Inter-Regular" panose="020B0604020202020204" charset="0"/>
              </a:rPr>
              <a:t> some features </a:t>
            </a:r>
            <a:r>
              <a:rPr lang="it-IT" sz="1400" dirty="0" err="1">
                <a:solidFill>
                  <a:schemeClr val="bg1"/>
                </a:solidFill>
                <a:latin typeface="Inter-Regular" panose="020B0604020202020204" charset="0"/>
                <a:ea typeface="Inter-Regular" panose="020B0604020202020204" charset="0"/>
              </a:rPr>
              <a:t>extracted</a:t>
            </a:r>
            <a:r>
              <a:rPr lang="it-IT" sz="1400" dirty="0">
                <a:solidFill>
                  <a:schemeClr val="bg1"/>
                </a:solidFill>
                <a:latin typeface="Inter-Regular" panose="020B0604020202020204" charset="0"/>
                <a:ea typeface="Inter-Regular" panose="020B0604020202020204" charset="0"/>
              </a:rPr>
              <a:t> from the </a:t>
            </a:r>
            <a:r>
              <a:rPr lang="it-IT" sz="1400" dirty="0" err="1">
                <a:solidFill>
                  <a:schemeClr val="bg1"/>
                </a:solidFill>
                <a:latin typeface="Inter-Regular" panose="020B0604020202020204" charset="0"/>
                <a:ea typeface="Inter-Regular" panose="020B0604020202020204" charset="0"/>
              </a:rPr>
              <a:t>seismic</a:t>
            </a:r>
            <a:r>
              <a:rPr lang="it-IT" sz="1400" dirty="0">
                <a:solidFill>
                  <a:schemeClr val="bg1"/>
                </a:solidFill>
                <a:latin typeface="Inter-Regular" panose="020B0604020202020204" charset="0"/>
                <a:ea typeface="Inter-Regular" panose="020B0604020202020204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latin typeface="Inter-Regular" panose="020B0604020202020204" charset="0"/>
                <a:ea typeface="Inter-Regular" panose="020B0604020202020204" charset="0"/>
              </a:rPr>
              <a:t>catalogue</a:t>
            </a:r>
            <a:r>
              <a:rPr lang="it-IT" sz="1400" dirty="0">
                <a:solidFill>
                  <a:schemeClr val="bg1"/>
                </a:solidFill>
                <a:latin typeface="Inter-Regular" panose="020B0604020202020204" charset="0"/>
                <a:ea typeface="Inter-Regular" panose="020B0604020202020204" charset="0"/>
              </a:rPr>
              <a:t> and the </a:t>
            </a:r>
            <a:r>
              <a:rPr lang="it-IT" sz="1400" dirty="0" err="1">
                <a:solidFill>
                  <a:schemeClr val="bg1"/>
                </a:solidFill>
                <a:latin typeface="Inter-Regular" panose="020B0604020202020204" charset="0"/>
                <a:ea typeface="Inter-Regular" panose="020B0604020202020204" charset="0"/>
              </a:rPr>
              <a:t>seismic</a:t>
            </a:r>
            <a:r>
              <a:rPr lang="it-IT" sz="1400" dirty="0">
                <a:solidFill>
                  <a:schemeClr val="bg1"/>
                </a:solidFill>
                <a:latin typeface="Inter-Regular" panose="020B0604020202020204" charset="0"/>
                <a:ea typeface="Inter-Regular" panose="020B0604020202020204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latin typeface="Inter-Regular" panose="020B0604020202020204" charset="0"/>
                <a:ea typeface="Inter-Regular" panose="020B0604020202020204" charset="0"/>
              </a:rPr>
              <a:t>traces</a:t>
            </a:r>
            <a:r>
              <a:rPr lang="it-IT" sz="1400" dirty="0">
                <a:solidFill>
                  <a:schemeClr val="bg1"/>
                </a:solidFill>
                <a:latin typeface="Inter-Regular" panose="020B0604020202020204" charset="0"/>
                <a:ea typeface="Inter-Regular" panose="020B0604020202020204" charset="0"/>
              </a:rPr>
              <a:t>. </a:t>
            </a:r>
          </a:p>
          <a:p>
            <a:pPr marL="361950" indent="-285750">
              <a:buClr>
                <a:schemeClr val="bg1"/>
              </a:buClr>
              <a:buSzPct val="114000"/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</a:endParaRPr>
          </a:p>
          <a:p>
            <a:pPr marL="361950" indent="-285750">
              <a:buClr>
                <a:schemeClr val="bg1"/>
              </a:buClr>
              <a:buSzPct val="114000"/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</a:endParaRPr>
          </a:p>
          <a:p>
            <a:pPr marL="419100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264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2067-715E-4793-8119-A8B87D2AD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75" y="274903"/>
            <a:ext cx="7068300" cy="498248"/>
          </a:xfrm>
        </p:spPr>
        <p:txBody>
          <a:bodyPr/>
          <a:lstStyle/>
          <a:p>
            <a:pPr algn="ctr"/>
            <a:r>
              <a:rPr lang="it-IT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CATALOGUE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628B2-44BB-4C73-91A4-8A922E751E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4AE93C-CA05-47B7-B81A-9773A5EC770F}"/>
              </a:ext>
            </a:extLst>
          </p:cNvPr>
          <p:cNvSpPr txBox="1"/>
          <p:nvPr/>
        </p:nvSpPr>
        <p:spPr>
          <a:xfrm>
            <a:off x="1037875" y="847492"/>
            <a:ext cx="664612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Inter-Regular" panose="020B0604020202020204" charset="0"/>
              <a:ea typeface="Inter-Regular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Inter-Regular" panose="020B0604020202020204" charset="0"/>
                <a:ea typeface="Inter-Regular" panose="020B0604020202020204" charset="0"/>
              </a:rPr>
              <a:t>The original catalogue (in .csv format) has 588 rows and 29 columns with the following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Inter-Regular" panose="020B0604020202020204" charset="0"/>
              <a:ea typeface="Inter-Regular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 panose="020B0604020202020204" charset="0"/>
                <a:ea typeface="Inter-Regular" panose="020B0604020202020204" charset="0"/>
              </a:rPr>
              <a:t>['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ter-Regular" panose="020B0604020202020204" charset="0"/>
                <a:ea typeface="Inter-Regular" panose="020B0604020202020204" charset="0"/>
              </a:rPr>
              <a:t>origtime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 panose="020B0604020202020204" charset="0"/>
                <a:ea typeface="Inter-Regular" panose="020B0604020202020204" charset="0"/>
              </a:rPr>
              <a:t>', 'latitude', 'longitude', 'depth', 'magnitude', 'rms', 'relocated', 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ter-Regular" panose="020B0604020202020204" charset="0"/>
                <a:ea typeface="Inter-Regular" panose="020B0604020202020204" charset="0"/>
              </a:rPr>
              <a:t>startRms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 panose="020B0604020202020204" charset="0"/>
                <a:ea typeface="Inter-Regular" panose="020B0604020202020204" charset="0"/>
              </a:rPr>
              <a:t>', 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ter-Regular" panose="020B0604020202020204" charset="0"/>
                <a:ea typeface="Inter-Regular" panose="020B0604020202020204" charset="0"/>
              </a:rPr>
              <a:t>locChange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 panose="020B0604020202020204" charset="0"/>
                <a:ea typeface="Inter-Regular" panose="020B0604020202020204" charset="0"/>
              </a:rPr>
              <a:t>', 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ter-Regular" panose="020B0604020202020204" charset="0"/>
                <a:ea typeface="Inter-Regular" panose="020B0604020202020204" charset="0"/>
              </a:rPr>
              <a:t>depthChange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 panose="020B0604020202020204" charset="0"/>
                <a:ea typeface="Inter-Regular" panose="020B0604020202020204" charset="0"/>
              </a:rPr>
              <a:t>', 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ter-Regular" panose="020B0604020202020204" charset="0"/>
                <a:ea typeface="Inter-Regular" panose="020B0604020202020204" charset="0"/>
              </a:rPr>
              <a:t>timeChange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 panose="020B0604020202020204" charset="0"/>
                <a:ea typeface="Inter-Regular" panose="020B0604020202020204" charset="0"/>
              </a:rPr>
              <a:t>', 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ter-Regular" panose="020B0604020202020204" charset="0"/>
                <a:ea typeface="Inter-Regular" panose="020B0604020202020204" charset="0"/>
              </a:rPr>
              <a:t>numNeighbours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 panose="020B0604020202020204" charset="0"/>
                <a:ea typeface="Inter-Regular" panose="020B0604020202020204" charset="0"/>
              </a:rPr>
              <a:t>', 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ter-Regular" panose="020B0604020202020204" charset="0"/>
                <a:ea typeface="Inter-Regular" panose="020B0604020202020204" charset="0"/>
              </a:rPr>
              <a:t>neigh_meanDistToCentroid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 panose="020B0604020202020204" charset="0"/>
                <a:ea typeface="Inter-Regular" panose="020B0604020202020204" charset="0"/>
              </a:rPr>
              <a:t>', 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ter-Regular" panose="020B0604020202020204" charset="0"/>
                <a:ea typeface="Inter-Regular" panose="020B0604020202020204" charset="0"/>
              </a:rPr>
              <a:t>neigh_centroidToEventDist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 panose="020B0604020202020204" charset="0"/>
                <a:ea typeface="Inter-Regular" panose="020B0604020202020204" charset="0"/>
              </a:rPr>
              <a:t>', 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ter-Regular" panose="020B0604020202020204" charset="0"/>
                <a:ea typeface="Inter-Regular" panose="020B0604020202020204" charset="0"/>
              </a:rPr>
              <a:t>neigh_meanDepthDistToCentroid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 panose="020B0604020202020204" charset="0"/>
                <a:ea typeface="Inter-Regular" panose="020B0604020202020204" charset="0"/>
              </a:rPr>
              <a:t>', 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ter-Regular" panose="020B0604020202020204" charset="0"/>
                <a:ea typeface="Inter-Regular" panose="020B0604020202020204" charset="0"/>
              </a:rPr>
              <a:t>neigh_centroidToEventDepthDist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 panose="020B0604020202020204" charset="0"/>
                <a:ea typeface="Inter-Regular" panose="020B0604020202020204" charset="0"/>
              </a:rPr>
              <a:t>', 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ter-Regular" panose="020B0604020202020204" charset="0"/>
                <a:ea typeface="Inter-Regular" panose="020B0604020202020204" charset="0"/>
              </a:rPr>
              <a:t>ph_usedP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 panose="020B0604020202020204" charset="0"/>
                <a:ea typeface="Inter-Regular" panose="020B0604020202020204" charset="0"/>
              </a:rPr>
              <a:t>', 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ter-Regular" panose="020B0604020202020204" charset="0"/>
                <a:ea typeface="Inter-Regular" panose="020B0604020202020204" charset="0"/>
              </a:rPr>
              <a:t>ph_usedS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 panose="020B0604020202020204" charset="0"/>
                <a:ea typeface="Inter-Regular" panose="020B0604020202020204" charset="0"/>
              </a:rPr>
              <a:t>', 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ter-Regular" panose="020B0604020202020204" charset="0"/>
                <a:ea typeface="Inter-Regular" panose="020B0604020202020204" charset="0"/>
              </a:rPr>
              <a:t>ph_stationDistMin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 panose="020B0604020202020204" charset="0"/>
                <a:ea typeface="Inter-Regular" panose="020B0604020202020204" charset="0"/>
              </a:rPr>
              <a:t>', 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ter-Regular" panose="020B0604020202020204" charset="0"/>
                <a:ea typeface="Inter-Regular" panose="020B0604020202020204" charset="0"/>
              </a:rPr>
              <a:t>ph_stationDistMedian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 panose="020B0604020202020204" charset="0"/>
                <a:ea typeface="Inter-Regular" panose="020B0604020202020204" charset="0"/>
              </a:rPr>
              <a:t>', 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ter-Regular" panose="020B0604020202020204" charset="0"/>
                <a:ea typeface="Inter-Regular" panose="020B0604020202020204" charset="0"/>
              </a:rPr>
              <a:t>ph_stationDistMax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 panose="020B0604020202020204" charset="0"/>
                <a:ea typeface="Inter-Regular" panose="020B0604020202020204" charset="0"/>
              </a:rPr>
              <a:t>', 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ter-Regular" panose="020B0604020202020204" charset="0"/>
                <a:ea typeface="Inter-Regular" panose="020B0604020202020204" charset="0"/>
              </a:rPr>
              <a:t>ddObs_numTTp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 panose="020B0604020202020204" charset="0"/>
                <a:ea typeface="Inter-Regular" panose="020B0604020202020204" charset="0"/>
              </a:rPr>
              <a:t>', 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ter-Regular" panose="020B0604020202020204" charset="0"/>
                <a:ea typeface="Inter-Regular" panose="020B0604020202020204" charset="0"/>
              </a:rPr>
              <a:t>ddObs_numTTs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 panose="020B0604020202020204" charset="0"/>
                <a:ea typeface="Inter-Regular" panose="020B0604020202020204" charset="0"/>
              </a:rPr>
              <a:t>', 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ter-Regular" panose="020B0604020202020204" charset="0"/>
                <a:ea typeface="Inter-Regular" panose="020B0604020202020204" charset="0"/>
              </a:rPr>
              <a:t>ddObs_numCCp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 panose="020B0604020202020204" charset="0"/>
                <a:ea typeface="Inter-Regular" panose="020B0604020202020204" charset="0"/>
              </a:rPr>
              <a:t>', 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ter-Regular" panose="020B0604020202020204" charset="0"/>
                <a:ea typeface="Inter-Regular" panose="020B0604020202020204" charset="0"/>
              </a:rPr>
              <a:t>ddObs_numCCs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 panose="020B0604020202020204" charset="0"/>
                <a:ea typeface="Inter-Regular" panose="020B0604020202020204" charset="0"/>
              </a:rPr>
              <a:t>', 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ter-Regular" panose="020B0604020202020204" charset="0"/>
                <a:ea typeface="Inter-Regular" panose="020B0604020202020204" charset="0"/>
              </a:rPr>
              <a:t>ddObs_startResidualMedian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 panose="020B0604020202020204" charset="0"/>
                <a:ea typeface="Inter-Regular" panose="020B0604020202020204" charset="0"/>
              </a:rPr>
              <a:t>', 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ter-Regular" panose="020B0604020202020204" charset="0"/>
                <a:ea typeface="Inter-Regular" panose="020B0604020202020204" charset="0"/>
              </a:rPr>
              <a:t>ddObs_startResidualMAD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 panose="020B0604020202020204" charset="0"/>
                <a:ea typeface="Inter-Regular" panose="020B0604020202020204" charset="0"/>
              </a:rPr>
              <a:t>', 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ter-Regular" panose="020B0604020202020204" charset="0"/>
                <a:ea typeface="Inter-Regular" panose="020B0604020202020204" charset="0"/>
              </a:rPr>
              <a:t>ddObs_finalResidualMedian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 panose="020B0604020202020204" charset="0"/>
                <a:ea typeface="Inter-Regular" panose="020B0604020202020204" charset="0"/>
              </a:rPr>
              <a:t>', 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ter-Regular" panose="020B0604020202020204" charset="0"/>
                <a:ea typeface="Inter-Regular" panose="020B0604020202020204" charset="0"/>
              </a:rPr>
              <a:t>ddObs_finalResidualMAD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 panose="020B0604020202020204" charset="0"/>
                <a:ea typeface="Inter-Regular" panose="020B0604020202020204" charset="0"/>
              </a:rPr>
              <a:t>’]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-Regular" panose="020B0604020202020204" charset="0"/>
                <a:ea typeface="Inter-Regular" panose="020B060402020202020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tx1"/>
              </a:solidFill>
              <a:latin typeface="Inter-Regular" panose="020B0604020202020204" charset="0"/>
              <a:ea typeface="Inter-Regular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Inter-Regular" panose="020B0604020202020204" charset="0"/>
                <a:ea typeface="Inter-Regular" panose="020B0604020202020204" charset="0"/>
              </a:rPr>
              <a:t>In addition to the catalogue, a folder containing the waveforms for each event was given and the traces for every single event were read.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Inter-Regular" panose="020B0604020202020204" charset="0"/>
                <a:ea typeface="Inter-Regular" panose="020B0604020202020204" charset="0"/>
              </a:rPr>
              <a:t>Then, a csv file with all the stations and the respective latitude, longitude and station code was also provided.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-Regular" panose="020B0604020202020204" charset="0"/>
              <a:ea typeface="Inter-Regula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8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2087D9-D8C1-421F-B71C-CF9B97BB9A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Google Shape;79;p15">
            <a:extLst>
              <a:ext uri="{FF2B5EF4-FFF2-40B4-BE49-F238E27FC236}">
                <a16:creationId xmlns:a16="http://schemas.microsoft.com/office/drawing/2014/main" id="{BBE49A2B-CE54-482B-AFBB-09AF41D704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225" y="96645"/>
            <a:ext cx="7067550" cy="60216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CATALOGUE</a:t>
            </a:r>
            <a:endParaRPr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FF94482B-9F65-4217-88A5-F4F5AE088F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8225" y="841537"/>
            <a:ext cx="7067550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indent="0">
              <a:lnSpc>
                <a:spcPct val="150000"/>
              </a:lnSpc>
              <a:buNone/>
            </a:pPr>
            <a:r>
              <a:rPr lang="it-IT" sz="1400" dirty="0">
                <a:solidFill>
                  <a:schemeClr val="tx1"/>
                </a:solidFill>
              </a:rPr>
              <a:t>The </a:t>
            </a:r>
            <a:r>
              <a:rPr lang="it-IT" sz="1400" dirty="0" err="1">
                <a:solidFill>
                  <a:schemeClr val="tx1"/>
                </a:solidFill>
              </a:rPr>
              <a:t>catalogue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that</a:t>
            </a:r>
            <a:r>
              <a:rPr lang="it-IT" sz="1400" dirty="0">
                <a:solidFill>
                  <a:schemeClr val="tx1"/>
                </a:solidFill>
              </a:rPr>
              <a:t> I </a:t>
            </a:r>
            <a:r>
              <a:rPr lang="it-IT" sz="1400" dirty="0" err="1">
                <a:solidFill>
                  <a:schemeClr val="tx1"/>
                </a:solidFill>
              </a:rPr>
              <a:t>used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was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obtained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merging</a:t>
            </a:r>
            <a:r>
              <a:rPr lang="it-IT" sz="1400" dirty="0">
                <a:solidFill>
                  <a:schemeClr val="tx1"/>
                </a:solidFill>
              </a:rPr>
              <a:t> the data from the </a:t>
            </a:r>
            <a:r>
              <a:rPr lang="it-IT" sz="1400" dirty="0" err="1">
                <a:solidFill>
                  <a:schemeClr val="tx1"/>
                </a:solidFill>
              </a:rPr>
              <a:t>original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catalogue</a:t>
            </a:r>
            <a:r>
              <a:rPr lang="it-IT" sz="1400" dirty="0">
                <a:solidFill>
                  <a:schemeClr val="tx1"/>
                </a:solidFill>
              </a:rPr>
              <a:t> with the features </a:t>
            </a:r>
            <a:r>
              <a:rPr lang="it-IT" sz="1400" dirty="0" err="1">
                <a:solidFill>
                  <a:schemeClr val="tx1"/>
                </a:solidFill>
              </a:rPr>
              <a:t>extracted</a:t>
            </a:r>
            <a:r>
              <a:rPr lang="it-IT" sz="1400" dirty="0">
                <a:solidFill>
                  <a:schemeClr val="tx1"/>
                </a:solidFill>
              </a:rPr>
              <a:t> from the </a:t>
            </a:r>
            <a:r>
              <a:rPr lang="it-IT" sz="1400" dirty="0" err="1">
                <a:solidFill>
                  <a:schemeClr val="tx1"/>
                </a:solidFill>
              </a:rPr>
              <a:t>seismic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traces</a:t>
            </a:r>
            <a:r>
              <a:rPr lang="it-IT" sz="1400" dirty="0">
                <a:solidFill>
                  <a:schemeClr val="tx1"/>
                </a:solidFill>
              </a:rPr>
              <a:t>. </a:t>
            </a:r>
          </a:p>
          <a:p>
            <a:pPr marL="76200" indent="0">
              <a:lnSpc>
                <a:spcPct val="150000"/>
              </a:lnSpc>
              <a:buNone/>
            </a:pPr>
            <a:r>
              <a:rPr lang="it-IT" sz="1400" dirty="0">
                <a:solidFill>
                  <a:schemeClr val="tx1"/>
                </a:solidFill>
              </a:rPr>
              <a:t>So, </a:t>
            </a:r>
            <a:r>
              <a:rPr lang="it-IT" sz="1400" dirty="0" err="1">
                <a:solidFill>
                  <a:schemeClr val="tx1"/>
                </a:solidFill>
              </a:rPr>
              <a:t>firstly</a:t>
            </a:r>
            <a:r>
              <a:rPr lang="it-IT" sz="1400" dirty="0">
                <a:solidFill>
                  <a:schemeClr val="tx1"/>
                </a:solidFill>
              </a:rPr>
              <a:t> some </a:t>
            </a:r>
            <a:r>
              <a:rPr lang="it-IT" sz="1400" dirty="0" err="1">
                <a:solidFill>
                  <a:schemeClr val="tx1"/>
                </a:solidFill>
              </a:rPr>
              <a:t>statistical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parameters</a:t>
            </a:r>
            <a:r>
              <a:rPr lang="it-IT" sz="1400" dirty="0">
                <a:solidFill>
                  <a:schemeClr val="tx1"/>
                </a:solidFill>
              </a:rPr>
              <a:t> ( like maximum </a:t>
            </a:r>
            <a:r>
              <a:rPr lang="it-IT" sz="1400" dirty="0" err="1">
                <a:solidFill>
                  <a:schemeClr val="tx1"/>
                </a:solidFill>
              </a:rPr>
              <a:t>amplitude</a:t>
            </a:r>
            <a:r>
              <a:rPr lang="it-IT" sz="1400" dirty="0">
                <a:solidFill>
                  <a:schemeClr val="tx1"/>
                </a:solidFill>
              </a:rPr>
              <a:t>, standard </a:t>
            </a:r>
            <a:r>
              <a:rPr lang="it-IT" sz="1400" dirty="0" err="1">
                <a:solidFill>
                  <a:schemeClr val="tx1"/>
                </a:solidFill>
              </a:rPr>
              <a:t>deviation</a:t>
            </a:r>
            <a:r>
              <a:rPr lang="it-IT" sz="1400" dirty="0">
                <a:solidFill>
                  <a:schemeClr val="tx1"/>
                </a:solidFill>
              </a:rPr>
              <a:t> of the </a:t>
            </a:r>
            <a:r>
              <a:rPr lang="it-IT" sz="1400" dirty="0" err="1">
                <a:solidFill>
                  <a:schemeClr val="tx1"/>
                </a:solidFill>
              </a:rPr>
              <a:t>amplitudes</a:t>
            </a:r>
            <a:r>
              <a:rPr lang="it-IT" sz="1400" dirty="0">
                <a:solidFill>
                  <a:schemeClr val="tx1"/>
                </a:solidFill>
              </a:rPr>
              <a:t>, </a:t>
            </a:r>
            <a:r>
              <a:rPr lang="it-IT" sz="1400" dirty="0" err="1">
                <a:solidFill>
                  <a:schemeClr val="tx1"/>
                </a:solidFill>
              </a:rPr>
              <a:t>mean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amplitudes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etc</a:t>
            </a:r>
            <a:r>
              <a:rPr lang="it-IT" sz="1400" dirty="0">
                <a:solidFill>
                  <a:schemeClr val="tx1"/>
                </a:solidFill>
              </a:rPr>
              <a:t>, </a:t>
            </a:r>
            <a:r>
              <a:rPr lang="it-IT" sz="1400" dirty="0" err="1">
                <a:solidFill>
                  <a:schemeClr val="tx1"/>
                </a:solidFill>
              </a:rPr>
              <a:t>latitude</a:t>
            </a:r>
            <a:r>
              <a:rPr lang="it-IT" sz="1400" dirty="0">
                <a:solidFill>
                  <a:schemeClr val="tx1"/>
                </a:solidFill>
              </a:rPr>
              <a:t> and </a:t>
            </a:r>
            <a:r>
              <a:rPr lang="it-IT" sz="1400" dirty="0" err="1">
                <a:solidFill>
                  <a:schemeClr val="tx1"/>
                </a:solidFill>
              </a:rPr>
              <a:t>longitude</a:t>
            </a:r>
            <a:r>
              <a:rPr lang="it-IT" sz="1400" dirty="0">
                <a:solidFill>
                  <a:schemeClr val="tx1"/>
                </a:solidFill>
              </a:rPr>
              <a:t> of the stations </a:t>
            </a:r>
            <a:r>
              <a:rPr lang="it-IT" sz="1400" dirty="0" err="1">
                <a:solidFill>
                  <a:schemeClr val="tx1"/>
                </a:solidFill>
              </a:rPr>
              <a:t>etc</a:t>
            </a:r>
            <a:r>
              <a:rPr lang="it-IT" sz="1400" dirty="0">
                <a:solidFill>
                  <a:schemeClr val="tx1"/>
                </a:solidFill>
              </a:rPr>
              <a:t>…) </a:t>
            </a:r>
            <a:r>
              <a:rPr lang="it-IT" sz="1400" dirty="0" err="1">
                <a:solidFill>
                  <a:schemeClr val="tx1"/>
                </a:solidFill>
              </a:rPr>
              <a:t>were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calculated</a:t>
            </a:r>
            <a:r>
              <a:rPr lang="it-IT" sz="1400" dirty="0">
                <a:solidFill>
                  <a:schemeClr val="tx1"/>
                </a:solidFill>
              </a:rPr>
              <a:t> for </a:t>
            </a:r>
            <a:r>
              <a:rPr lang="it-IT" sz="1400" dirty="0" err="1">
                <a:solidFill>
                  <a:schemeClr val="tx1"/>
                </a:solidFill>
              </a:rPr>
              <a:t>each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seismic</a:t>
            </a:r>
            <a:r>
              <a:rPr lang="it-IT" sz="1400" dirty="0">
                <a:solidFill>
                  <a:schemeClr val="tx1"/>
                </a:solidFill>
              </a:rPr>
              <a:t> trace and for the 2 </a:t>
            </a:r>
            <a:r>
              <a:rPr lang="it-IT" sz="1400" dirty="0" err="1">
                <a:solidFill>
                  <a:schemeClr val="tx1"/>
                </a:solidFill>
              </a:rPr>
              <a:t>channels</a:t>
            </a:r>
            <a:r>
              <a:rPr lang="it-IT" sz="1400" dirty="0">
                <a:solidFill>
                  <a:schemeClr val="tx1"/>
                </a:solidFill>
              </a:rPr>
              <a:t> (‘N’ and ‘E’). The </a:t>
            </a:r>
            <a:r>
              <a:rPr lang="it-IT" sz="1400" dirty="0" err="1">
                <a:solidFill>
                  <a:schemeClr val="tx1"/>
                </a:solidFill>
              </a:rPr>
              <a:t>different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parameters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were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concatenated</a:t>
            </a:r>
            <a:r>
              <a:rPr lang="it-IT" sz="1400" dirty="0">
                <a:solidFill>
                  <a:schemeClr val="tx1"/>
                </a:solidFill>
              </a:rPr>
              <a:t>, </a:t>
            </a:r>
            <a:r>
              <a:rPr lang="it-IT" sz="1400" dirty="0" err="1">
                <a:solidFill>
                  <a:schemeClr val="tx1"/>
                </a:solidFill>
              </a:rPr>
              <a:t>obtaining</a:t>
            </a:r>
            <a:r>
              <a:rPr lang="it-IT" sz="1400" dirty="0">
                <a:solidFill>
                  <a:schemeClr val="tx1"/>
                </a:solidFill>
              </a:rPr>
              <a:t> a </a:t>
            </a:r>
            <a:r>
              <a:rPr lang="it-IT" sz="1400" dirty="0" err="1">
                <a:solidFill>
                  <a:schemeClr val="tx1"/>
                </a:solidFill>
              </a:rPr>
              <a:t>dataframe</a:t>
            </a:r>
            <a:r>
              <a:rPr lang="it-IT" sz="1400" dirty="0">
                <a:solidFill>
                  <a:schemeClr val="tx1"/>
                </a:solidFill>
              </a:rPr>
              <a:t>.</a:t>
            </a:r>
          </a:p>
          <a:p>
            <a:pPr marL="76200" indent="0">
              <a:lnSpc>
                <a:spcPct val="150000"/>
              </a:lnSpc>
              <a:buNone/>
            </a:pPr>
            <a:r>
              <a:rPr lang="it-IT" sz="1400" dirty="0" err="1">
                <a:solidFill>
                  <a:schemeClr val="tx1"/>
                </a:solidFill>
              </a:rPr>
              <a:t>Then</a:t>
            </a:r>
            <a:r>
              <a:rPr lang="it-IT" sz="1400" dirty="0">
                <a:solidFill>
                  <a:schemeClr val="tx1"/>
                </a:solidFill>
              </a:rPr>
              <a:t>, the data </a:t>
            </a:r>
            <a:r>
              <a:rPr lang="it-IT" sz="1400" dirty="0" err="1">
                <a:solidFill>
                  <a:schemeClr val="tx1"/>
                </a:solidFill>
              </a:rPr>
              <a:t>extracted</a:t>
            </a:r>
            <a:r>
              <a:rPr lang="it-IT" sz="1400" dirty="0">
                <a:solidFill>
                  <a:schemeClr val="tx1"/>
                </a:solidFill>
              </a:rPr>
              <a:t> from the </a:t>
            </a:r>
            <a:r>
              <a:rPr lang="it-IT" sz="1400" dirty="0" err="1">
                <a:solidFill>
                  <a:schemeClr val="tx1"/>
                </a:solidFill>
              </a:rPr>
              <a:t>seismic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traces</a:t>
            </a:r>
            <a:r>
              <a:rPr lang="it-IT" sz="1400" dirty="0">
                <a:solidFill>
                  <a:schemeClr val="tx1"/>
                </a:solidFill>
              </a:rPr>
              <a:t> and the data of the </a:t>
            </a:r>
            <a:r>
              <a:rPr lang="it-IT" sz="1400" dirty="0" err="1">
                <a:solidFill>
                  <a:schemeClr val="tx1"/>
                </a:solidFill>
              </a:rPr>
              <a:t>catalogue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were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merged</a:t>
            </a:r>
            <a:r>
              <a:rPr lang="it-IT" sz="1400" dirty="0">
                <a:solidFill>
                  <a:schemeClr val="tx1"/>
                </a:solidFill>
              </a:rPr>
              <a:t>, </a:t>
            </a:r>
            <a:r>
              <a:rPr lang="it-IT" sz="1400" dirty="0" err="1">
                <a:solidFill>
                  <a:schemeClr val="tx1"/>
                </a:solidFill>
              </a:rPr>
              <a:t>considering</a:t>
            </a:r>
            <a:r>
              <a:rPr lang="it-IT" sz="1400" dirty="0">
                <a:solidFill>
                  <a:schemeClr val="tx1"/>
                </a:solidFill>
              </a:rPr>
              <a:t> the </a:t>
            </a:r>
            <a:r>
              <a:rPr lang="it-IT" sz="1400" dirty="0" err="1">
                <a:solidFill>
                  <a:schemeClr val="tx1"/>
                </a:solidFill>
              </a:rPr>
              <a:t>origin</a:t>
            </a:r>
            <a:r>
              <a:rPr lang="it-IT" sz="1400" dirty="0">
                <a:solidFill>
                  <a:schemeClr val="tx1"/>
                </a:solidFill>
              </a:rPr>
              <a:t> time </a:t>
            </a:r>
            <a:r>
              <a:rPr lang="it-IT" sz="1400" dirty="0" err="1">
                <a:solidFill>
                  <a:schemeClr val="tx1"/>
                </a:solidFill>
              </a:rPr>
              <a:t>as</a:t>
            </a:r>
            <a:r>
              <a:rPr lang="it-IT" sz="1400" dirty="0">
                <a:solidFill>
                  <a:schemeClr val="tx1"/>
                </a:solidFill>
              </a:rPr>
              <a:t> a common </a:t>
            </a:r>
            <a:r>
              <a:rPr lang="it-IT" sz="1400" dirty="0" err="1">
                <a:solidFill>
                  <a:schemeClr val="tx1"/>
                </a:solidFill>
              </a:rPr>
              <a:t>column</a:t>
            </a:r>
            <a:r>
              <a:rPr lang="it-IT" sz="1400" dirty="0">
                <a:solidFill>
                  <a:schemeClr val="tx1"/>
                </a:solidFill>
              </a:rPr>
              <a:t>. I </a:t>
            </a:r>
            <a:r>
              <a:rPr lang="it-IT" sz="1400" dirty="0" err="1">
                <a:solidFill>
                  <a:schemeClr val="tx1"/>
                </a:solidFill>
              </a:rPr>
              <a:t>used</a:t>
            </a:r>
            <a:r>
              <a:rPr lang="it-IT" sz="1400" dirty="0">
                <a:solidFill>
                  <a:schemeClr val="tx1"/>
                </a:solidFill>
              </a:rPr>
              <a:t> the </a:t>
            </a:r>
            <a:r>
              <a:rPr lang="it-IT" sz="1400" dirty="0" err="1">
                <a:solidFill>
                  <a:schemeClr val="tx1"/>
                </a:solidFill>
              </a:rPr>
              <a:t>datetime</a:t>
            </a:r>
            <a:r>
              <a:rPr lang="it-IT" sz="1400" dirty="0">
                <a:solidFill>
                  <a:schemeClr val="tx1"/>
                </a:solidFill>
              </a:rPr>
              <a:t> library to </a:t>
            </a:r>
            <a:r>
              <a:rPr lang="it-IT" sz="1400" dirty="0" err="1">
                <a:solidFill>
                  <a:schemeClr val="tx1"/>
                </a:solidFill>
              </a:rPr>
              <a:t>modify</a:t>
            </a:r>
            <a:r>
              <a:rPr lang="it-IT" sz="1400" dirty="0">
                <a:solidFill>
                  <a:schemeClr val="tx1"/>
                </a:solidFill>
              </a:rPr>
              <a:t> the </a:t>
            </a:r>
            <a:r>
              <a:rPr lang="it-IT" sz="1400" dirty="0" err="1">
                <a:solidFill>
                  <a:schemeClr val="tx1"/>
                </a:solidFill>
              </a:rPr>
              <a:t>datetime</a:t>
            </a:r>
            <a:r>
              <a:rPr lang="it-IT" sz="1400" dirty="0">
                <a:solidFill>
                  <a:schemeClr val="tx1"/>
                </a:solidFill>
              </a:rPr>
              <a:t> data </a:t>
            </a:r>
            <a:r>
              <a:rPr lang="it-IT" sz="1400" dirty="0" err="1">
                <a:solidFill>
                  <a:schemeClr val="tx1"/>
                </a:solidFill>
              </a:rPr>
              <a:t>type</a:t>
            </a:r>
            <a:r>
              <a:rPr lang="it-IT" sz="1400" dirty="0">
                <a:solidFill>
                  <a:schemeClr val="tx1"/>
                </a:solidFill>
              </a:rPr>
              <a:t> in order to </a:t>
            </a:r>
            <a:r>
              <a:rPr lang="it-IT" sz="1400" dirty="0" err="1">
                <a:solidFill>
                  <a:schemeClr val="tx1"/>
                </a:solidFill>
              </a:rPr>
              <a:t>apply</a:t>
            </a:r>
            <a:r>
              <a:rPr lang="it-IT" sz="1400" dirty="0">
                <a:solidFill>
                  <a:schemeClr val="tx1"/>
                </a:solidFill>
              </a:rPr>
              <a:t> an </a:t>
            </a:r>
            <a:r>
              <a:rPr lang="it-IT" sz="1400" dirty="0" err="1">
                <a:solidFill>
                  <a:schemeClr val="tx1"/>
                </a:solidFill>
              </a:rPr>
              <a:t>inner</a:t>
            </a:r>
            <a:r>
              <a:rPr lang="it-IT" sz="1400" dirty="0">
                <a:solidFill>
                  <a:schemeClr val="tx1"/>
                </a:solidFill>
              </a:rPr>
              <a:t> join </a:t>
            </a:r>
            <a:r>
              <a:rPr lang="it-IT" sz="1400" dirty="0" err="1">
                <a:solidFill>
                  <a:schemeClr val="tx1"/>
                </a:solidFill>
              </a:rPr>
              <a:t>between</a:t>
            </a:r>
            <a:r>
              <a:rPr lang="it-IT" sz="1400" dirty="0">
                <a:solidFill>
                  <a:schemeClr val="tx1"/>
                </a:solidFill>
              </a:rPr>
              <a:t> the </a:t>
            </a:r>
            <a:r>
              <a:rPr lang="it-IT" sz="1400" dirty="0" err="1">
                <a:solidFill>
                  <a:schemeClr val="tx1"/>
                </a:solidFill>
              </a:rPr>
              <a:t>two</a:t>
            </a:r>
            <a:r>
              <a:rPr lang="it-IT" sz="1400" dirty="0">
                <a:solidFill>
                  <a:schemeClr val="tx1"/>
                </a:solidFill>
              </a:rPr>
              <a:t> datasets.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53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0" y="314325"/>
            <a:ext cx="9144000" cy="60721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CATALOGUE</a:t>
            </a:r>
            <a:endParaRPr sz="28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D085A-7398-4B3A-9293-C14F659452E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78656" y="1196896"/>
            <a:ext cx="8198229" cy="2884449"/>
          </a:xfrm>
        </p:spPr>
        <p:txBody>
          <a:bodyPr/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Tx/>
              <a:buNone/>
            </a:pPr>
            <a:r>
              <a:rPr lang="it-IT" sz="1400" dirty="0"/>
              <a:t>The </a:t>
            </a:r>
            <a:r>
              <a:rPr lang="it-IT" sz="1400" dirty="0" err="1"/>
              <a:t>final</a:t>
            </a:r>
            <a:r>
              <a:rPr lang="it-IT" sz="1400" dirty="0"/>
              <a:t> dataset </a:t>
            </a:r>
            <a:r>
              <a:rPr lang="it-IT" sz="1400" dirty="0" err="1"/>
              <a:t>has</a:t>
            </a:r>
            <a:r>
              <a:rPr lang="it-IT" sz="1400" dirty="0"/>
              <a:t> 573 </a:t>
            </a:r>
            <a:r>
              <a:rPr lang="it-IT" sz="1400" dirty="0" err="1"/>
              <a:t>rows</a:t>
            </a:r>
            <a:r>
              <a:rPr lang="it-IT" sz="1400" dirty="0"/>
              <a:t> and 60 </a:t>
            </a:r>
            <a:r>
              <a:rPr lang="it-IT" sz="1400" dirty="0" err="1"/>
              <a:t>columns</a:t>
            </a:r>
            <a:r>
              <a:rPr lang="it-IT" sz="1400" dirty="0"/>
              <a:t>. 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Tx/>
              <a:buNone/>
            </a:pPr>
            <a:r>
              <a:rPr lang="it-IT" sz="1400" dirty="0"/>
              <a:t>In </a:t>
            </a:r>
            <a:r>
              <a:rPr lang="it-IT" sz="1400" dirty="0" err="1"/>
              <a:t>addition</a:t>
            </a:r>
            <a:r>
              <a:rPr lang="it-IT" sz="1400" dirty="0"/>
              <a:t> to the </a:t>
            </a:r>
            <a:r>
              <a:rPr lang="it-IT" sz="1400" dirty="0" err="1"/>
              <a:t>columns</a:t>
            </a:r>
            <a:r>
              <a:rPr lang="it-IT" sz="1400" dirty="0"/>
              <a:t> </a:t>
            </a:r>
            <a:r>
              <a:rPr lang="it-IT" sz="1400" dirty="0" err="1"/>
              <a:t>already</a:t>
            </a:r>
            <a:r>
              <a:rPr lang="it-IT" sz="1400" dirty="0"/>
              <a:t> </a:t>
            </a:r>
            <a:r>
              <a:rPr lang="it-IT" sz="1400" dirty="0" err="1"/>
              <a:t>present</a:t>
            </a:r>
            <a:r>
              <a:rPr lang="it-IT" sz="1400" dirty="0"/>
              <a:t> in the </a:t>
            </a:r>
            <a:r>
              <a:rPr lang="it-IT" sz="1400" dirty="0" err="1"/>
              <a:t>catalogue</a:t>
            </a:r>
            <a:r>
              <a:rPr lang="it-IT" sz="1400" dirty="0"/>
              <a:t>, 34 features </a:t>
            </a:r>
            <a:r>
              <a:rPr lang="it-IT" sz="1400" dirty="0" err="1"/>
              <a:t>were</a:t>
            </a:r>
            <a:r>
              <a:rPr lang="it-IT" sz="1400" dirty="0"/>
              <a:t> </a:t>
            </a:r>
            <a:r>
              <a:rPr lang="it-IT" sz="1400" dirty="0" err="1"/>
              <a:t>extracted</a:t>
            </a:r>
            <a:r>
              <a:rPr lang="it-IT" sz="1400" dirty="0"/>
              <a:t>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Tx/>
              <a:buNone/>
            </a:pPr>
            <a:r>
              <a:rPr lang="it-IT" sz="1400" dirty="0"/>
              <a:t>The features </a:t>
            </a:r>
            <a:r>
              <a:rPr lang="it-IT" sz="1400" dirty="0" err="1"/>
              <a:t>extracted</a:t>
            </a:r>
            <a:r>
              <a:rPr lang="it-IT" sz="1400" dirty="0"/>
              <a:t> are the following: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Tx/>
              <a:buNone/>
            </a:pPr>
            <a:endParaRPr lang="it-IT" sz="1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Tx/>
              <a:buNone/>
            </a:pPr>
            <a:r>
              <a:rPr lang="it-IT" sz="1400" dirty="0"/>
              <a:t>['station_x','station_y','station','Amaxmax_x','</a:t>
            </a:r>
            <a:r>
              <a:rPr lang="it-IT" sz="1400" dirty="0" err="1"/>
              <a:t>Amaxmax_y</a:t>
            </a:r>
            <a:r>
              <a:rPr lang="it-IT" sz="1400" dirty="0"/>
              <a:t>'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Tx/>
              <a:buNone/>
            </a:pPr>
            <a:r>
              <a:rPr lang="it-IT" sz="1400" dirty="0"/>
              <a:t>                        ,'</a:t>
            </a:r>
            <a:r>
              <a:rPr lang="it-IT" sz="1400" dirty="0" err="1"/>
              <a:t>Amaxmax</a:t>
            </a:r>
            <a:r>
              <a:rPr lang="it-IT" sz="1400" dirty="0"/>
              <a:t>','Ameanmax_x','Ameanmax_y','</a:t>
            </a:r>
            <a:r>
              <a:rPr lang="it-IT" sz="1400" dirty="0" err="1"/>
              <a:t>Ameanmax</a:t>
            </a:r>
            <a:r>
              <a:rPr lang="it-IT" sz="1400" dirty="0"/>
              <a:t>'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Tx/>
              <a:buNone/>
            </a:pPr>
            <a:r>
              <a:rPr lang="it-IT" sz="1400" dirty="0"/>
              <a:t>                        ,'mean_std1','mean_mean1','mean_median1','mean_std2'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Tx/>
              <a:buNone/>
            </a:pPr>
            <a:r>
              <a:rPr lang="it-IT" sz="1400" dirty="0"/>
              <a:t>                        ,'mean_mean2','mean_median2','mean_std','mean_mean'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Tx/>
              <a:buNone/>
            </a:pPr>
            <a:r>
              <a:rPr lang="it-IT" sz="1400" dirty="0"/>
              <a:t>                        ,'mean_median','std1_Amax','mean1_Amax','median1_Amax',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Tx/>
              <a:buNone/>
            </a:pPr>
            <a:r>
              <a:rPr lang="it-IT" sz="1400" dirty="0"/>
              <a:t>                        'std2_Amax','mean2_Amax','median2_Amax','lat_Amax1'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Tx/>
              <a:buNone/>
            </a:pPr>
            <a:r>
              <a:rPr lang="it-IT" sz="1400" dirty="0"/>
              <a:t>                        ,'long_Amax1','lat_Amax2','long_Amax2','std_Amax'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Tx/>
              <a:buNone/>
            </a:pPr>
            <a:r>
              <a:rPr lang="it-IT" sz="1400" dirty="0"/>
              <a:t>                        ,'mean_</a:t>
            </a:r>
            <a:r>
              <a:rPr lang="it-IT" sz="1400" dirty="0" err="1"/>
              <a:t>Amax</a:t>
            </a:r>
            <a:r>
              <a:rPr lang="it-IT" sz="1400" dirty="0"/>
              <a:t>','</a:t>
            </a:r>
            <a:r>
              <a:rPr lang="it-IT" sz="1400" dirty="0" err="1"/>
              <a:t>median_Amax</a:t>
            </a:r>
            <a:r>
              <a:rPr lang="it-IT" sz="1400" dirty="0"/>
              <a:t>',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Tx/>
              <a:buNone/>
            </a:pPr>
            <a:r>
              <a:rPr lang="it-IT" sz="1400" dirty="0"/>
              <a:t>                         'lat_</a:t>
            </a:r>
            <a:r>
              <a:rPr lang="it-IT" sz="1400" dirty="0" err="1"/>
              <a:t>Amax</a:t>
            </a:r>
            <a:r>
              <a:rPr lang="it-IT" sz="1400" dirty="0"/>
              <a:t>','long_</a:t>
            </a:r>
            <a:r>
              <a:rPr lang="it-IT" sz="1400" dirty="0" err="1"/>
              <a:t>Amax</a:t>
            </a:r>
            <a:r>
              <a:rPr lang="it-IT" sz="1400" dirty="0"/>
              <a:t>’,’</a:t>
            </a:r>
            <a:r>
              <a:rPr lang="it-IT" sz="1400" dirty="0" err="1"/>
              <a:t>distance</a:t>
            </a:r>
            <a:r>
              <a:rPr lang="it-IT" sz="1400" dirty="0"/>
              <a:t>’]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Tx/>
              <a:buNone/>
            </a:pPr>
            <a:endParaRPr lang="it-IT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E4DD-87D9-4465-A4D9-437E5D09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75" y="126380"/>
            <a:ext cx="7068300" cy="507770"/>
          </a:xfrm>
        </p:spPr>
        <p:txBody>
          <a:bodyPr/>
          <a:lstStyle/>
          <a:p>
            <a:pPr algn="ctr"/>
            <a:r>
              <a:rPr lang="it-IT" sz="2800" dirty="0"/>
              <a:t>LIBRARIES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5292D-478C-491B-8FF9-1BC3CC158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0654" y="991478"/>
            <a:ext cx="4081346" cy="424489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tx1">
                  <a:lumMod val="25000"/>
                  <a:lumOff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import </a:t>
            </a:r>
            <a:r>
              <a:rPr lang="en-US" sz="1400" dirty="0" err="1">
                <a:latin typeface="+mn-lt"/>
              </a:rPr>
              <a:t>obspy.io.mseed</a:t>
            </a:r>
            <a:endParaRPr lang="en-US" sz="1400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>
                  <a:lumMod val="25000"/>
                  <a:lumOff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import </a:t>
            </a:r>
            <a:r>
              <a:rPr lang="en-US" sz="1400" dirty="0" err="1">
                <a:latin typeface="+mn-lt"/>
              </a:rPr>
              <a:t>os</a:t>
            </a:r>
            <a:endParaRPr lang="en-US" sz="1400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>
                  <a:lumMod val="25000"/>
                  <a:lumOff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import </a:t>
            </a:r>
            <a:r>
              <a:rPr lang="en-US" sz="1400" dirty="0" err="1">
                <a:latin typeface="+mn-lt"/>
              </a:rPr>
              <a:t>matplotlib.pyplot</a:t>
            </a:r>
            <a:r>
              <a:rPr lang="en-US" sz="1400" dirty="0">
                <a:latin typeface="+mn-lt"/>
              </a:rPr>
              <a:t> as </a:t>
            </a:r>
            <a:r>
              <a:rPr lang="en-US" sz="1400" dirty="0" err="1">
                <a:latin typeface="+mn-lt"/>
              </a:rPr>
              <a:t>plt</a:t>
            </a:r>
            <a:endParaRPr lang="en-US" sz="1400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>
                  <a:lumMod val="25000"/>
                  <a:lumOff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import </a:t>
            </a:r>
            <a:r>
              <a:rPr lang="en-US" sz="1400" dirty="0" err="1">
                <a:latin typeface="+mn-lt"/>
              </a:rPr>
              <a:t>numpy</a:t>
            </a:r>
            <a:r>
              <a:rPr lang="en-US" sz="1400" dirty="0">
                <a:latin typeface="+mn-lt"/>
              </a:rPr>
              <a:t> as np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>
                  <a:lumMod val="25000"/>
                  <a:lumOff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from </a:t>
            </a:r>
            <a:r>
              <a:rPr lang="en-US" sz="1400" dirty="0" err="1">
                <a:latin typeface="+mn-lt"/>
              </a:rPr>
              <a:t>obspy.core</a:t>
            </a:r>
            <a:r>
              <a:rPr lang="en-US" sz="1400" dirty="0">
                <a:latin typeface="+mn-lt"/>
              </a:rPr>
              <a:t> import </a:t>
            </a:r>
            <a:r>
              <a:rPr lang="en-US" sz="1400" dirty="0" err="1">
                <a:latin typeface="+mn-lt"/>
              </a:rPr>
              <a:t>read,UTCDateTime</a:t>
            </a:r>
            <a:endParaRPr lang="en-US" sz="1400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>
                  <a:lumMod val="25000"/>
                  <a:lumOff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import pandas as pd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>
                  <a:lumMod val="25000"/>
                  <a:lumOff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from datetime import datetime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>
                  <a:lumMod val="25000"/>
                  <a:lumOff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from </a:t>
            </a:r>
            <a:r>
              <a:rPr lang="en-US" sz="1400" dirty="0" err="1">
                <a:latin typeface="+mn-lt"/>
              </a:rPr>
              <a:t>sklearn.ensemble</a:t>
            </a:r>
            <a:r>
              <a:rPr lang="en-US" sz="1400" dirty="0">
                <a:latin typeface="+mn-lt"/>
              </a:rPr>
              <a:t> import RandomForestRegressor,GradientBoostingRegressor,AdaBoostRegressor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>
                  <a:lumMod val="25000"/>
                  <a:lumOff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from </a:t>
            </a:r>
            <a:r>
              <a:rPr lang="en-US" sz="1400" dirty="0" err="1">
                <a:latin typeface="+mn-lt"/>
              </a:rPr>
              <a:t>sklearn.ensemble</a:t>
            </a:r>
            <a:r>
              <a:rPr lang="en-US" sz="1400" dirty="0">
                <a:latin typeface="+mn-lt"/>
              </a:rPr>
              <a:t> import </a:t>
            </a:r>
            <a:r>
              <a:rPr lang="en-US" sz="1400" dirty="0" err="1">
                <a:latin typeface="+mn-lt"/>
              </a:rPr>
              <a:t>ExtraTreesRegressor</a:t>
            </a:r>
            <a:endParaRPr lang="en-US" sz="1400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>
                  <a:lumMod val="25000"/>
                  <a:lumOff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from </a:t>
            </a:r>
            <a:r>
              <a:rPr lang="en-US" sz="1400" dirty="0" err="1">
                <a:latin typeface="+mn-lt"/>
              </a:rPr>
              <a:t>sklearn.preprocessing</a:t>
            </a:r>
            <a:r>
              <a:rPr lang="en-US" sz="1400" dirty="0">
                <a:latin typeface="+mn-lt"/>
              </a:rPr>
              <a:t> import </a:t>
            </a:r>
            <a:r>
              <a:rPr lang="en-US" sz="1400" dirty="0" err="1">
                <a:latin typeface="+mn-lt"/>
              </a:rPr>
              <a:t>PolynomialFeatures</a:t>
            </a:r>
            <a:endParaRPr lang="en-US" sz="1400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>
                  <a:lumMod val="25000"/>
                  <a:lumOff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from </a:t>
            </a:r>
            <a:r>
              <a:rPr lang="en-US" sz="1400" dirty="0" err="1">
                <a:latin typeface="+mn-lt"/>
              </a:rPr>
              <a:t>sklearn.linear_model</a:t>
            </a:r>
            <a:r>
              <a:rPr lang="en-US" sz="1400" dirty="0">
                <a:latin typeface="+mn-lt"/>
              </a:rPr>
              <a:t> import </a:t>
            </a:r>
            <a:r>
              <a:rPr lang="en-US" sz="1400" dirty="0" err="1">
                <a:latin typeface="+mn-lt"/>
              </a:rPr>
              <a:t>LinearRegression</a:t>
            </a:r>
            <a:endParaRPr lang="en-US" sz="14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2A656-6902-4E28-BE00-CB4744F308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5EC90-4EFB-4897-AE20-BCBB70AB5BA1}"/>
              </a:ext>
            </a:extLst>
          </p:cNvPr>
          <p:cNvSpPr txBox="1"/>
          <p:nvPr/>
        </p:nvSpPr>
        <p:spPr>
          <a:xfrm>
            <a:off x="4572000" y="991478"/>
            <a:ext cx="41333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7350" indent="-285750">
              <a:lnSpc>
                <a:spcPct val="100000"/>
              </a:lnSpc>
              <a:spcBef>
                <a:spcPts val="0"/>
              </a:spcBef>
              <a:buClr>
                <a:schemeClr val="tx1">
                  <a:lumMod val="25000"/>
                  <a:lumOff val="75000"/>
                </a:schemeClr>
              </a:buClr>
              <a:buSzPct val="143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from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sklearn.pipeline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import Pipeline</a:t>
            </a:r>
          </a:p>
          <a:p>
            <a:pPr marL="387350" indent="-285750">
              <a:lnSpc>
                <a:spcPct val="100000"/>
              </a:lnSpc>
              <a:spcBef>
                <a:spcPts val="0"/>
              </a:spcBef>
              <a:buClr>
                <a:schemeClr val="tx1">
                  <a:lumMod val="25000"/>
                  <a:lumOff val="75000"/>
                </a:schemeClr>
              </a:buClr>
              <a:buSzPct val="143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from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sklearn.tree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import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DecisionTreeRegressor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 marL="387350" indent="-285750">
              <a:lnSpc>
                <a:spcPct val="100000"/>
              </a:lnSpc>
              <a:spcBef>
                <a:spcPts val="0"/>
              </a:spcBef>
              <a:buClr>
                <a:schemeClr val="tx1">
                  <a:lumMod val="25000"/>
                  <a:lumOff val="75000"/>
                </a:schemeClr>
              </a:buClr>
              <a:buSzPct val="143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from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sklearn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import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linear_model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svm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 marL="387350" indent="-285750">
              <a:lnSpc>
                <a:spcPct val="100000"/>
              </a:lnSpc>
              <a:spcBef>
                <a:spcPts val="0"/>
              </a:spcBef>
              <a:buClr>
                <a:schemeClr val="tx1">
                  <a:lumMod val="25000"/>
                  <a:lumOff val="75000"/>
                </a:schemeClr>
              </a:buClr>
              <a:buSzPct val="143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from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sklearn.metrics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import  mean_squared_error,mean_absolute_error,mean_absolute_percentage_error,r2_score</a:t>
            </a:r>
          </a:p>
          <a:p>
            <a:pPr marL="387350" indent="-285750">
              <a:lnSpc>
                <a:spcPct val="100000"/>
              </a:lnSpc>
              <a:spcBef>
                <a:spcPts val="0"/>
              </a:spcBef>
              <a:buClr>
                <a:schemeClr val="tx1">
                  <a:lumMod val="25000"/>
                  <a:lumOff val="75000"/>
                </a:schemeClr>
              </a:buClr>
              <a:buSzPct val="143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from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sklearn.model_selection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import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GridSearchCV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RandomizedSearchCV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 marL="387350" indent="-285750">
              <a:lnSpc>
                <a:spcPct val="100000"/>
              </a:lnSpc>
              <a:spcBef>
                <a:spcPts val="0"/>
              </a:spcBef>
              <a:buClr>
                <a:schemeClr val="tx1">
                  <a:lumMod val="25000"/>
                  <a:lumOff val="75000"/>
                </a:schemeClr>
              </a:buClr>
              <a:buSzPct val="143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import pickle</a:t>
            </a:r>
          </a:p>
          <a:p>
            <a:pPr marL="387350" indent="-285750">
              <a:lnSpc>
                <a:spcPct val="100000"/>
              </a:lnSpc>
              <a:spcBef>
                <a:spcPts val="0"/>
              </a:spcBef>
              <a:buClr>
                <a:schemeClr val="tx1">
                  <a:lumMod val="25000"/>
                  <a:lumOff val="75000"/>
                </a:schemeClr>
              </a:buClr>
              <a:buSzPct val="143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from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obspy.geodetics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import degrees2kilometers, locations2degrees</a:t>
            </a:r>
          </a:p>
          <a:p>
            <a:pPr marL="387350" indent="-285750">
              <a:lnSpc>
                <a:spcPct val="100000"/>
              </a:lnSpc>
              <a:spcBef>
                <a:spcPts val="0"/>
              </a:spcBef>
              <a:buClr>
                <a:schemeClr val="tx1">
                  <a:lumMod val="25000"/>
                  <a:lumOff val="75000"/>
                </a:schemeClr>
              </a:buClr>
              <a:buSzPct val="143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from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tensorflow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import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keras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 marL="387350" indent="-285750">
              <a:lnSpc>
                <a:spcPct val="100000"/>
              </a:lnSpc>
              <a:spcBef>
                <a:spcPts val="0"/>
              </a:spcBef>
              <a:buClr>
                <a:schemeClr val="tx1">
                  <a:lumMod val="25000"/>
                  <a:lumOff val="75000"/>
                </a:schemeClr>
              </a:buClr>
              <a:buSzPct val="143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import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tensorflow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as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tf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 marL="387350" indent="-285750">
              <a:lnSpc>
                <a:spcPct val="100000"/>
              </a:lnSpc>
              <a:spcBef>
                <a:spcPts val="0"/>
              </a:spcBef>
              <a:buClr>
                <a:schemeClr val="tx1">
                  <a:lumMod val="25000"/>
                  <a:lumOff val="75000"/>
                </a:schemeClr>
              </a:buClr>
              <a:buSzPct val="143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from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tensorflow.keras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import layers</a:t>
            </a:r>
          </a:p>
        </p:txBody>
      </p:sp>
    </p:spTree>
    <p:extLst>
      <p:ext uri="{BB962C8B-B14F-4D97-AF65-F5344CB8AC3E}">
        <p14:creationId xmlns:p14="http://schemas.microsoft.com/office/powerpoint/2010/main" val="2459530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B4611-901D-4BBE-B17B-FDB8D608F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75" y="252761"/>
            <a:ext cx="7068300" cy="572429"/>
          </a:xfrm>
        </p:spPr>
        <p:txBody>
          <a:bodyPr/>
          <a:lstStyle/>
          <a:p>
            <a:pPr algn="ctr"/>
            <a:r>
              <a:rPr lang="it-IT" sz="2800" dirty="0"/>
              <a:t>FEATURE SELECTION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5C5A9-7E68-4344-9033-08CC80310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7222" y="936701"/>
            <a:ext cx="7206643" cy="3520609"/>
          </a:xfrm>
        </p:spPr>
        <p:txBody>
          <a:bodyPr/>
          <a:lstStyle/>
          <a:p>
            <a:pPr marL="101600" indent="0">
              <a:buNone/>
            </a:pPr>
            <a:r>
              <a:rPr lang="it-IT" sz="1600" dirty="0"/>
              <a:t>The features </a:t>
            </a:r>
            <a:r>
              <a:rPr lang="it-IT" sz="1600" dirty="0" err="1"/>
              <a:t>were</a:t>
            </a:r>
            <a:r>
              <a:rPr lang="it-IT" sz="1600" dirty="0"/>
              <a:t> </a:t>
            </a:r>
            <a:r>
              <a:rPr lang="it-IT" sz="1600" dirty="0" err="1"/>
              <a:t>extracted</a:t>
            </a:r>
            <a:r>
              <a:rPr lang="it-IT" sz="1600" dirty="0"/>
              <a:t> </a:t>
            </a:r>
            <a:r>
              <a:rPr lang="it-IT" sz="1600" dirty="0" err="1"/>
              <a:t>using</a:t>
            </a:r>
            <a:r>
              <a:rPr lang="it-IT" sz="1600" dirty="0"/>
              <a:t> the </a:t>
            </a:r>
            <a:r>
              <a:rPr lang="it-IT" sz="1600" dirty="0" err="1"/>
              <a:t>SelectKBest</a:t>
            </a:r>
            <a:r>
              <a:rPr lang="it-IT" sz="1600" dirty="0"/>
              <a:t> </a:t>
            </a:r>
            <a:r>
              <a:rPr lang="it-IT" sz="1600" dirty="0" err="1"/>
              <a:t>function</a:t>
            </a:r>
            <a:r>
              <a:rPr lang="it-IT" sz="1600" dirty="0"/>
              <a:t>:</a:t>
            </a:r>
          </a:p>
          <a:p>
            <a:pPr marL="101600" indent="0">
              <a:buNone/>
            </a:pPr>
            <a:r>
              <a:rPr lang="en-US" sz="1600" dirty="0">
                <a:latin typeface="Avenir Next LT Pro" panose="020B0504020202020204" pitchFamily="34" charset="0"/>
                <a:cs typeface="Courier New" panose="02070309020205020404" pitchFamily="49" charset="0"/>
              </a:rPr>
              <a:t>fs = </a:t>
            </a:r>
            <a:r>
              <a:rPr lang="en-US" sz="1600" dirty="0" err="1">
                <a:latin typeface="Avenir Next LT Pro" panose="020B0504020202020204" pitchFamily="34" charset="0"/>
                <a:cs typeface="Courier New" panose="02070309020205020404" pitchFamily="49" charset="0"/>
              </a:rPr>
              <a:t>SelectKBest</a:t>
            </a:r>
            <a:r>
              <a:rPr lang="en-US" sz="1600" dirty="0">
                <a:latin typeface="Avenir Next LT Pro" panose="020B0504020202020204" pitchFamily="34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Avenir Next LT Pro" panose="020B0504020202020204" pitchFamily="34" charset="0"/>
                <a:cs typeface="Courier New" panose="02070309020205020404" pitchFamily="49" charset="0"/>
              </a:rPr>
              <a:t>score_func</a:t>
            </a:r>
            <a:r>
              <a:rPr lang="en-US" sz="1600" dirty="0">
                <a:latin typeface="Avenir Next LT Pro" panose="020B0504020202020204" pitchFamily="34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Avenir Next LT Pro" panose="020B0504020202020204" pitchFamily="34" charset="0"/>
                <a:cs typeface="Courier New" panose="02070309020205020404" pitchFamily="49" charset="0"/>
              </a:rPr>
              <a:t>f_regression</a:t>
            </a:r>
            <a:r>
              <a:rPr lang="en-US" sz="1600" dirty="0">
                <a:latin typeface="Avenir Next LT Pro" panose="020B0504020202020204" pitchFamily="34" charset="0"/>
                <a:cs typeface="Courier New" panose="02070309020205020404" pitchFamily="49" charset="0"/>
              </a:rPr>
              <a:t>, k=11) </a:t>
            </a:r>
          </a:p>
          <a:p>
            <a:pPr marL="101600" indent="0">
              <a:buNone/>
            </a:pPr>
            <a:r>
              <a:rPr lang="en-US" sz="1600" dirty="0" err="1">
                <a:latin typeface="Avenir Next LT Pro" panose="020B0504020202020204" pitchFamily="34" charset="0"/>
                <a:cs typeface="Courier New" panose="02070309020205020404" pitchFamily="49" charset="0"/>
              </a:rPr>
              <a:t>X_selected_PHIF</a:t>
            </a:r>
            <a:r>
              <a:rPr lang="en-US" sz="1600" dirty="0">
                <a:latin typeface="Avenir Next LT Pro" panose="020B0504020202020204" pitchFamily="34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Avenir Next LT Pro" panose="020B0504020202020204" pitchFamily="34" charset="0"/>
                <a:cs typeface="Courier New" panose="02070309020205020404" pitchFamily="49" charset="0"/>
              </a:rPr>
              <a:t>fs.fit_transform</a:t>
            </a:r>
            <a:r>
              <a:rPr lang="en-US" sz="1600" dirty="0">
                <a:latin typeface="Avenir Next LT Pro" panose="020B0504020202020204" pitchFamily="34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Avenir Next LT Pro" panose="020B0504020202020204" pitchFamily="34" charset="0"/>
                <a:cs typeface="Courier New" panose="02070309020205020404" pitchFamily="49" charset="0"/>
              </a:rPr>
              <a:t>final_data.iloc</a:t>
            </a:r>
            <a:r>
              <a:rPr lang="en-US" sz="1600" dirty="0">
                <a:latin typeface="Avenir Next LT Pro" panose="020B0504020202020204" pitchFamily="34" charset="0"/>
                <a:cs typeface="Courier New" panose="02070309020205020404" pitchFamily="49" charset="0"/>
              </a:rPr>
              <a:t>[:,</a:t>
            </a:r>
            <a:r>
              <a:rPr lang="en-US" sz="1600" dirty="0" err="1">
                <a:latin typeface="Avenir Next LT Pro" panose="020B0504020202020204" pitchFamily="34" charset="0"/>
                <a:cs typeface="Courier New" panose="02070309020205020404" pitchFamily="49" charset="0"/>
              </a:rPr>
              <a:t>final_data.columns</a:t>
            </a:r>
            <a:r>
              <a:rPr lang="en-US" sz="1600" dirty="0">
                <a:latin typeface="Avenir Next LT Pro" panose="020B0504020202020204" pitchFamily="34" charset="0"/>
                <a:cs typeface="Courier New" panose="02070309020205020404" pitchFamily="49" charset="0"/>
              </a:rPr>
              <a:t> !='magnitude'],</a:t>
            </a:r>
            <a:r>
              <a:rPr lang="en-US" sz="1600" dirty="0" err="1">
                <a:latin typeface="Avenir Next LT Pro" panose="020B0504020202020204" pitchFamily="34" charset="0"/>
                <a:cs typeface="Courier New" panose="02070309020205020404" pitchFamily="49" charset="0"/>
              </a:rPr>
              <a:t>final_data.iloc</a:t>
            </a:r>
            <a:r>
              <a:rPr lang="en-US" sz="1600" dirty="0">
                <a:latin typeface="Avenir Next LT Pro" panose="020B0504020202020204" pitchFamily="34" charset="0"/>
                <a:cs typeface="Courier New" panose="02070309020205020404" pitchFamily="49" charset="0"/>
              </a:rPr>
              <a:t>[:,4])</a:t>
            </a:r>
          </a:p>
          <a:p>
            <a:pPr marL="101600" indent="0">
              <a:buNone/>
            </a:pPr>
            <a:r>
              <a:rPr lang="en-US" sz="1600" dirty="0">
                <a:latin typeface="Avenir Next LT Pro" panose="020B0504020202020204" pitchFamily="34" charset="0"/>
                <a:cs typeface="Courier New" panose="02070309020205020404" pitchFamily="49" charset="0"/>
              </a:rPr>
              <a:t>filter = </a:t>
            </a:r>
            <a:r>
              <a:rPr lang="en-US" sz="1600" dirty="0" err="1">
                <a:latin typeface="Avenir Next LT Pro" panose="020B0504020202020204" pitchFamily="34" charset="0"/>
                <a:cs typeface="Courier New" panose="02070309020205020404" pitchFamily="49" charset="0"/>
              </a:rPr>
              <a:t>fs.get_support</a:t>
            </a:r>
            <a:r>
              <a:rPr lang="en-US" sz="1600" dirty="0">
                <a:latin typeface="Avenir Next LT Pro" panose="020B0504020202020204" pitchFamily="34" charset="0"/>
                <a:cs typeface="Courier New" panose="02070309020205020404" pitchFamily="49" charset="0"/>
              </a:rPr>
              <a:t>() </a:t>
            </a:r>
          </a:p>
          <a:p>
            <a:pPr marL="101600" indent="0">
              <a:buNone/>
            </a:pPr>
            <a:r>
              <a:rPr lang="en-US" sz="1600" dirty="0" err="1">
                <a:latin typeface="Avenir Next LT Pro" panose="020B0504020202020204" pitchFamily="34" charset="0"/>
                <a:cs typeface="Courier New" panose="02070309020205020404" pitchFamily="49" charset="0"/>
              </a:rPr>
              <a:t>indexes_best_PHIF</a:t>
            </a:r>
            <a:r>
              <a:rPr lang="en-US" sz="1600" dirty="0">
                <a:latin typeface="Avenir Next LT Pro" panose="020B0504020202020204" pitchFamily="34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Avenir Next LT Pro" panose="020B0504020202020204" pitchFamily="34" charset="0"/>
                <a:cs typeface="Courier New" panose="02070309020205020404" pitchFamily="49" charset="0"/>
              </a:rPr>
              <a:t>final_data.iloc</a:t>
            </a:r>
            <a:r>
              <a:rPr lang="en-US" sz="1600" dirty="0">
                <a:latin typeface="Avenir Next LT Pro" panose="020B0504020202020204" pitchFamily="34" charset="0"/>
                <a:cs typeface="Courier New" panose="02070309020205020404" pitchFamily="49" charset="0"/>
              </a:rPr>
              <a:t>[:,</a:t>
            </a:r>
            <a:r>
              <a:rPr lang="en-US" sz="1600" dirty="0" err="1">
                <a:latin typeface="Avenir Next LT Pro" panose="020B0504020202020204" pitchFamily="34" charset="0"/>
                <a:cs typeface="Courier New" panose="02070309020205020404" pitchFamily="49" charset="0"/>
              </a:rPr>
              <a:t>final_data.columns</a:t>
            </a:r>
            <a:r>
              <a:rPr lang="en-US" sz="1600" dirty="0">
                <a:latin typeface="Avenir Next LT Pro" panose="020B0504020202020204" pitchFamily="34" charset="0"/>
                <a:cs typeface="Courier New" panose="02070309020205020404" pitchFamily="49" charset="0"/>
              </a:rPr>
              <a:t> !='magnitude'].columns[filter]</a:t>
            </a:r>
          </a:p>
          <a:p>
            <a:pPr marL="101600" indent="0">
              <a:buNone/>
            </a:pPr>
            <a:endParaRPr lang="en-US" sz="1600" dirty="0"/>
          </a:p>
          <a:p>
            <a:pPr marL="101600" indent="0">
              <a:buNone/>
            </a:pPr>
            <a:r>
              <a:rPr lang="en-US" sz="1600" dirty="0"/>
              <a:t>Out :  ['rms', '</a:t>
            </a:r>
            <a:r>
              <a:rPr lang="en-US" sz="1600" dirty="0" err="1"/>
              <a:t>ph_usedP</a:t>
            </a:r>
            <a:r>
              <a:rPr lang="en-US" sz="1600" dirty="0"/>
              <a:t>', '</a:t>
            </a:r>
            <a:r>
              <a:rPr lang="en-US" sz="1600" dirty="0" err="1"/>
              <a:t>ddObs_numCCp</a:t>
            </a:r>
            <a:r>
              <a:rPr lang="en-US" sz="1600" dirty="0"/>
              <a:t>', '</a:t>
            </a:r>
            <a:r>
              <a:rPr lang="en-US" sz="1600" dirty="0" err="1"/>
              <a:t>Ameanmax_x</a:t>
            </a:r>
            <a:r>
              <a:rPr lang="en-US" sz="1600" dirty="0"/>
              <a:t>', '</a:t>
            </a:r>
            <a:r>
              <a:rPr lang="en-US" sz="1600" dirty="0" err="1"/>
              <a:t>Ameanmax_y</a:t>
            </a:r>
            <a:r>
              <a:rPr lang="en-US" sz="1600" dirty="0"/>
              <a:t>’, '</a:t>
            </a:r>
            <a:r>
              <a:rPr lang="en-US" sz="1600" dirty="0" err="1"/>
              <a:t>Ameanmax</a:t>
            </a:r>
            <a:r>
              <a:rPr lang="en-US" sz="1600" dirty="0"/>
              <a:t>', 'mean_std1', 'mean_std2', 'mean_std','std2_Amax', 'median2_Amax']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9F8BD-E4A4-482C-9590-4162C5BD16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6289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C791-27E5-4524-B5FB-B76899F28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75" y="200722"/>
            <a:ext cx="7068300" cy="379141"/>
          </a:xfrm>
        </p:spPr>
        <p:txBody>
          <a:bodyPr/>
          <a:lstStyle/>
          <a:p>
            <a:pPr algn="ctr"/>
            <a:r>
              <a:rPr lang="it-IT" sz="2800" dirty="0"/>
              <a:t>FEATURE SELECTION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6635D-7600-4F74-B344-9818F3A39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3202" y="738873"/>
            <a:ext cx="3288798" cy="3807985"/>
          </a:xfrm>
        </p:spPr>
        <p:txBody>
          <a:bodyPr/>
          <a:lstStyle/>
          <a:p>
            <a:pPr marL="76200" indent="0">
              <a:lnSpc>
                <a:spcPct val="100000"/>
              </a:lnSpc>
              <a:spcBef>
                <a:spcPts val="0"/>
              </a:spcBef>
              <a:buSzPct val="28000"/>
              <a:buNone/>
            </a:pPr>
            <a:r>
              <a:rPr lang="en-US" sz="900" dirty="0">
                <a:latin typeface="Arial" panose="020B0604020202020204" pitchFamily="34" charset="0"/>
                <a:ea typeface="Inter-Regular" panose="020B0604020202020204" charset="0"/>
                <a:cs typeface="Arial" panose="020B0604020202020204" pitchFamily="34" charset="0"/>
              </a:rPr>
              <a:t>magnitude                         1.000000</a:t>
            </a:r>
          </a:p>
          <a:p>
            <a:pPr marL="76200" indent="0">
              <a:lnSpc>
                <a:spcPct val="100000"/>
              </a:lnSpc>
              <a:spcBef>
                <a:spcPts val="0"/>
              </a:spcBef>
              <a:buSzPct val="28000"/>
              <a:buNone/>
            </a:pPr>
            <a:r>
              <a:rPr lang="en-US" sz="900" dirty="0" err="1">
                <a:latin typeface="Arial" panose="020B0604020202020204" pitchFamily="34" charset="0"/>
                <a:ea typeface="Inter-Regular" panose="020B0604020202020204" charset="0"/>
                <a:cs typeface="Arial" panose="020B0604020202020204" pitchFamily="34" charset="0"/>
              </a:rPr>
              <a:t>ph_usedP</a:t>
            </a:r>
            <a:r>
              <a:rPr lang="en-US" sz="900" dirty="0">
                <a:latin typeface="Arial" panose="020B0604020202020204" pitchFamily="34" charset="0"/>
                <a:ea typeface="Inter-Regular" panose="020B0604020202020204" charset="0"/>
                <a:cs typeface="Arial" panose="020B0604020202020204" pitchFamily="34" charset="0"/>
              </a:rPr>
              <a:t>                          0.600647</a:t>
            </a:r>
          </a:p>
          <a:p>
            <a:pPr marL="76200" indent="0">
              <a:lnSpc>
                <a:spcPct val="100000"/>
              </a:lnSpc>
              <a:spcBef>
                <a:spcPts val="0"/>
              </a:spcBef>
              <a:buSzPct val="28000"/>
              <a:buNone/>
            </a:pPr>
            <a:r>
              <a:rPr lang="en-US" sz="900" dirty="0" err="1">
                <a:latin typeface="Arial" panose="020B0604020202020204" pitchFamily="34" charset="0"/>
                <a:ea typeface="Inter-Regular" panose="020B0604020202020204" charset="0"/>
                <a:cs typeface="Arial" panose="020B0604020202020204" pitchFamily="34" charset="0"/>
              </a:rPr>
              <a:t>mean_std</a:t>
            </a:r>
            <a:r>
              <a:rPr lang="en-US" sz="900" dirty="0">
                <a:latin typeface="Arial" panose="020B0604020202020204" pitchFamily="34" charset="0"/>
                <a:ea typeface="Inter-Regular" panose="020B0604020202020204" charset="0"/>
                <a:cs typeface="Arial" panose="020B0604020202020204" pitchFamily="34" charset="0"/>
              </a:rPr>
              <a:t>                          0.480952</a:t>
            </a:r>
          </a:p>
          <a:p>
            <a:pPr marL="76200" indent="0">
              <a:lnSpc>
                <a:spcPct val="100000"/>
              </a:lnSpc>
              <a:spcBef>
                <a:spcPts val="0"/>
              </a:spcBef>
              <a:buSzPct val="28000"/>
              <a:buNone/>
            </a:pPr>
            <a:r>
              <a:rPr lang="en-US" sz="900" dirty="0">
                <a:latin typeface="Arial" panose="020B0604020202020204" pitchFamily="34" charset="0"/>
                <a:ea typeface="Inter-Regular" panose="020B0604020202020204" charset="0"/>
                <a:cs typeface="Arial" panose="020B0604020202020204" pitchFamily="34" charset="0"/>
              </a:rPr>
              <a:t>mean_std1                         0.477862</a:t>
            </a:r>
          </a:p>
          <a:p>
            <a:pPr marL="76200" indent="0">
              <a:lnSpc>
                <a:spcPct val="100000"/>
              </a:lnSpc>
              <a:spcBef>
                <a:spcPts val="0"/>
              </a:spcBef>
              <a:buSzPct val="28000"/>
              <a:buNone/>
            </a:pPr>
            <a:r>
              <a:rPr lang="en-US" sz="900" dirty="0">
                <a:latin typeface="Arial" panose="020B0604020202020204" pitchFamily="34" charset="0"/>
                <a:ea typeface="Inter-Regular" panose="020B0604020202020204" charset="0"/>
                <a:cs typeface="Arial" panose="020B0604020202020204" pitchFamily="34" charset="0"/>
              </a:rPr>
              <a:t>mean_std2                         0.466811</a:t>
            </a:r>
          </a:p>
          <a:p>
            <a:pPr marL="76200" indent="0">
              <a:lnSpc>
                <a:spcPct val="100000"/>
              </a:lnSpc>
              <a:spcBef>
                <a:spcPts val="0"/>
              </a:spcBef>
              <a:buSzPct val="28000"/>
              <a:buNone/>
            </a:pPr>
            <a:r>
              <a:rPr lang="en-US" sz="900" dirty="0" err="1">
                <a:latin typeface="Arial" panose="020B0604020202020204" pitchFamily="34" charset="0"/>
                <a:ea typeface="Inter-Regular" panose="020B0604020202020204" charset="0"/>
                <a:cs typeface="Arial" panose="020B0604020202020204" pitchFamily="34" charset="0"/>
              </a:rPr>
              <a:t>ddObs_numCCp</a:t>
            </a:r>
            <a:r>
              <a:rPr lang="en-US" sz="900" dirty="0">
                <a:latin typeface="Arial" panose="020B0604020202020204" pitchFamily="34" charset="0"/>
                <a:ea typeface="Inter-Regular" panose="020B0604020202020204" charset="0"/>
                <a:cs typeface="Arial" panose="020B0604020202020204" pitchFamily="34" charset="0"/>
              </a:rPr>
              <a:t>                      0.429659</a:t>
            </a:r>
          </a:p>
          <a:p>
            <a:pPr marL="76200" indent="0">
              <a:lnSpc>
                <a:spcPct val="100000"/>
              </a:lnSpc>
              <a:spcBef>
                <a:spcPts val="0"/>
              </a:spcBef>
              <a:buSzPct val="28000"/>
              <a:buNone/>
            </a:pPr>
            <a:r>
              <a:rPr lang="en-US" sz="900" dirty="0" err="1">
                <a:latin typeface="Arial" panose="020B0604020202020204" pitchFamily="34" charset="0"/>
                <a:ea typeface="Inter-Regular" panose="020B0604020202020204" charset="0"/>
                <a:cs typeface="Arial" panose="020B0604020202020204" pitchFamily="34" charset="0"/>
              </a:rPr>
              <a:t>Ameanmax_x</a:t>
            </a:r>
            <a:r>
              <a:rPr lang="en-US" sz="900" dirty="0">
                <a:latin typeface="Arial" panose="020B0604020202020204" pitchFamily="34" charset="0"/>
                <a:ea typeface="Inter-Regular" panose="020B0604020202020204" charset="0"/>
                <a:cs typeface="Arial" panose="020B0604020202020204" pitchFamily="34" charset="0"/>
              </a:rPr>
              <a:t>                        0.393792</a:t>
            </a:r>
          </a:p>
          <a:p>
            <a:pPr marL="76200" indent="0">
              <a:lnSpc>
                <a:spcPct val="100000"/>
              </a:lnSpc>
              <a:spcBef>
                <a:spcPts val="0"/>
              </a:spcBef>
              <a:buSzPct val="28000"/>
              <a:buNone/>
            </a:pPr>
            <a:r>
              <a:rPr lang="en-US" sz="900" dirty="0" err="1">
                <a:latin typeface="Arial" panose="020B0604020202020204" pitchFamily="34" charset="0"/>
                <a:ea typeface="Inter-Regular" panose="020B0604020202020204" charset="0"/>
                <a:cs typeface="Arial" panose="020B0604020202020204" pitchFamily="34" charset="0"/>
              </a:rPr>
              <a:t>Ameanmax_y</a:t>
            </a:r>
            <a:r>
              <a:rPr lang="en-US" sz="900" dirty="0">
                <a:latin typeface="Arial" panose="020B0604020202020204" pitchFamily="34" charset="0"/>
                <a:ea typeface="Inter-Regular" panose="020B0604020202020204" charset="0"/>
                <a:cs typeface="Arial" panose="020B0604020202020204" pitchFamily="34" charset="0"/>
              </a:rPr>
              <a:t>                        0.389920</a:t>
            </a:r>
          </a:p>
          <a:p>
            <a:pPr marL="76200" indent="0">
              <a:lnSpc>
                <a:spcPct val="100000"/>
              </a:lnSpc>
              <a:spcBef>
                <a:spcPts val="0"/>
              </a:spcBef>
              <a:buSzPct val="28000"/>
              <a:buNone/>
            </a:pPr>
            <a:r>
              <a:rPr lang="en-US" sz="900" dirty="0" err="1">
                <a:latin typeface="Arial" panose="020B0604020202020204" pitchFamily="34" charset="0"/>
                <a:ea typeface="Inter-Regular" panose="020B0604020202020204" charset="0"/>
                <a:cs typeface="Arial" panose="020B0604020202020204" pitchFamily="34" charset="0"/>
              </a:rPr>
              <a:t>Ameanmax</a:t>
            </a:r>
            <a:r>
              <a:rPr lang="en-US" sz="900" dirty="0">
                <a:latin typeface="Arial" panose="020B0604020202020204" pitchFamily="34" charset="0"/>
                <a:ea typeface="Inter-Regular" panose="020B0604020202020204" charset="0"/>
                <a:cs typeface="Arial" panose="020B0604020202020204" pitchFamily="34" charset="0"/>
              </a:rPr>
              <a:t>                          0.371795</a:t>
            </a:r>
          </a:p>
          <a:p>
            <a:pPr marL="76200" indent="0">
              <a:lnSpc>
                <a:spcPct val="100000"/>
              </a:lnSpc>
              <a:spcBef>
                <a:spcPts val="0"/>
              </a:spcBef>
              <a:buSzPct val="28000"/>
              <a:buNone/>
            </a:pPr>
            <a:r>
              <a:rPr lang="en-US" sz="900" dirty="0">
                <a:latin typeface="Arial" panose="020B0604020202020204" pitchFamily="34" charset="0"/>
                <a:ea typeface="Inter-Regular" panose="020B0604020202020204" charset="0"/>
                <a:cs typeface="Arial" panose="020B0604020202020204" pitchFamily="34" charset="0"/>
              </a:rPr>
              <a:t>std2_Amax                         0.288400</a:t>
            </a:r>
          </a:p>
          <a:p>
            <a:pPr marL="76200" indent="0">
              <a:lnSpc>
                <a:spcPct val="100000"/>
              </a:lnSpc>
              <a:spcBef>
                <a:spcPts val="0"/>
              </a:spcBef>
              <a:buSzPct val="28000"/>
              <a:buNone/>
            </a:pPr>
            <a:r>
              <a:rPr lang="en-US" sz="900" dirty="0" err="1">
                <a:latin typeface="Arial" panose="020B0604020202020204" pitchFamily="34" charset="0"/>
                <a:ea typeface="Inter-Regular" panose="020B0604020202020204" charset="0"/>
                <a:cs typeface="Arial" panose="020B0604020202020204" pitchFamily="34" charset="0"/>
              </a:rPr>
              <a:t>std_Amax</a:t>
            </a:r>
            <a:r>
              <a:rPr lang="en-US" sz="900" dirty="0">
                <a:latin typeface="Arial" panose="020B0604020202020204" pitchFamily="34" charset="0"/>
                <a:ea typeface="Inter-Regular" panose="020B0604020202020204" charset="0"/>
                <a:cs typeface="Arial" panose="020B0604020202020204" pitchFamily="34" charset="0"/>
              </a:rPr>
              <a:t>                          0.269209</a:t>
            </a:r>
          </a:p>
          <a:p>
            <a:pPr marL="76200" indent="0">
              <a:lnSpc>
                <a:spcPct val="100000"/>
              </a:lnSpc>
              <a:spcBef>
                <a:spcPts val="0"/>
              </a:spcBef>
              <a:buSzPct val="28000"/>
              <a:buNone/>
            </a:pPr>
            <a:r>
              <a:rPr lang="en-US" sz="900" dirty="0" err="1">
                <a:latin typeface="Arial" panose="020B0604020202020204" pitchFamily="34" charset="0"/>
                <a:ea typeface="Inter-Regular" panose="020B0604020202020204" charset="0"/>
                <a:cs typeface="Arial" panose="020B0604020202020204" pitchFamily="34" charset="0"/>
              </a:rPr>
              <a:t>ddObs_numTTp</a:t>
            </a:r>
            <a:r>
              <a:rPr lang="en-US" sz="900" dirty="0">
                <a:latin typeface="Arial" panose="020B0604020202020204" pitchFamily="34" charset="0"/>
                <a:ea typeface="Inter-Regular" panose="020B0604020202020204" charset="0"/>
                <a:cs typeface="Arial" panose="020B0604020202020204" pitchFamily="34" charset="0"/>
              </a:rPr>
              <a:t>                      0.263046</a:t>
            </a:r>
          </a:p>
          <a:p>
            <a:pPr marL="76200" indent="0">
              <a:lnSpc>
                <a:spcPct val="100000"/>
              </a:lnSpc>
              <a:spcBef>
                <a:spcPts val="0"/>
              </a:spcBef>
              <a:buSzPct val="28000"/>
              <a:buNone/>
            </a:pPr>
            <a:r>
              <a:rPr lang="en-US" sz="900" dirty="0">
                <a:latin typeface="Arial" panose="020B0604020202020204" pitchFamily="34" charset="0"/>
                <a:ea typeface="Inter-Regular" panose="020B0604020202020204" charset="0"/>
                <a:cs typeface="Arial" panose="020B0604020202020204" pitchFamily="34" charset="0"/>
              </a:rPr>
              <a:t>mean2_Amax                        0.253727</a:t>
            </a:r>
          </a:p>
          <a:p>
            <a:pPr marL="76200" indent="0">
              <a:lnSpc>
                <a:spcPct val="100000"/>
              </a:lnSpc>
              <a:spcBef>
                <a:spcPts val="0"/>
              </a:spcBef>
              <a:buSzPct val="28000"/>
              <a:buNone/>
            </a:pPr>
            <a:r>
              <a:rPr lang="en-US" sz="900" dirty="0">
                <a:latin typeface="Arial" panose="020B0604020202020204" pitchFamily="34" charset="0"/>
                <a:ea typeface="Inter-Regular" panose="020B0604020202020204" charset="0"/>
                <a:cs typeface="Arial" panose="020B0604020202020204" pitchFamily="34" charset="0"/>
              </a:rPr>
              <a:t>std1_Amax                         0.240164</a:t>
            </a:r>
          </a:p>
          <a:p>
            <a:pPr marL="76200" indent="0">
              <a:lnSpc>
                <a:spcPct val="100000"/>
              </a:lnSpc>
              <a:spcBef>
                <a:spcPts val="0"/>
              </a:spcBef>
              <a:buSzPct val="28000"/>
              <a:buNone/>
            </a:pPr>
            <a:r>
              <a:rPr lang="en-US" sz="900" dirty="0" err="1">
                <a:latin typeface="Arial" panose="020B0604020202020204" pitchFamily="34" charset="0"/>
                <a:ea typeface="Inter-Regular" panose="020B0604020202020204" charset="0"/>
                <a:cs typeface="Arial" panose="020B0604020202020204" pitchFamily="34" charset="0"/>
              </a:rPr>
              <a:t>Amaxmax</a:t>
            </a:r>
            <a:r>
              <a:rPr lang="en-US" sz="900" dirty="0">
                <a:latin typeface="Arial" panose="020B0604020202020204" pitchFamily="34" charset="0"/>
                <a:ea typeface="Inter-Regular" panose="020B0604020202020204" charset="0"/>
                <a:cs typeface="Arial" panose="020B0604020202020204" pitchFamily="34" charset="0"/>
              </a:rPr>
              <a:t>                           0.197000</a:t>
            </a:r>
          </a:p>
          <a:p>
            <a:pPr marL="76200" indent="0">
              <a:lnSpc>
                <a:spcPct val="100000"/>
              </a:lnSpc>
              <a:spcBef>
                <a:spcPts val="0"/>
              </a:spcBef>
              <a:buSzPct val="28000"/>
              <a:buNone/>
            </a:pPr>
            <a:r>
              <a:rPr lang="en-US" sz="900" dirty="0" err="1">
                <a:latin typeface="Arial" panose="020B0604020202020204" pitchFamily="34" charset="0"/>
                <a:ea typeface="Inter-Regular" panose="020B0604020202020204" charset="0"/>
                <a:cs typeface="Arial" panose="020B0604020202020204" pitchFamily="34" charset="0"/>
              </a:rPr>
              <a:t>Amaxmax_x</a:t>
            </a:r>
            <a:r>
              <a:rPr lang="en-US" sz="900" dirty="0">
                <a:latin typeface="Arial" panose="020B0604020202020204" pitchFamily="34" charset="0"/>
                <a:ea typeface="Inter-Regular" panose="020B0604020202020204" charset="0"/>
                <a:cs typeface="Arial" panose="020B0604020202020204" pitchFamily="34" charset="0"/>
              </a:rPr>
              <a:t>                         0.184579</a:t>
            </a:r>
          </a:p>
          <a:p>
            <a:pPr marL="76200" indent="0">
              <a:lnSpc>
                <a:spcPct val="100000"/>
              </a:lnSpc>
              <a:spcBef>
                <a:spcPts val="0"/>
              </a:spcBef>
              <a:buSzPct val="28000"/>
              <a:buNone/>
            </a:pPr>
            <a:r>
              <a:rPr lang="en-US" sz="900" dirty="0" err="1">
                <a:latin typeface="Arial" panose="020B0604020202020204" pitchFamily="34" charset="0"/>
                <a:ea typeface="Inter-Regular" panose="020B0604020202020204" charset="0"/>
                <a:cs typeface="Arial" panose="020B0604020202020204" pitchFamily="34" charset="0"/>
              </a:rPr>
              <a:t>Amaxmax_y</a:t>
            </a:r>
            <a:r>
              <a:rPr lang="en-US" sz="900" dirty="0">
                <a:latin typeface="Arial" panose="020B0604020202020204" pitchFamily="34" charset="0"/>
                <a:ea typeface="Inter-Regular" panose="020B0604020202020204" charset="0"/>
                <a:cs typeface="Arial" panose="020B0604020202020204" pitchFamily="34" charset="0"/>
              </a:rPr>
              <a:t>                         0.184048</a:t>
            </a:r>
          </a:p>
          <a:p>
            <a:pPr marL="76200" indent="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long_Amax1                        0.181711</a:t>
            </a:r>
          </a:p>
          <a:p>
            <a:pPr marL="76200" indent="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ph_stationDistMax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                0.181549</a:t>
            </a:r>
          </a:p>
          <a:p>
            <a:pPr marL="76200" indent="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long_Amax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0.171940</a:t>
            </a:r>
          </a:p>
          <a:p>
            <a:pPr marL="76200" indent="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timeChange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0.154579</a:t>
            </a:r>
          </a:p>
          <a:p>
            <a:pPr marL="76200" indent="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Unnamed: 0                        0.123934</a:t>
            </a:r>
          </a:p>
          <a:p>
            <a:pPr marL="76200" indent="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ph_stationDistMedian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             0.109363</a:t>
            </a:r>
          </a:p>
          <a:p>
            <a:pPr marL="76200" indent="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mean_mean2                        0.106660</a:t>
            </a:r>
          </a:p>
          <a:p>
            <a:pPr marL="76200" indent="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mean_Amax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0.098166</a:t>
            </a:r>
          </a:p>
          <a:p>
            <a:pPr marL="76200" indent="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numNeighbours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0.082698</a:t>
            </a:r>
          </a:p>
          <a:p>
            <a:pPr marL="76200" indent="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distance                          0.082336</a:t>
            </a:r>
          </a:p>
          <a:p>
            <a:pPr marL="76200" indent="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ddObs_finalResidualMedian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        0.067387</a:t>
            </a:r>
          </a:p>
          <a:p>
            <a:pPr marL="76200" indent="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mean1_Amax                        0.057671</a:t>
            </a:r>
          </a:p>
          <a:p>
            <a:pPr marL="76200" indent="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neigh_centroidToEventDepthDist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  0.056724</a:t>
            </a:r>
          </a:p>
          <a:p>
            <a:pPr marL="76200" indent="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indent="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indent="0">
              <a:lnSpc>
                <a:spcPct val="100000"/>
              </a:lnSpc>
              <a:spcBef>
                <a:spcPts val="0"/>
              </a:spcBef>
              <a:buSzPct val="28000"/>
              <a:buNone/>
            </a:pPr>
            <a:endParaRPr lang="en-US" sz="900" dirty="0">
              <a:latin typeface="Arial" panose="020B0604020202020204" pitchFamily="34" charset="0"/>
              <a:ea typeface="Inter-Regular" panose="020B060402020202020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4EB30-AA5D-4B12-9AC0-90319C95D8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E8A18F-AFA7-4E13-B5AD-49A4526D6B95}"/>
              </a:ext>
            </a:extLst>
          </p:cNvPr>
          <p:cNvSpPr txBox="1"/>
          <p:nvPr/>
        </p:nvSpPr>
        <p:spPr>
          <a:xfrm>
            <a:off x="5092391" y="670519"/>
            <a:ext cx="4378713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SzPct val="68000"/>
            </a:pPr>
            <a:r>
              <a:rPr lang="en-US" sz="900" dirty="0"/>
              <a:t>lat_Amax2                         0.054666</a:t>
            </a:r>
          </a:p>
          <a:p>
            <a:pPr>
              <a:lnSpc>
                <a:spcPct val="100000"/>
              </a:lnSpc>
              <a:buSzPct val="68000"/>
            </a:pPr>
            <a:r>
              <a:rPr lang="en-US" sz="900" dirty="0" err="1"/>
              <a:t>ddObs_startResidualMedian</a:t>
            </a:r>
            <a:r>
              <a:rPr lang="en-US" sz="900" dirty="0"/>
              <a:t>         0.040786</a:t>
            </a:r>
          </a:p>
          <a:p>
            <a:pPr>
              <a:lnSpc>
                <a:spcPct val="100000"/>
              </a:lnSpc>
              <a:buSzPct val="68000"/>
            </a:pPr>
            <a:r>
              <a:rPr lang="en-US" sz="900" dirty="0"/>
              <a:t>mean_median2                      0.025500</a:t>
            </a:r>
          </a:p>
          <a:p>
            <a:pPr>
              <a:lnSpc>
                <a:spcPct val="100000"/>
              </a:lnSpc>
              <a:buSzPct val="68000"/>
            </a:pPr>
            <a:r>
              <a:rPr lang="en-US" sz="900" dirty="0" err="1"/>
              <a:t>ddObs_numCCs</a:t>
            </a:r>
            <a:r>
              <a:rPr lang="en-US" sz="900" dirty="0"/>
              <a:t>                      0.016339</a:t>
            </a:r>
          </a:p>
          <a:p>
            <a:pPr>
              <a:lnSpc>
                <a:spcPct val="100000"/>
              </a:lnSpc>
              <a:buSzPct val="68000"/>
            </a:pPr>
            <a:r>
              <a:rPr lang="en-US" sz="900" dirty="0"/>
              <a:t>long_Amax2                        0.010312</a:t>
            </a:r>
          </a:p>
          <a:p>
            <a:pPr>
              <a:lnSpc>
                <a:spcPct val="100000"/>
              </a:lnSpc>
              <a:buSzPct val="68000"/>
            </a:pPr>
            <a:r>
              <a:rPr lang="en-US" sz="900" dirty="0" err="1"/>
              <a:t>mean_median</a:t>
            </a:r>
            <a:r>
              <a:rPr lang="en-US" sz="900" dirty="0"/>
              <a:t>                       0.002617</a:t>
            </a:r>
          </a:p>
          <a:p>
            <a:pPr>
              <a:lnSpc>
                <a:spcPct val="100000"/>
              </a:lnSpc>
              <a:buSzPct val="68000"/>
            </a:pPr>
            <a:r>
              <a:rPr lang="en-US" sz="900" dirty="0"/>
              <a:t>mean_median1                     -0.013299</a:t>
            </a:r>
          </a:p>
          <a:p>
            <a:pPr>
              <a:lnSpc>
                <a:spcPct val="100000"/>
              </a:lnSpc>
              <a:buSzPct val="68000"/>
            </a:pPr>
            <a:r>
              <a:rPr lang="en-US" sz="900" dirty="0" err="1"/>
              <a:t>neigh_centroidToEventDist</a:t>
            </a:r>
            <a:r>
              <a:rPr lang="en-US" sz="900" dirty="0"/>
              <a:t>        -0.039468</a:t>
            </a:r>
          </a:p>
          <a:p>
            <a:pPr>
              <a:lnSpc>
                <a:spcPct val="100000"/>
              </a:lnSpc>
              <a:buSzPct val="68000"/>
            </a:pPr>
            <a:r>
              <a:rPr lang="en-US" sz="900" dirty="0" err="1"/>
              <a:t>ph_usedS</a:t>
            </a:r>
            <a:r>
              <a:rPr lang="en-US" sz="900" dirty="0"/>
              <a:t>                         -0.044091</a:t>
            </a:r>
          </a:p>
          <a:p>
            <a:pPr>
              <a:lnSpc>
                <a:spcPct val="100000"/>
              </a:lnSpc>
              <a:buSzPct val="68000"/>
            </a:pPr>
            <a:r>
              <a:rPr lang="en-US" sz="900" dirty="0"/>
              <a:t>latitude                         -0.044149</a:t>
            </a:r>
          </a:p>
          <a:p>
            <a:pPr>
              <a:lnSpc>
                <a:spcPct val="100000"/>
              </a:lnSpc>
              <a:buSzPct val="68000"/>
            </a:pPr>
            <a:r>
              <a:rPr lang="en-US" sz="900" dirty="0" err="1"/>
              <a:t>mean_mean</a:t>
            </a:r>
            <a:r>
              <a:rPr lang="en-US" sz="900" dirty="0"/>
              <a:t>                        -0.044211</a:t>
            </a:r>
          </a:p>
          <a:p>
            <a:pPr>
              <a:lnSpc>
                <a:spcPct val="100000"/>
              </a:lnSpc>
              <a:buSzPct val="68000"/>
            </a:pPr>
            <a:r>
              <a:rPr lang="en-US" sz="900" dirty="0" err="1"/>
              <a:t>depthChange</a:t>
            </a:r>
            <a:r>
              <a:rPr lang="en-US" sz="900" dirty="0"/>
              <a:t>                      -0.045563</a:t>
            </a:r>
          </a:p>
          <a:p>
            <a:pPr>
              <a:lnSpc>
                <a:spcPct val="100000"/>
              </a:lnSpc>
              <a:buSzPct val="68000"/>
            </a:pPr>
            <a:r>
              <a:rPr lang="en-US" sz="900" dirty="0" err="1"/>
              <a:t>neigh_meanDistToCentroid</a:t>
            </a:r>
            <a:r>
              <a:rPr lang="en-US" sz="900" dirty="0"/>
              <a:t>         -0.057102</a:t>
            </a:r>
          </a:p>
          <a:p>
            <a:pPr>
              <a:lnSpc>
                <a:spcPct val="100000"/>
              </a:lnSpc>
              <a:buSzPct val="68000"/>
            </a:pPr>
            <a:r>
              <a:rPr lang="en-US" sz="900" dirty="0" err="1"/>
              <a:t>neigh_meanDepthDistToCentroid</a:t>
            </a:r>
            <a:r>
              <a:rPr lang="en-US" sz="900" dirty="0"/>
              <a:t>    -0.066440</a:t>
            </a:r>
          </a:p>
          <a:p>
            <a:pPr>
              <a:lnSpc>
                <a:spcPct val="100000"/>
              </a:lnSpc>
              <a:buSzPct val="68000"/>
            </a:pPr>
            <a:r>
              <a:rPr lang="en-US" sz="900" dirty="0"/>
              <a:t>longitude                        -0.066712</a:t>
            </a:r>
          </a:p>
          <a:p>
            <a:pPr>
              <a:lnSpc>
                <a:spcPct val="100000"/>
              </a:lnSpc>
              <a:buSzPct val="68000"/>
            </a:pPr>
            <a:r>
              <a:rPr lang="en-US" sz="900" dirty="0" err="1"/>
              <a:t>ddObs_finalResidualMAD</a:t>
            </a:r>
            <a:r>
              <a:rPr lang="en-US" sz="900" dirty="0"/>
              <a:t>           -0.073325</a:t>
            </a:r>
          </a:p>
          <a:p>
            <a:pPr>
              <a:lnSpc>
                <a:spcPct val="100000"/>
              </a:lnSpc>
              <a:buSzPct val="68000"/>
            </a:pPr>
            <a:r>
              <a:rPr lang="en-US" sz="900" dirty="0" err="1"/>
              <a:t>ddObs_numTTs</a:t>
            </a:r>
            <a:r>
              <a:rPr lang="en-US" sz="900" dirty="0"/>
              <a:t>                     -0.084252</a:t>
            </a:r>
          </a:p>
          <a:p>
            <a:pPr>
              <a:lnSpc>
                <a:spcPct val="100000"/>
              </a:lnSpc>
              <a:buSzPct val="68000"/>
            </a:pPr>
            <a:r>
              <a:rPr lang="en-US" sz="900" dirty="0" err="1"/>
              <a:t>ddObs_startResidualMAD</a:t>
            </a:r>
            <a:r>
              <a:rPr lang="en-US" sz="900" dirty="0"/>
              <a:t>           -0.085705</a:t>
            </a:r>
          </a:p>
          <a:p>
            <a:pPr>
              <a:lnSpc>
                <a:spcPct val="100000"/>
              </a:lnSpc>
              <a:buSzPct val="68000"/>
            </a:pPr>
            <a:r>
              <a:rPr lang="en-US" sz="900" dirty="0"/>
              <a:t>median1_Amax                     -0.090183</a:t>
            </a:r>
          </a:p>
          <a:p>
            <a:pPr>
              <a:lnSpc>
                <a:spcPct val="100000"/>
              </a:lnSpc>
              <a:buSzPct val="68000"/>
            </a:pPr>
            <a:r>
              <a:rPr lang="en-US" sz="900" dirty="0" err="1"/>
              <a:t>ph_stationDistMin</a:t>
            </a:r>
            <a:r>
              <a:rPr lang="en-US" sz="900" dirty="0"/>
              <a:t>                -0.102060</a:t>
            </a:r>
          </a:p>
          <a:p>
            <a:pPr>
              <a:lnSpc>
                <a:spcPct val="100000"/>
              </a:lnSpc>
              <a:buSzPct val="68000"/>
            </a:pPr>
            <a:r>
              <a:rPr lang="en-US" sz="900" dirty="0" err="1"/>
              <a:t>locChange</a:t>
            </a:r>
            <a:r>
              <a:rPr lang="en-US" sz="900" dirty="0"/>
              <a:t>                        -0.114886</a:t>
            </a:r>
          </a:p>
          <a:p>
            <a:pPr>
              <a:lnSpc>
                <a:spcPct val="100000"/>
              </a:lnSpc>
              <a:buSzPct val="68000"/>
            </a:pPr>
            <a:r>
              <a:rPr lang="en-US" sz="900" dirty="0" err="1"/>
              <a:t>lat_Amax</a:t>
            </a:r>
            <a:r>
              <a:rPr lang="en-US" sz="900" dirty="0"/>
              <a:t>                         -0.121910</a:t>
            </a:r>
          </a:p>
          <a:p>
            <a:pPr>
              <a:lnSpc>
                <a:spcPct val="100000"/>
              </a:lnSpc>
              <a:buSzPct val="68000"/>
            </a:pPr>
            <a:r>
              <a:rPr lang="en-US" sz="900" dirty="0" err="1"/>
              <a:t>startRms</a:t>
            </a:r>
            <a:r>
              <a:rPr lang="en-US" sz="900" dirty="0"/>
              <a:t>                         -0.122040</a:t>
            </a:r>
          </a:p>
          <a:p>
            <a:pPr>
              <a:lnSpc>
                <a:spcPct val="100000"/>
              </a:lnSpc>
              <a:buSzPct val="68000"/>
            </a:pPr>
            <a:r>
              <a:rPr lang="en-US" sz="900" dirty="0"/>
              <a:t>depth                            -0.128279</a:t>
            </a:r>
          </a:p>
          <a:p>
            <a:pPr>
              <a:lnSpc>
                <a:spcPct val="100000"/>
              </a:lnSpc>
              <a:buSzPct val="68000"/>
            </a:pPr>
            <a:r>
              <a:rPr lang="en-US" sz="900" dirty="0"/>
              <a:t>mean_mean1                       -0.132801</a:t>
            </a:r>
          </a:p>
          <a:p>
            <a:pPr>
              <a:lnSpc>
                <a:spcPct val="100000"/>
              </a:lnSpc>
              <a:buSzPct val="68000"/>
            </a:pPr>
            <a:r>
              <a:rPr lang="en-US" sz="900" dirty="0"/>
              <a:t>lat_Amax1                        -0.137641</a:t>
            </a:r>
          </a:p>
          <a:p>
            <a:pPr>
              <a:lnSpc>
                <a:spcPct val="100000"/>
              </a:lnSpc>
              <a:buSzPct val="68000"/>
            </a:pPr>
            <a:r>
              <a:rPr lang="en-US" sz="900" dirty="0" err="1"/>
              <a:t>median_Amax</a:t>
            </a:r>
            <a:r>
              <a:rPr lang="en-US" sz="900" dirty="0"/>
              <a:t>                      -0.156497</a:t>
            </a:r>
          </a:p>
          <a:p>
            <a:pPr>
              <a:lnSpc>
                <a:spcPct val="100000"/>
              </a:lnSpc>
              <a:buSzPct val="68000"/>
            </a:pPr>
            <a:r>
              <a:rPr lang="en-US" sz="900" dirty="0"/>
              <a:t>rms                              -0.317903</a:t>
            </a:r>
          </a:p>
          <a:p>
            <a:pPr>
              <a:lnSpc>
                <a:spcPct val="100000"/>
              </a:lnSpc>
              <a:buSzPct val="68000"/>
            </a:pPr>
            <a:r>
              <a:rPr lang="en-US" sz="900" dirty="0"/>
              <a:t>median2_Amax                     -0.318394</a:t>
            </a:r>
          </a:p>
          <a:p>
            <a:pPr>
              <a:lnSpc>
                <a:spcPct val="100000"/>
              </a:lnSpc>
              <a:buSzPct val="68000"/>
            </a:pPr>
            <a:r>
              <a:rPr lang="en-US" sz="900" dirty="0"/>
              <a:t>relocated                              </a:t>
            </a:r>
            <a:r>
              <a:rPr lang="en-US" sz="900" dirty="0" err="1"/>
              <a:t>NaN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4460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BFDF-39CA-43E5-BC0E-B75B4C920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75" y="260195"/>
            <a:ext cx="7068300" cy="495457"/>
          </a:xfrm>
        </p:spPr>
        <p:txBody>
          <a:bodyPr/>
          <a:lstStyle/>
          <a:p>
            <a:pPr algn="ctr"/>
            <a:r>
              <a:rPr lang="it-IT" sz="2800" dirty="0"/>
              <a:t>FITTING ON TRAIN DATASET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84830-97CC-4F5E-A736-367ED2FD6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875" y="959005"/>
            <a:ext cx="7068300" cy="3560956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 err="1">
                <a:latin typeface="Avenir Next LT Pro" panose="020B0504020202020204" pitchFamily="34" charset="0"/>
              </a:rPr>
              <a:t>param_grid</a:t>
            </a:r>
            <a:r>
              <a:rPr lang="en-US" sz="1400" dirty="0">
                <a:latin typeface="Avenir Next LT Pro" panose="020B0504020202020204" pitchFamily="34" charset="0"/>
              </a:rPr>
              <a:t>={"max_depth" : [3],</a:t>
            </a:r>
          </a:p>
          <a:p>
            <a:pPr marL="76200" indent="0">
              <a:buNone/>
            </a:pPr>
            <a:r>
              <a:rPr lang="en-US" sz="1400" dirty="0">
                <a:latin typeface="Avenir Next LT Pro" panose="020B0504020202020204" pitchFamily="34" charset="0"/>
              </a:rPr>
              <a:t>           "</a:t>
            </a:r>
            <a:r>
              <a:rPr lang="en-US" sz="1400" dirty="0" err="1">
                <a:latin typeface="Avenir Next LT Pro" panose="020B0504020202020204" pitchFamily="34" charset="0"/>
              </a:rPr>
              <a:t>min_samples_leaf</a:t>
            </a:r>
            <a:r>
              <a:rPr lang="en-US" sz="1400" dirty="0">
                <a:latin typeface="Avenir Next LT Pro" panose="020B0504020202020204" pitchFamily="34" charset="0"/>
              </a:rPr>
              <a:t>":[1],</a:t>
            </a:r>
          </a:p>
          <a:p>
            <a:pPr marL="76200" indent="0">
              <a:buNone/>
            </a:pPr>
            <a:r>
              <a:rPr lang="en-US" sz="1400" dirty="0">
                <a:latin typeface="Avenir Next LT Pro" panose="020B0504020202020204" pitchFamily="34" charset="0"/>
              </a:rPr>
              <a:t>           "</a:t>
            </a:r>
            <a:r>
              <a:rPr lang="en-US" sz="1400" dirty="0" err="1">
                <a:latin typeface="Avenir Next LT Pro" panose="020B0504020202020204" pitchFamily="34" charset="0"/>
              </a:rPr>
              <a:t>min_weight_fraction_leaf</a:t>
            </a:r>
            <a:r>
              <a:rPr lang="en-US" sz="1400" dirty="0">
                <a:latin typeface="Avenir Next LT Pro" panose="020B0504020202020204" pitchFamily="34" charset="0"/>
              </a:rPr>
              <a:t>":[0.0],</a:t>
            </a:r>
          </a:p>
          <a:p>
            <a:pPr marL="76200" indent="0">
              <a:buNone/>
            </a:pPr>
            <a:r>
              <a:rPr lang="en-US" sz="1400" dirty="0">
                <a:latin typeface="Avenir Next LT Pro" panose="020B0504020202020204" pitchFamily="34" charset="0"/>
              </a:rPr>
              <a:t>           "</a:t>
            </a:r>
            <a:r>
              <a:rPr lang="en-US" sz="1400" dirty="0" err="1">
                <a:latin typeface="Avenir Next LT Pro" panose="020B0504020202020204" pitchFamily="34" charset="0"/>
              </a:rPr>
              <a:t>max_features</a:t>
            </a:r>
            <a:r>
              <a:rPr lang="en-US" sz="1400" dirty="0">
                <a:latin typeface="Avenir Next LT Pro" panose="020B0504020202020204" pitchFamily="34" charset="0"/>
              </a:rPr>
              <a:t>":["auto"],</a:t>
            </a:r>
          </a:p>
          <a:p>
            <a:pPr marL="76200" indent="0">
              <a:buNone/>
            </a:pPr>
            <a:r>
              <a:rPr lang="en-US" sz="1400" dirty="0">
                <a:latin typeface="Avenir Next LT Pro" panose="020B0504020202020204" pitchFamily="34" charset="0"/>
              </a:rPr>
              <a:t>           "max_leaf_nodes":[460],</a:t>
            </a:r>
          </a:p>
          <a:p>
            <a:pPr marL="76200" indent="0">
              <a:buNone/>
            </a:pPr>
            <a:r>
              <a:rPr lang="en-US" sz="1400" dirty="0">
                <a:latin typeface="Avenir Next LT Pro" panose="020B0504020202020204" pitchFamily="34" charset="0"/>
              </a:rPr>
              <a:t>           '</a:t>
            </a:r>
            <a:r>
              <a:rPr lang="en-US" sz="1400" dirty="0" err="1">
                <a:latin typeface="Avenir Next LT Pro" panose="020B0504020202020204" pitchFamily="34" charset="0"/>
              </a:rPr>
              <a:t>n_estimators</a:t>
            </a:r>
            <a:r>
              <a:rPr lang="en-US" sz="1400" dirty="0">
                <a:latin typeface="Avenir Next LT Pro" panose="020B0504020202020204" pitchFamily="34" charset="0"/>
              </a:rPr>
              <a:t>':[180]}</a:t>
            </a:r>
          </a:p>
          <a:p>
            <a:pPr marL="76200" indent="0">
              <a:buNone/>
            </a:pPr>
            <a:r>
              <a:rPr lang="en-US" sz="1400" dirty="0">
                <a:latin typeface="Avenir Next LT Pro" panose="020B0504020202020204" pitchFamily="34" charset="0"/>
              </a:rPr>
              <a:t>grid = </a:t>
            </a:r>
            <a:r>
              <a:rPr lang="en-US" sz="1400" dirty="0" err="1">
                <a:highlight>
                  <a:srgbClr val="FFFF00"/>
                </a:highlight>
                <a:latin typeface="Avenir Next LT Pro" panose="020B0504020202020204" pitchFamily="34" charset="0"/>
              </a:rPr>
              <a:t>RandomizedSearchCV</a:t>
            </a:r>
            <a:r>
              <a:rPr lang="en-US" sz="1400" dirty="0">
                <a:latin typeface="Avenir Next LT Pro" panose="020B0504020202020204" pitchFamily="34" charset="0"/>
              </a:rPr>
              <a:t>(</a:t>
            </a:r>
            <a:r>
              <a:rPr lang="en-US" sz="1400" dirty="0">
                <a:highlight>
                  <a:srgbClr val="FFFF00"/>
                </a:highlight>
                <a:latin typeface="Avenir Next LT Pro" panose="020B0504020202020204" pitchFamily="34" charset="0"/>
              </a:rPr>
              <a:t>estimator</a:t>
            </a:r>
            <a:r>
              <a:rPr lang="en-US" sz="1400" dirty="0">
                <a:latin typeface="Avenir Next LT Pro" panose="020B0504020202020204" pitchFamily="34" charset="0"/>
              </a:rPr>
              <a:t>=model, </a:t>
            </a:r>
          </a:p>
          <a:p>
            <a:pPr marL="76200" indent="0">
              <a:buNone/>
            </a:pPr>
            <a:r>
              <a:rPr lang="en-US" sz="1400" dirty="0">
                <a:latin typeface="Avenir Next LT Pro" panose="020B0504020202020204" pitchFamily="34" charset="0"/>
              </a:rPr>
              <a:t>                        </a:t>
            </a:r>
            <a:r>
              <a:rPr lang="en-US" sz="1400" dirty="0" err="1">
                <a:highlight>
                  <a:srgbClr val="FFFF00"/>
                </a:highlight>
                <a:latin typeface="Avenir Next LT Pro" panose="020B0504020202020204" pitchFamily="34" charset="0"/>
              </a:rPr>
              <a:t>param_distributions</a:t>
            </a:r>
            <a:r>
              <a:rPr lang="en-US" sz="1400" dirty="0">
                <a:latin typeface="Avenir Next LT Pro" panose="020B0504020202020204" pitchFamily="34" charset="0"/>
              </a:rPr>
              <a:t>=</a:t>
            </a:r>
            <a:r>
              <a:rPr lang="en-US" sz="1400" dirty="0" err="1">
                <a:latin typeface="Avenir Next LT Pro" panose="020B0504020202020204" pitchFamily="34" charset="0"/>
              </a:rPr>
              <a:t>param_grid</a:t>
            </a:r>
            <a:r>
              <a:rPr lang="en-US" sz="1400" dirty="0">
                <a:latin typeface="Avenir Next LT Pro" panose="020B0504020202020204" pitchFamily="34" charset="0"/>
              </a:rPr>
              <a:t>,    #GridSearchCV()                    </a:t>
            </a:r>
            <a:r>
              <a:rPr lang="en-US" sz="1400" dirty="0">
                <a:highlight>
                  <a:srgbClr val="FFFF00"/>
                </a:highlight>
                <a:latin typeface="Avenir Next LT Pro" panose="020B0504020202020204" pitchFamily="34" charset="0"/>
              </a:rPr>
              <a:t>scoring</a:t>
            </a:r>
            <a:r>
              <a:rPr lang="en-US" sz="1400" dirty="0">
                <a:latin typeface="Avenir Next LT Pro" panose="020B0504020202020204" pitchFamily="34" charset="0"/>
              </a:rPr>
              <a:t>=['</a:t>
            </a:r>
            <a:r>
              <a:rPr lang="en-US" sz="1400" dirty="0" err="1">
                <a:latin typeface="Avenir Next LT Pro" panose="020B0504020202020204" pitchFamily="34" charset="0"/>
              </a:rPr>
              <a:t>neg_mean_squared_error</a:t>
            </a:r>
            <a:r>
              <a:rPr lang="en-US" sz="1400" dirty="0">
                <a:latin typeface="Avenir Next LT Pro" panose="020B0504020202020204" pitchFamily="34" charset="0"/>
              </a:rPr>
              <a:t>'],</a:t>
            </a:r>
            <a:r>
              <a:rPr lang="en-US" sz="1400" dirty="0">
                <a:highlight>
                  <a:srgbClr val="FFFF00"/>
                </a:highlight>
                <a:latin typeface="Avenir Next LT Pro" panose="020B0504020202020204" pitchFamily="34" charset="0"/>
              </a:rPr>
              <a:t>cv</a:t>
            </a:r>
            <a:r>
              <a:rPr lang="en-US" sz="1400" dirty="0">
                <a:latin typeface="Avenir Next LT Pro" panose="020B0504020202020204" pitchFamily="34" charset="0"/>
              </a:rPr>
              <a:t>=5,</a:t>
            </a:r>
            <a:r>
              <a:rPr lang="en-US" sz="1400" dirty="0">
                <a:highlight>
                  <a:srgbClr val="FFFF00"/>
                </a:highlight>
                <a:latin typeface="Avenir Next LT Pro" panose="020B0504020202020204" pitchFamily="34" charset="0"/>
              </a:rPr>
              <a:t>n_iter</a:t>
            </a:r>
            <a:r>
              <a:rPr lang="en-US" sz="1400" dirty="0">
                <a:latin typeface="Avenir Next LT Pro" panose="020B0504020202020204" pitchFamily="34" charset="0"/>
              </a:rPr>
              <a:t>=1,</a:t>
            </a:r>
            <a:r>
              <a:rPr lang="en-US" sz="1400" dirty="0">
                <a:highlight>
                  <a:srgbClr val="FFFF00"/>
                </a:highlight>
                <a:latin typeface="Avenir Next LT Pro" panose="020B0504020202020204" pitchFamily="34" charset="0"/>
              </a:rPr>
              <a:t>refit</a:t>
            </a:r>
            <a:r>
              <a:rPr lang="en-US" sz="1400" dirty="0">
                <a:latin typeface="Avenir Next LT Pro" panose="020B0504020202020204" pitchFamily="34" charset="0"/>
              </a:rPr>
              <a:t>='</a:t>
            </a:r>
            <a:r>
              <a:rPr lang="en-US" sz="1400" dirty="0" err="1">
                <a:latin typeface="Avenir Next LT Pro" panose="020B0504020202020204" pitchFamily="34" charset="0"/>
              </a:rPr>
              <a:t>neg_mean_squared_error</a:t>
            </a:r>
            <a:r>
              <a:rPr lang="en-US" sz="1400" dirty="0">
                <a:latin typeface="Avenir Next LT Pro" panose="020B0504020202020204" pitchFamily="34" charset="0"/>
              </a:rPr>
              <a:t>')</a:t>
            </a:r>
          </a:p>
          <a:p>
            <a:pPr marL="76200" indent="0">
              <a:buNone/>
            </a:pPr>
            <a:r>
              <a:rPr lang="en-US" sz="1400" dirty="0" err="1">
                <a:latin typeface="Avenir Next LT Pro" panose="020B0504020202020204" pitchFamily="34" charset="0"/>
              </a:rPr>
              <a:t>model.</a:t>
            </a:r>
            <a:r>
              <a:rPr lang="en-US" sz="1400" dirty="0" err="1">
                <a:highlight>
                  <a:srgbClr val="FFFF00"/>
                </a:highlight>
                <a:latin typeface="Avenir Next LT Pro" panose="020B0504020202020204" pitchFamily="34" charset="0"/>
              </a:rPr>
              <a:t>fit</a:t>
            </a:r>
            <a:r>
              <a:rPr lang="en-US" sz="1400" dirty="0">
                <a:latin typeface="Avenir Next LT Pro" panose="020B0504020202020204" pitchFamily="34" charset="0"/>
              </a:rPr>
              <a:t>(</a:t>
            </a:r>
            <a:r>
              <a:rPr lang="en-US" sz="1400" dirty="0" err="1">
                <a:latin typeface="Avenir Next LT Pro" panose="020B0504020202020204" pitchFamily="34" charset="0"/>
              </a:rPr>
              <a:t>X_train</a:t>
            </a:r>
            <a:r>
              <a:rPr lang="en-US" sz="1400" dirty="0">
                <a:latin typeface="Avenir Next LT Pro" panose="020B0504020202020204" pitchFamily="34" charset="0"/>
              </a:rPr>
              <a:t>, </a:t>
            </a:r>
            <a:r>
              <a:rPr lang="en-US" sz="1400" dirty="0" err="1">
                <a:latin typeface="Avenir Next LT Pro" panose="020B0504020202020204" pitchFamily="34" charset="0"/>
              </a:rPr>
              <a:t>y_train</a:t>
            </a:r>
            <a:r>
              <a:rPr lang="en-US" sz="1400" dirty="0">
                <a:latin typeface="Avenir Next LT Pro" panose="020B0504020202020204" pitchFamily="34" charset="0"/>
              </a:rPr>
              <a:t>)</a:t>
            </a:r>
          </a:p>
          <a:p>
            <a:pPr marL="76200" indent="0">
              <a:buNone/>
            </a:pPr>
            <a:r>
              <a:rPr lang="en-US" sz="1400" dirty="0" err="1">
                <a:latin typeface="Avenir Next LT Pro" panose="020B0504020202020204" pitchFamily="34" charset="0"/>
              </a:rPr>
              <a:t>y_pred_train</a:t>
            </a:r>
            <a:r>
              <a:rPr lang="en-US" sz="1400" dirty="0">
                <a:latin typeface="Avenir Next LT Pro" panose="020B0504020202020204" pitchFamily="34" charset="0"/>
              </a:rPr>
              <a:t>=</a:t>
            </a:r>
            <a:r>
              <a:rPr lang="en-US" sz="1400" dirty="0" err="1">
                <a:latin typeface="Avenir Next LT Pro" panose="020B0504020202020204" pitchFamily="34" charset="0"/>
              </a:rPr>
              <a:t>model.</a:t>
            </a:r>
            <a:r>
              <a:rPr lang="en-US" sz="1400" dirty="0" err="1">
                <a:highlight>
                  <a:srgbClr val="FFFF00"/>
                </a:highlight>
                <a:latin typeface="Avenir Next LT Pro" panose="020B0504020202020204" pitchFamily="34" charset="0"/>
              </a:rPr>
              <a:t>predict</a:t>
            </a:r>
            <a:r>
              <a:rPr lang="en-US" sz="1400" dirty="0">
                <a:latin typeface="Avenir Next LT Pro" panose="020B0504020202020204" pitchFamily="34" charset="0"/>
              </a:rPr>
              <a:t>(</a:t>
            </a:r>
            <a:r>
              <a:rPr lang="en-US" sz="1400" dirty="0" err="1">
                <a:latin typeface="Avenir Next LT Pro" panose="020B0504020202020204" pitchFamily="34" charset="0"/>
              </a:rPr>
              <a:t>X_train</a:t>
            </a:r>
            <a:r>
              <a:rPr lang="en-US" sz="1400" dirty="0">
                <a:latin typeface="Avenir Next LT Pro" panose="020B0504020202020204" pitchFamily="34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9B3ED-79D4-4E0F-82EA-F1C5F95507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850628"/>
      </p:ext>
    </p:extLst>
  </p:cSld>
  <p:clrMapOvr>
    <a:masterClrMapping/>
  </p:clrMapOvr>
</p:sld>
</file>

<file path=ppt/theme/theme1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_Tesi.pptx" id="{C3723BB0-8BE4-4A05-B446-C1DAFCBEFEFB}" vid="{D6F24D29-9A91-409D-8F89-0B87743A90F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4362</TotalTime>
  <Words>1865</Words>
  <Application>Microsoft Office PowerPoint</Application>
  <PresentationFormat>On-screen Show (16:9)</PresentationFormat>
  <Paragraphs>226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Arial</vt:lpstr>
      <vt:lpstr>Times New Roman</vt:lpstr>
      <vt:lpstr>Helvetica Neue</vt:lpstr>
      <vt:lpstr>Wingdings</vt:lpstr>
      <vt:lpstr>Avenir Next LT Pro</vt:lpstr>
      <vt:lpstr>Inter-Regular</vt:lpstr>
      <vt:lpstr>Joan template</vt:lpstr>
      <vt:lpstr> EARTHQUAKE MAGNITUDE ESTIMATION</vt:lpstr>
      <vt:lpstr>PROCESSING STEPS AND AIM OF THE PROJECT</vt:lpstr>
      <vt:lpstr>THE CATALOGUE</vt:lpstr>
      <vt:lpstr>THE CATALOGUE</vt:lpstr>
      <vt:lpstr>THE CATALOGUE</vt:lpstr>
      <vt:lpstr>LIBRARIES</vt:lpstr>
      <vt:lpstr>FEATURE SELECTION</vt:lpstr>
      <vt:lpstr>FEATURE SELECTION</vt:lpstr>
      <vt:lpstr>FITTING ON TRAIN DATASET</vt:lpstr>
      <vt:lpstr>FITTING THE ANN ON THE TRAIN DATASET</vt:lpstr>
      <vt:lpstr>THE STRUCTURE OF THE NEURAL NETWORK</vt:lpstr>
      <vt:lpstr>TRAINING CURVE</vt:lpstr>
      <vt:lpstr>VALIDATION AND TEST DATASETS PREDICTION</vt:lpstr>
      <vt:lpstr>VALIDATION AND TEST DATASETS PREDICTION (ONLY ONE STATION)</vt:lpstr>
      <vt:lpstr>CONCLUSIONS</vt:lpstr>
      <vt:lpstr>FOR FURTHER EXPLORATION…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STATISTICA DEI DATI DEL CATALOGO SISMICO ITALIANO DAL 1985 A OGGI</dc:title>
  <dc:creator>Ogeid99</dc:creator>
  <cp:lastModifiedBy>Diego E. Farchione</cp:lastModifiedBy>
  <cp:revision>99</cp:revision>
  <dcterms:modified xsi:type="dcterms:W3CDTF">2022-01-26T11:38:28Z</dcterms:modified>
</cp:coreProperties>
</file>