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Montserrat"/>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Montserrat-regular.fntdata"/><Relationship Id="rId21" Type="http://schemas.openxmlformats.org/officeDocument/2006/relationships/font" Target="fonts/Roboto-boldItalic.fntdata"/><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Montserrat-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d92f8f5686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d92f8f5686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ddf69da88e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ddf69da88e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Rate of crime per Region // Race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ddf69da88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ddf69da88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ddf69da88e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ddf69da88e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92f8f568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d92f8f568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Explain what the project is, what data we took, and from where.</a:t>
            </a:r>
            <a:endParaRPr/>
          </a:p>
          <a:p>
            <a:pPr indent="0" lvl="0" marL="0" rtl="0" algn="l">
              <a:spcBef>
                <a:spcPts val="0"/>
              </a:spcBef>
              <a:spcAft>
                <a:spcPts val="0"/>
              </a:spcAft>
              <a:buClr>
                <a:schemeClr val="dk1"/>
              </a:buClr>
              <a:buSzPts val="1100"/>
              <a:buFont typeface="Arial"/>
              <a:buNone/>
            </a:pPr>
            <a:r>
              <a:rPr lang="en"/>
              <a:t>Explain that shit has changed in the middle and that we had to slightly deal with it.</a:t>
            </a:r>
            <a:endParaRPr/>
          </a:p>
          <a:p>
            <a:pPr indent="0" lvl="0" marL="0" rtl="0" algn="l">
              <a:spcBef>
                <a:spcPts val="0"/>
              </a:spcBef>
              <a:spcAft>
                <a:spcPts val="0"/>
              </a:spcAft>
              <a:buNone/>
            </a:pPr>
            <a:r>
              <a:rPr lang="en"/>
              <a:t>Explain what is NIBRS and all that.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ddf69da88e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ddf69da88e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Explain what the project is, what data we took, and from where.</a:t>
            </a:r>
            <a:endParaRPr/>
          </a:p>
          <a:p>
            <a:pPr indent="0" lvl="0" marL="0" rtl="0" algn="l">
              <a:spcBef>
                <a:spcPts val="0"/>
              </a:spcBef>
              <a:spcAft>
                <a:spcPts val="0"/>
              </a:spcAft>
              <a:buNone/>
            </a:pPr>
            <a:r>
              <a:rPr lang="en"/>
              <a:t>Explain that shit has changed in the middle and that we had to slightly deal with it.</a:t>
            </a:r>
            <a:endParaRPr/>
          </a:p>
          <a:p>
            <a:pPr indent="0" lvl="0" marL="0" rtl="0" algn="l">
              <a:spcBef>
                <a:spcPts val="0"/>
              </a:spcBef>
              <a:spcAft>
                <a:spcPts val="0"/>
              </a:spcAft>
              <a:buNone/>
            </a:pPr>
            <a:r>
              <a:rPr lang="en"/>
              <a:t>Explain what is NIBRS and all that.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ddf69da88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ddf69da88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What we have done to the data itself, and why although seemingly “easy” at first it took so much to accomplish.</a:t>
            </a:r>
            <a:endParaRPr/>
          </a:p>
          <a:p>
            <a:pPr indent="0" lvl="0" marL="0" rtl="0" algn="l">
              <a:spcBef>
                <a:spcPts val="0"/>
              </a:spcBef>
              <a:spcAft>
                <a:spcPts val="0"/>
              </a:spcAft>
              <a:buClr>
                <a:schemeClr val="dk1"/>
              </a:buClr>
              <a:buSzPts val="1100"/>
              <a:buFont typeface="Arial"/>
              <a:buNone/>
            </a:pPr>
            <a:r>
              <a:rPr lang="en"/>
              <a:t>Make sure to make them understand that everything here is pretty much 100% dynamic, so any state I want I can get the data from. Along with the years depending if the NIBRS has that data.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Show a sample of a ALL csv</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ddf69da88e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ddf69da88e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we have done to the data itself, and why although seemingly “easy” at first it took so much to accomplish.</a:t>
            </a:r>
            <a:endParaRPr/>
          </a:p>
          <a:p>
            <a:pPr indent="0" lvl="0" marL="0" rtl="0" algn="l">
              <a:spcBef>
                <a:spcPts val="0"/>
              </a:spcBef>
              <a:spcAft>
                <a:spcPts val="0"/>
              </a:spcAft>
              <a:buNone/>
            </a:pPr>
            <a:r>
              <a:rPr lang="en"/>
              <a:t>Make sure to make them understand that everything here is pretty much 100% dynamic, so any state I want I can get the data from. Along with the years depending if the NIBRS has that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Show a sample of a ALL csv</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ddf69da88e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ddf69da88e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ddf69da88e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ddf69da88e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data was far from ready so we need to clear it up, and make sure it was dynamic.</a:t>
            </a:r>
            <a:endParaRPr/>
          </a:p>
          <a:p>
            <a:pPr indent="0" lvl="0" marL="0" rtl="0" algn="l">
              <a:spcBef>
                <a:spcPts val="0"/>
              </a:spcBef>
              <a:spcAft>
                <a:spcPts val="0"/>
              </a:spcAft>
              <a:buClr>
                <a:schemeClr val="dk1"/>
              </a:buClr>
              <a:buSzPts val="1100"/>
              <a:buFont typeface="Arial"/>
              <a:buNone/>
            </a:pPr>
            <a:r>
              <a:rPr lang="en"/>
              <a:t>We had set ups, data structures we used across the board, making sure all the information never went to waste.</a:t>
            </a:r>
            <a:endParaRPr/>
          </a:p>
          <a:p>
            <a:pPr indent="0" lvl="0" marL="0" rtl="0" algn="l">
              <a:spcBef>
                <a:spcPts val="0"/>
              </a:spcBef>
              <a:spcAft>
                <a:spcPts val="0"/>
              </a:spcAft>
              <a:buNone/>
            </a:pPr>
            <a:r>
              <a:rPr lang="en"/>
              <a:t>We then created the CSVs we need per each year per each State we wanted, and in theory if we wanted we could just swap to another array of states and the code would comply to it.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ddf69da88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ddf69da88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ddf69da88e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ddf69da88e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jacobdkaplan.com/data.html" TargetMode="External"/><Relationship Id="rId4" Type="http://schemas.openxmlformats.org/officeDocument/2006/relationships/hyperlink" Target="https://www.fbi.gov/file-repository/ucr/ucr-2019-1-nibrs-user-manua-093020.pdf/view" TargetMode="External"/><Relationship Id="rId5" Type="http://schemas.openxmlformats.org/officeDocument/2006/relationships/hyperlink" Target="https://crime-data-explorer.fr.cloud.gov/pages/home" TargetMode="External"/><Relationship Id="rId6" Type="http://schemas.openxmlformats.org/officeDocument/2006/relationships/hyperlink" Target="https://www.icpsr.umich.edu/web/pages/NACJD/NIBRS/varlist.html" TargetMode="External"/><Relationship Id="rId7" Type="http://schemas.openxmlformats.org/officeDocument/2006/relationships/hyperlink" Target="https://github.com/fbi-cde/crime-data-frontend" TargetMode="External"/><Relationship Id="rId8" Type="http://schemas.openxmlformats.org/officeDocument/2006/relationships/hyperlink" Target="https://www.fbi.gov/file-repository/ucr/ucr-2019-1-nibrs-user-manua-093020.pdf/view"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15.png"/><Relationship Id="rId5"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hyperlink" Target="https://crime-data-explorer.fr.cloud.gov/pages/docApi" TargetMode="External"/><Relationship Id="rId5" Type="http://schemas.openxmlformats.org/officeDocument/2006/relationships/image" Target="../media/image10.png"/><Relationship Id="rId6"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7.png"/><Relationship Id="rId4" Type="http://schemas.openxmlformats.org/officeDocument/2006/relationships/image" Target="../media/image12.png"/><Relationship Id="rId5" Type="http://schemas.openxmlformats.org/officeDocument/2006/relationships/image" Target="../media/image5.png"/><Relationship Id="rId6"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13.png"/><Relationship Id="rId6"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23.png"/><Relationship Id="rId5" Type="http://schemas.openxmlformats.org/officeDocument/2006/relationships/image" Target="../media/image7.png"/><Relationship Id="rId6" Type="http://schemas.openxmlformats.org/officeDocument/2006/relationships/image" Target="../media/image22.png"/><Relationship Id="rId7"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500"/>
              <a:t>Data Science Course - HIT</a:t>
            </a:r>
            <a:endParaRPr sz="2500"/>
          </a:p>
          <a:p>
            <a:pPr indent="0" lvl="0" marL="0" rtl="0" algn="l">
              <a:spcBef>
                <a:spcPts val="0"/>
              </a:spcBef>
              <a:spcAft>
                <a:spcPts val="0"/>
              </a:spcAft>
              <a:buNone/>
            </a:pPr>
            <a:r>
              <a:rPr b="1" lang="en"/>
              <a:t>FBI Crime Data </a:t>
            </a:r>
            <a:r>
              <a:rPr b="1" lang="en"/>
              <a:t>Statistics</a:t>
            </a:r>
            <a:endParaRPr b="1"/>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Presented By: Yonatan Avizov, Asaf Dangoor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2"/>
          <p:cNvSpPr txBox="1"/>
          <p:nvPr>
            <p:ph type="title"/>
          </p:nvPr>
        </p:nvSpPr>
        <p:spPr>
          <a:xfrm>
            <a:off x="311700" y="381825"/>
            <a:ext cx="8368200" cy="68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Q2: </a:t>
            </a:r>
            <a:r>
              <a:rPr b="1" lang="en" sz="1800">
                <a:latin typeface="Roboto"/>
                <a:ea typeface="Roboto"/>
                <a:cs typeface="Roboto"/>
                <a:sym typeface="Roboto"/>
              </a:rPr>
              <a:t> The rate of crime per Region per Race </a:t>
            </a:r>
            <a:endParaRPr b="1"/>
          </a:p>
        </p:txBody>
      </p:sp>
      <p:pic>
        <p:nvPicPr>
          <p:cNvPr id="221" name="Google Shape;221;p22"/>
          <p:cNvPicPr preferRelativeResize="0"/>
          <p:nvPr/>
        </p:nvPicPr>
        <p:blipFill>
          <a:blip r:embed="rId3">
            <a:alphaModFix/>
          </a:blip>
          <a:stretch>
            <a:fillRect/>
          </a:stretch>
        </p:blipFill>
        <p:spPr>
          <a:xfrm>
            <a:off x="152400" y="1220325"/>
            <a:ext cx="5891226" cy="3770775"/>
          </a:xfrm>
          <a:prstGeom prst="rect">
            <a:avLst/>
          </a:prstGeom>
          <a:noFill/>
          <a:ln>
            <a:noFill/>
          </a:ln>
        </p:spPr>
      </p:pic>
      <p:pic>
        <p:nvPicPr>
          <p:cNvPr id="222" name="Google Shape;222;p22"/>
          <p:cNvPicPr preferRelativeResize="0"/>
          <p:nvPr/>
        </p:nvPicPr>
        <p:blipFill>
          <a:blip r:embed="rId4">
            <a:alphaModFix/>
          </a:blip>
          <a:stretch>
            <a:fillRect/>
          </a:stretch>
        </p:blipFill>
        <p:spPr>
          <a:xfrm>
            <a:off x="6249600" y="1271225"/>
            <a:ext cx="2844450" cy="1415725"/>
          </a:xfrm>
          <a:prstGeom prst="rect">
            <a:avLst/>
          </a:prstGeom>
          <a:noFill/>
          <a:ln>
            <a:noFill/>
          </a:ln>
        </p:spPr>
      </p:pic>
      <p:sp>
        <p:nvSpPr>
          <p:cNvPr id="223" name="Google Shape;223;p22"/>
          <p:cNvSpPr txBox="1"/>
          <p:nvPr/>
        </p:nvSpPr>
        <p:spPr>
          <a:xfrm>
            <a:off x="6568275" y="2983950"/>
            <a:ext cx="24642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The following is the example of TX in years 2005-2006.</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For more examples see the attached images.</a:t>
            </a:r>
            <a:endParaRPr>
              <a:solidFill>
                <a:schemeClr val="lt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3"/>
          <p:cNvSpPr txBox="1"/>
          <p:nvPr>
            <p:ph idx="1" type="body"/>
          </p:nvPr>
        </p:nvSpPr>
        <p:spPr>
          <a:xfrm>
            <a:off x="387900" y="1489825"/>
            <a:ext cx="44241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tried to make a Logistic Regression ML that given the data from each state and year, would then try (with its given model) to predict if the crime was done by a Male or a Female.</a:t>
            </a:r>
            <a:endParaRPr/>
          </a:p>
          <a:p>
            <a:pPr indent="0" lvl="0" marL="0" rtl="0" algn="l">
              <a:spcBef>
                <a:spcPts val="1200"/>
              </a:spcBef>
              <a:spcAft>
                <a:spcPts val="0"/>
              </a:spcAft>
              <a:buNone/>
            </a:pPr>
            <a:r>
              <a:rPr lang="en"/>
              <a:t>We adjusted the data prior to running this for each state, but at the end we reached that our model is ineffective.</a:t>
            </a:r>
            <a:endParaRPr/>
          </a:p>
          <a:p>
            <a:pPr indent="0" lvl="0" marL="0" rtl="0" algn="l">
              <a:spcBef>
                <a:spcPts val="1200"/>
              </a:spcBef>
              <a:spcAft>
                <a:spcPts val="1200"/>
              </a:spcAft>
              <a:buNone/>
            </a:pPr>
            <a:r>
              <a:rPr lang="en"/>
              <a:t>Most likely the reason is that there is no real correlation between what gender does the crime itself.</a:t>
            </a:r>
            <a:endParaRPr/>
          </a:p>
        </p:txBody>
      </p:sp>
      <p:sp>
        <p:nvSpPr>
          <p:cNvPr id="229" name="Google Shape;229;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[ML]: Gender crime prediction</a:t>
            </a:r>
            <a:endParaRPr/>
          </a:p>
        </p:txBody>
      </p:sp>
      <p:pic>
        <p:nvPicPr>
          <p:cNvPr id="230" name="Google Shape;230;p23"/>
          <p:cNvPicPr preferRelativeResize="0"/>
          <p:nvPr/>
        </p:nvPicPr>
        <p:blipFill>
          <a:blip r:embed="rId3">
            <a:alphaModFix/>
          </a:blip>
          <a:stretch>
            <a:fillRect/>
          </a:stretch>
        </p:blipFill>
        <p:spPr>
          <a:xfrm>
            <a:off x="537725" y="4739050"/>
            <a:ext cx="7052273" cy="269975"/>
          </a:xfrm>
          <a:prstGeom prst="rect">
            <a:avLst/>
          </a:prstGeom>
          <a:noFill/>
          <a:ln>
            <a:noFill/>
          </a:ln>
        </p:spPr>
      </p:pic>
      <p:pic>
        <p:nvPicPr>
          <p:cNvPr id="231" name="Google Shape;231;p23"/>
          <p:cNvPicPr preferRelativeResize="0"/>
          <p:nvPr/>
        </p:nvPicPr>
        <p:blipFill>
          <a:blip r:embed="rId4">
            <a:alphaModFix/>
          </a:blip>
          <a:stretch>
            <a:fillRect/>
          </a:stretch>
        </p:blipFill>
        <p:spPr>
          <a:xfrm>
            <a:off x="5695375" y="1368225"/>
            <a:ext cx="1894620" cy="1275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Summery</a:t>
            </a:r>
            <a:endParaRPr/>
          </a:p>
        </p:txBody>
      </p:sp>
      <p:sp>
        <p:nvSpPr>
          <p:cNvPr id="237" name="Google Shape;237;p24"/>
          <p:cNvSpPr txBox="1"/>
          <p:nvPr>
            <p:ph idx="1" type="body"/>
          </p:nvPr>
        </p:nvSpPr>
        <p:spPr>
          <a:xfrm>
            <a:off x="1173875" y="1138025"/>
            <a:ext cx="7162500" cy="3736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general we learned a lot from this project, we had multiple issues at each step of the way but we managed to solve each of them on our own.</a:t>
            </a:r>
            <a:endParaRPr/>
          </a:p>
          <a:p>
            <a:pPr indent="0" lvl="0" marL="0" rtl="0" algn="l">
              <a:spcBef>
                <a:spcPts val="1200"/>
              </a:spcBef>
              <a:spcAft>
                <a:spcPts val="0"/>
              </a:spcAft>
              <a:buNone/>
            </a:pPr>
            <a:r>
              <a:rPr lang="en"/>
              <a:t>If we had more time we’d </a:t>
            </a:r>
            <a:r>
              <a:rPr lang="en"/>
              <a:t>investigate more about the type of data and create a better ML and other niche things as said by this Crime Data Analyst: </a:t>
            </a:r>
            <a:r>
              <a:rPr lang="en" u="sng">
                <a:solidFill>
                  <a:schemeClr val="accent5"/>
                </a:solidFill>
                <a:hlinkClick r:id="rId3">
                  <a:extLst>
                    <a:ext uri="{A12FA001-AC4F-418D-AE19-62706E023703}">
                      <ahyp:hlinkClr val="tx"/>
                    </a:ext>
                  </a:extLst>
                </a:hlinkClick>
              </a:rPr>
              <a:t>https://jacobdkaplan.com/data.html</a:t>
            </a:r>
            <a:endParaRPr/>
          </a:p>
          <a:p>
            <a:pPr indent="0" lvl="0" marL="0" rtl="0" algn="l">
              <a:spcBef>
                <a:spcPts val="1200"/>
              </a:spcBef>
              <a:spcAft>
                <a:spcPts val="0"/>
              </a:spcAft>
              <a:buNone/>
            </a:pPr>
            <a:r>
              <a:rPr lang="en"/>
              <a:t>Links we used:</a:t>
            </a:r>
            <a:endParaRPr/>
          </a:p>
          <a:p>
            <a:pPr indent="0" lvl="0" marL="0" rtl="0" algn="l">
              <a:spcBef>
                <a:spcPts val="1200"/>
              </a:spcBef>
              <a:spcAft>
                <a:spcPts val="0"/>
              </a:spcAft>
              <a:buNone/>
            </a:pPr>
            <a:r>
              <a:rPr lang="en" u="sng">
                <a:solidFill>
                  <a:schemeClr val="hlink"/>
                </a:solidFill>
                <a:hlinkClick r:id="rId4"/>
              </a:rPr>
              <a:t>https://www.fbi.gov/file-repository/ucr/ucr-2019-1-nibrs-user-manua-093020.pdf/view</a:t>
            </a:r>
            <a:endParaRPr/>
          </a:p>
          <a:p>
            <a:pPr indent="0" lvl="0" marL="0" rtl="0" algn="l">
              <a:spcBef>
                <a:spcPts val="1200"/>
              </a:spcBef>
              <a:spcAft>
                <a:spcPts val="0"/>
              </a:spcAft>
              <a:buNone/>
            </a:pPr>
            <a:r>
              <a:rPr lang="en" u="sng">
                <a:solidFill>
                  <a:schemeClr val="hlink"/>
                </a:solidFill>
                <a:hlinkClick r:id="rId5"/>
              </a:rPr>
              <a:t>https://crime-data-explorer.fr.cloud.gov/pages/home</a:t>
            </a:r>
            <a:endParaRPr/>
          </a:p>
          <a:p>
            <a:pPr indent="0" lvl="0" marL="0" rtl="0" algn="l">
              <a:spcBef>
                <a:spcPts val="1200"/>
              </a:spcBef>
              <a:spcAft>
                <a:spcPts val="0"/>
              </a:spcAft>
              <a:buNone/>
            </a:pPr>
            <a:r>
              <a:rPr lang="en" u="sng">
                <a:solidFill>
                  <a:schemeClr val="hlink"/>
                </a:solidFill>
                <a:hlinkClick r:id="rId6"/>
              </a:rPr>
              <a:t>https://www.icpsr.umich.edu/web/pages/NACJD/NIBRS/varlist.html</a:t>
            </a:r>
            <a:endParaRPr/>
          </a:p>
          <a:p>
            <a:pPr indent="0" lvl="0" marL="0" rtl="0" algn="l">
              <a:spcBef>
                <a:spcPts val="1200"/>
              </a:spcBef>
              <a:spcAft>
                <a:spcPts val="0"/>
              </a:spcAft>
              <a:buNone/>
            </a:pPr>
            <a:r>
              <a:rPr lang="en" u="sng">
                <a:solidFill>
                  <a:schemeClr val="hlink"/>
                </a:solidFill>
                <a:hlinkClick r:id="rId7"/>
              </a:rPr>
              <a:t>https://github.com/fbi-cde/crime-data-frontend</a:t>
            </a:r>
            <a:endParaRPr/>
          </a:p>
          <a:p>
            <a:pPr indent="0" lvl="0" marL="0" rtl="0" algn="l">
              <a:spcBef>
                <a:spcPts val="1200"/>
              </a:spcBef>
              <a:spcAft>
                <a:spcPts val="1200"/>
              </a:spcAft>
              <a:buNone/>
            </a:pPr>
            <a:r>
              <a:rPr lang="en" u="sng">
                <a:solidFill>
                  <a:schemeClr val="hlink"/>
                </a:solidFill>
                <a:hlinkClick r:id="rId8"/>
              </a:rPr>
              <a:t>https://www.fbi.gov/file-repository/ucr/ucr-2019-1-nibrs-user-manua-093020.pdf/view</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Project:</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project we have decided to do was to handle the Crime Stats Data given by the United States of America, by a service called the NIBRS.</a:t>
            </a:r>
            <a:endParaRPr/>
          </a:p>
          <a:p>
            <a:pPr indent="0" lvl="0" marL="0" rtl="0" algn="l">
              <a:spcBef>
                <a:spcPts val="1200"/>
              </a:spcBef>
              <a:spcAft>
                <a:spcPts val="0"/>
              </a:spcAft>
              <a:buNone/>
            </a:pPr>
            <a:r>
              <a:rPr lang="en"/>
              <a:t>National Incident-Based Reporting System (NIBRS) is an incident-based reporting system used by law enforcement agencies in the United States for collecting and reporting data on crimes. Local, state and federal agencies generate NIBRS data from their records management systems.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Back in 2014 they have created a suitable Crime Data API that lets you traverse their data.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Project: (Continued)</a:t>
            </a:r>
            <a:endParaRPr/>
          </a:p>
        </p:txBody>
      </p:sp>
      <p:sp>
        <p:nvSpPr>
          <p:cNvPr id="147" name="Google Shape;147;p15"/>
          <p:cNvSpPr txBox="1"/>
          <p:nvPr>
            <p:ph idx="1" type="body"/>
          </p:nvPr>
        </p:nvSpPr>
        <p:spPr>
          <a:xfrm>
            <a:off x="387900" y="1489825"/>
            <a:ext cx="8368200" cy="339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took that API and utilized it to our best efforts to answer Data Science related questions. The questions we went with in the end are the following:</a:t>
            </a:r>
            <a:endParaRPr/>
          </a:p>
          <a:p>
            <a:pPr indent="-311150" lvl="0" marL="457200" rtl="0" algn="l">
              <a:spcBef>
                <a:spcPts val="1200"/>
              </a:spcBef>
              <a:spcAft>
                <a:spcPts val="0"/>
              </a:spcAft>
              <a:buSzPts val="1300"/>
              <a:buAutoNum type="arabicPeriod"/>
            </a:pPr>
            <a:r>
              <a:rPr lang="en"/>
              <a:t>Pie Graphs:</a:t>
            </a:r>
            <a:endParaRPr/>
          </a:p>
          <a:p>
            <a:pPr indent="-298450" lvl="1" marL="914400" rtl="0" algn="l">
              <a:spcBef>
                <a:spcPts val="0"/>
              </a:spcBef>
              <a:spcAft>
                <a:spcPts val="0"/>
              </a:spcAft>
              <a:buSzPts val="1100"/>
              <a:buAutoNum type="arabicPeriod"/>
            </a:pPr>
            <a:r>
              <a:rPr lang="en"/>
              <a:t>How many and what is the rate of crimes for incidents involving people under the age of 18 per their crime location (Airport, nightclub, etc.).</a:t>
            </a:r>
            <a:endParaRPr/>
          </a:p>
          <a:p>
            <a:pPr indent="-298450" lvl="1" marL="914400" rtl="0" algn="l">
              <a:spcBef>
                <a:spcPts val="0"/>
              </a:spcBef>
              <a:spcAft>
                <a:spcPts val="0"/>
              </a:spcAft>
              <a:buSzPts val="1100"/>
              <a:buAutoNum type="arabicPeriod"/>
            </a:pPr>
            <a:r>
              <a:rPr lang="en"/>
              <a:t>How many and what is the rate of crimes  for incidents delegating for different races per their crime location (Airport, nightclub, etc.).</a:t>
            </a:r>
            <a:endParaRPr/>
          </a:p>
          <a:p>
            <a:pPr indent="-311150" lvl="0" marL="457200" rtl="0" algn="l">
              <a:spcBef>
                <a:spcPts val="0"/>
              </a:spcBef>
              <a:spcAft>
                <a:spcPts val="0"/>
              </a:spcAft>
              <a:buSzPts val="1300"/>
              <a:buAutoNum type="arabicPeriod"/>
            </a:pPr>
            <a:r>
              <a:rPr lang="en"/>
              <a:t>Stacked Bar Graphs:</a:t>
            </a:r>
            <a:endParaRPr/>
          </a:p>
          <a:p>
            <a:pPr indent="-298450" lvl="1" marL="914400" rtl="0" algn="l">
              <a:spcBef>
                <a:spcPts val="0"/>
              </a:spcBef>
              <a:spcAft>
                <a:spcPts val="0"/>
              </a:spcAft>
              <a:buSzPts val="1100"/>
              <a:buAutoNum type="arabicPeriod"/>
            </a:pPr>
            <a:r>
              <a:rPr lang="en"/>
              <a:t>Rate of crime per region versus the Race involved in the incidents.</a:t>
            </a:r>
            <a:endParaRPr/>
          </a:p>
          <a:p>
            <a:pPr indent="-311150" lvl="0" marL="457200" rtl="0" algn="l">
              <a:spcBef>
                <a:spcPts val="0"/>
              </a:spcBef>
              <a:spcAft>
                <a:spcPts val="0"/>
              </a:spcAft>
              <a:buSzPts val="1300"/>
              <a:buAutoNum type="arabicPeriod"/>
            </a:pPr>
            <a:r>
              <a:rPr lang="en"/>
              <a:t>Machine Learning: Predicting what gender would the criminal be per the crime reported.</a:t>
            </a:r>
            <a:endParaRPr/>
          </a:p>
          <a:p>
            <a:pPr indent="0" lvl="0" marL="0" rtl="0" algn="l">
              <a:spcBef>
                <a:spcPts val="1200"/>
              </a:spcBef>
              <a:spcAft>
                <a:spcPts val="1200"/>
              </a:spcAft>
              <a:buNone/>
            </a:pPr>
            <a:r>
              <a:rPr lang="en" sz="1211"/>
              <a:t>While working on the project we found that some of our initial questions were not applicable, and so after combining the datasets in our project and finding what data we actually have access to we created the questions seen above.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Project: Flow</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When we first opened the Crime Stat API we had easier access as developers to the data, though once we sat on the project itself it appears that the NIBRS API has been updated and all you could do was hook up to their Amazon based servers and down giant .zip files containing all the crime per a state and the year.</a:t>
            </a:r>
            <a:endParaRPr/>
          </a:p>
          <a:p>
            <a:pPr indent="0" lvl="0" marL="0" rtl="0" algn="l">
              <a:spcBef>
                <a:spcPts val="1200"/>
              </a:spcBef>
              <a:spcAft>
                <a:spcPts val="1200"/>
              </a:spcAft>
              <a:buNone/>
            </a:pPr>
            <a:r>
              <a:rPr lang="en"/>
              <a:t>And so, we have created a dynamic script that lets you place any range of years that the NIBRS has data on, along with the States you wish, and it will download the files (and eventually run the whole project with that data).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Project: Data</a:t>
            </a:r>
            <a:endParaRPr/>
          </a:p>
        </p:txBody>
      </p:sp>
      <p:sp>
        <p:nvSpPr>
          <p:cNvPr id="159" name="Google Shape;159;p17"/>
          <p:cNvSpPr txBox="1"/>
          <p:nvPr>
            <p:ph idx="1" type="body"/>
          </p:nvPr>
        </p:nvSpPr>
        <p:spPr>
          <a:xfrm>
            <a:off x="387900" y="1489825"/>
            <a:ext cx="32055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data provided by the NIBRS is .zip with basically lists of CSVs along with other lists of CSVs as “translators” to the coded data.</a:t>
            </a:r>
            <a:endParaRPr/>
          </a:p>
          <a:p>
            <a:pPr indent="0" lvl="0" marL="0" rtl="0" algn="l">
              <a:spcBef>
                <a:spcPts val="1200"/>
              </a:spcBef>
              <a:spcAft>
                <a:spcPts val="0"/>
              </a:spcAft>
              <a:buNone/>
            </a:pPr>
            <a:r>
              <a:rPr lang="en"/>
              <a:t>This is per</a:t>
            </a:r>
            <a:endParaRPr/>
          </a:p>
          <a:p>
            <a:pPr indent="0" lvl="0" marL="0" rtl="0" algn="l">
              <a:spcBef>
                <a:spcPts val="1200"/>
              </a:spcBef>
              <a:spcAft>
                <a:spcPts val="1200"/>
              </a:spcAft>
              <a:buNone/>
            </a:pPr>
            <a:r>
              <a:rPr lang="en"/>
              <a:t>State per year.</a:t>
            </a:r>
            <a:endParaRPr/>
          </a:p>
        </p:txBody>
      </p:sp>
      <p:pic>
        <p:nvPicPr>
          <p:cNvPr descr="http://s3-us-gov-west-1.amazonaws.com/cg-d4b776d0-d898-4153-90c8-8336f86bdfec/nibrs_diagram.pdf" id="160" name="Google Shape;160;p17" title="NIBRS Structure Schema Diagram"/>
          <p:cNvPicPr preferRelativeResize="0"/>
          <p:nvPr/>
        </p:nvPicPr>
        <p:blipFill>
          <a:blip r:embed="rId3">
            <a:alphaModFix/>
          </a:blip>
          <a:stretch>
            <a:fillRect/>
          </a:stretch>
        </p:blipFill>
        <p:spPr>
          <a:xfrm>
            <a:off x="6702513" y="558200"/>
            <a:ext cx="2254574" cy="2533249"/>
          </a:xfrm>
          <a:prstGeom prst="rect">
            <a:avLst/>
          </a:prstGeom>
          <a:noFill/>
          <a:ln>
            <a:noFill/>
          </a:ln>
        </p:spPr>
      </p:pic>
      <p:sp>
        <p:nvSpPr>
          <p:cNvPr id="161" name="Google Shape;161;p17"/>
          <p:cNvSpPr txBox="1"/>
          <p:nvPr/>
        </p:nvSpPr>
        <p:spPr>
          <a:xfrm>
            <a:off x="6666475" y="89600"/>
            <a:ext cx="2254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lt1"/>
                </a:solidFill>
                <a:latin typeface="Roboto"/>
                <a:ea typeface="Roboto"/>
                <a:cs typeface="Roboto"/>
                <a:sym typeface="Roboto"/>
              </a:rPr>
              <a:t>http://s3-us-gov-west-1.amazonaws.com/cg-d4b776d0-d898-4153-90c8-8336f86bdfec/nibrs_diagram.pdf</a:t>
            </a:r>
            <a:endParaRPr sz="800">
              <a:solidFill>
                <a:schemeClr val="lt1"/>
              </a:solidFill>
              <a:latin typeface="Roboto"/>
              <a:ea typeface="Roboto"/>
              <a:cs typeface="Roboto"/>
              <a:sym typeface="Roboto"/>
            </a:endParaRPr>
          </a:p>
        </p:txBody>
      </p:sp>
      <p:pic>
        <p:nvPicPr>
          <p:cNvPr id="162" name="Google Shape;162;p17"/>
          <p:cNvPicPr preferRelativeResize="0"/>
          <p:nvPr/>
        </p:nvPicPr>
        <p:blipFill rotWithShape="1">
          <a:blip r:embed="rId4">
            <a:alphaModFix/>
          </a:blip>
          <a:srcRect b="57381" l="0" r="0" t="0"/>
          <a:stretch/>
        </p:blipFill>
        <p:spPr>
          <a:xfrm>
            <a:off x="4301275" y="89600"/>
            <a:ext cx="2257425" cy="3629075"/>
          </a:xfrm>
          <a:prstGeom prst="rect">
            <a:avLst/>
          </a:prstGeom>
          <a:noFill/>
          <a:ln>
            <a:noFill/>
          </a:ln>
        </p:spPr>
      </p:pic>
      <p:pic>
        <p:nvPicPr>
          <p:cNvPr id="163" name="Google Shape;163;p17"/>
          <p:cNvPicPr preferRelativeResize="0"/>
          <p:nvPr/>
        </p:nvPicPr>
        <p:blipFill rotWithShape="1">
          <a:blip r:embed="rId4">
            <a:alphaModFix/>
          </a:blip>
          <a:srcRect b="40967" l="0" r="0" t="42722"/>
          <a:stretch/>
        </p:blipFill>
        <p:spPr>
          <a:xfrm>
            <a:off x="4301275" y="3718675"/>
            <a:ext cx="2257425" cy="1388925"/>
          </a:xfrm>
          <a:prstGeom prst="rect">
            <a:avLst/>
          </a:prstGeom>
          <a:noFill/>
          <a:ln>
            <a:noFill/>
          </a:ln>
        </p:spPr>
      </p:pic>
      <p:pic>
        <p:nvPicPr>
          <p:cNvPr id="164" name="Google Shape;164;p17"/>
          <p:cNvPicPr preferRelativeResize="0"/>
          <p:nvPr/>
        </p:nvPicPr>
        <p:blipFill rotWithShape="1">
          <a:blip r:embed="rId4">
            <a:alphaModFix/>
          </a:blip>
          <a:srcRect b="22280" l="0" r="0" t="56789"/>
          <a:stretch/>
        </p:blipFill>
        <p:spPr>
          <a:xfrm>
            <a:off x="6630375" y="3136275"/>
            <a:ext cx="2326675" cy="1836976"/>
          </a:xfrm>
          <a:prstGeom prst="rect">
            <a:avLst/>
          </a:prstGeom>
          <a:noFill/>
          <a:ln>
            <a:noFill/>
          </a:ln>
        </p:spPr>
      </p:pic>
      <p:pic>
        <p:nvPicPr>
          <p:cNvPr id="165" name="Google Shape;165;p17"/>
          <p:cNvPicPr preferRelativeResize="0"/>
          <p:nvPr/>
        </p:nvPicPr>
        <p:blipFill rotWithShape="1">
          <a:blip r:embed="rId4">
            <a:alphaModFix/>
          </a:blip>
          <a:srcRect b="0" l="0" r="0" t="77867"/>
          <a:stretch/>
        </p:blipFill>
        <p:spPr>
          <a:xfrm>
            <a:off x="1972175" y="3112450"/>
            <a:ext cx="2257425" cy="1884626"/>
          </a:xfrm>
          <a:prstGeom prst="rect">
            <a:avLst/>
          </a:prstGeom>
          <a:noFill/>
          <a:ln>
            <a:noFill/>
          </a:ln>
        </p:spPr>
      </p:pic>
      <p:pic>
        <p:nvPicPr>
          <p:cNvPr id="166" name="Google Shape;166;p17"/>
          <p:cNvPicPr preferRelativeResize="0"/>
          <p:nvPr/>
        </p:nvPicPr>
        <p:blipFill>
          <a:blip r:embed="rId5">
            <a:alphaModFix/>
          </a:blip>
          <a:stretch>
            <a:fillRect/>
          </a:stretch>
        </p:blipFill>
        <p:spPr>
          <a:xfrm>
            <a:off x="555625" y="4296675"/>
            <a:ext cx="1140100" cy="232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p18"/>
          <p:cNvPicPr preferRelativeResize="0"/>
          <p:nvPr/>
        </p:nvPicPr>
        <p:blipFill>
          <a:blip r:embed="rId3">
            <a:alphaModFix/>
          </a:blip>
          <a:stretch>
            <a:fillRect/>
          </a:stretch>
        </p:blipFill>
        <p:spPr>
          <a:xfrm>
            <a:off x="5986775" y="1074475"/>
            <a:ext cx="2627428" cy="1943875"/>
          </a:xfrm>
          <a:prstGeom prst="rect">
            <a:avLst/>
          </a:prstGeom>
          <a:noFill/>
          <a:ln>
            <a:noFill/>
          </a:ln>
        </p:spPr>
      </p:pic>
      <p:sp>
        <p:nvSpPr>
          <p:cNvPr id="172" name="Google Shape;172;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Stage 1: Getting &amp; Unpacking the Data</a:t>
            </a:r>
            <a:endParaRPr/>
          </a:p>
        </p:txBody>
      </p:sp>
      <p:sp>
        <p:nvSpPr>
          <p:cNvPr id="173" name="Google Shape;173;p18"/>
          <p:cNvSpPr txBox="1"/>
          <p:nvPr>
            <p:ph idx="1" type="body"/>
          </p:nvPr>
        </p:nvSpPr>
        <p:spPr>
          <a:xfrm>
            <a:off x="387900" y="1489825"/>
            <a:ext cx="4934700" cy="30789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lang="en">
                <a:solidFill>
                  <a:srgbClr val="F3F3F3"/>
                </a:solidFill>
                <a:latin typeface="Arial"/>
                <a:ea typeface="Arial"/>
                <a:cs typeface="Arial"/>
                <a:sym typeface="Arial"/>
              </a:rPr>
              <a:t>We first found that we can download the .zip from the website itself - </a:t>
            </a:r>
            <a:r>
              <a:rPr lang="en" u="sng">
                <a:solidFill>
                  <a:schemeClr val="hlink"/>
                </a:solidFill>
                <a:latin typeface="Arial"/>
                <a:ea typeface="Arial"/>
                <a:cs typeface="Arial"/>
                <a:sym typeface="Arial"/>
                <a:hlinkClick r:id="rId4"/>
              </a:rPr>
              <a:t>https://crime-data-explorer.fr.cloud.gov/pages/docApi</a:t>
            </a:r>
            <a:endParaRPr>
              <a:solidFill>
                <a:srgbClr val="F3F3F3"/>
              </a:solidFill>
              <a:latin typeface="Arial"/>
              <a:ea typeface="Arial"/>
              <a:cs typeface="Arial"/>
              <a:sym typeface="Arial"/>
            </a:endParaRPr>
          </a:p>
          <a:p>
            <a:pPr indent="-311150" lvl="0" marL="457200" rtl="0" algn="l">
              <a:spcBef>
                <a:spcPts val="0"/>
              </a:spcBef>
              <a:spcAft>
                <a:spcPts val="0"/>
              </a:spcAft>
              <a:buClr>
                <a:srgbClr val="F3F3F3"/>
              </a:buClr>
              <a:buSzPts val="1300"/>
              <a:buFont typeface="Arial"/>
              <a:buChar char="-"/>
            </a:pPr>
            <a:r>
              <a:rPr lang="en">
                <a:solidFill>
                  <a:srgbClr val="F3F3F3"/>
                </a:solidFill>
                <a:latin typeface="Arial"/>
                <a:ea typeface="Arial"/>
                <a:cs typeface="Arial"/>
                <a:sym typeface="Arial"/>
              </a:rPr>
              <a:t>However that wasn’t sufficient for us, we wanted a dynamic system, so we created a way that took the download links of the amazon-cloud and would iterate over the given values of state and year.</a:t>
            </a:r>
            <a:endParaRPr>
              <a:solidFill>
                <a:srgbClr val="F3F3F3"/>
              </a:solidFill>
              <a:latin typeface="Arial"/>
              <a:ea typeface="Arial"/>
              <a:cs typeface="Arial"/>
              <a:sym typeface="Arial"/>
            </a:endParaRPr>
          </a:p>
          <a:p>
            <a:pPr indent="-311150" lvl="0" marL="457200" rtl="0" algn="l">
              <a:spcBef>
                <a:spcPts val="0"/>
              </a:spcBef>
              <a:spcAft>
                <a:spcPts val="0"/>
              </a:spcAft>
              <a:buClr>
                <a:srgbClr val="F3F3F3"/>
              </a:buClr>
              <a:buSzPts val="1300"/>
              <a:buFont typeface="Arial"/>
              <a:buChar char="-"/>
            </a:pPr>
            <a:r>
              <a:rPr lang="en">
                <a:solidFill>
                  <a:srgbClr val="F3F3F3"/>
                </a:solidFill>
                <a:latin typeface="Arial"/>
                <a:ea typeface="Arial"/>
                <a:cs typeface="Arial"/>
                <a:sym typeface="Arial"/>
              </a:rPr>
              <a:t>After we downloaded the zips we uncompressed individual files from the long list of csvs given to us by the download, and saved them to neat DIRS.</a:t>
            </a:r>
            <a:endParaRPr>
              <a:solidFill>
                <a:srgbClr val="F3F3F3"/>
              </a:solidFill>
              <a:latin typeface="Arial"/>
              <a:ea typeface="Arial"/>
              <a:cs typeface="Arial"/>
              <a:sym typeface="Arial"/>
            </a:endParaRPr>
          </a:p>
        </p:txBody>
      </p:sp>
      <p:pic>
        <p:nvPicPr>
          <p:cNvPr id="174" name="Google Shape;174;p18"/>
          <p:cNvPicPr preferRelativeResize="0"/>
          <p:nvPr/>
        </p:nvPicPr>
        <p:blipFill>
          <a:blip r:embed="rId5">
            <a:alphaModFix/>
          </a:blip>
          <a:stretch>
            <a:fillRect/>
          </a:stretch>
        </p:blipFill>
        <p:spPr>
          <a:xfrm>
            <a:off x="5855377" y="3118373"/>
            <a:ext cx="3009875" cy="1943888"/>
          </a:xfrm>
          <a:prstGeom prst="rect">
            <a:avLst/>
          </a:prstGeom>
          <a:noFill/>
          <a:ln>
            <a:noFill/>
          </a:ln>
        </p:spPr>
      </p:pic>
      <p:pic>
        <p:nvPicPr>
          <p:cNvPr id="175" name="Google Shape;175;p18"/>
          <p:cNvPicPr preferRelativeResize="0"/>
          <p:nvPr/>
        </p:nvPicPr>
        <p:blipFill>
          <a:blip r:embed="rId6">
            <a:alphaModFix/>
          </a:blip>
          <a:stretch>
            <a:fillRect/>
          </a:stretch>
        </p:blipFill>
        <p:spPr>
          <a:xfrm>
            <a:off x="1561750" y="4116800"/>
            <a:ext cx="3530549" cy="981904"/>
          </a:xfrm>
          <a:prstGeom prst="rect">
            <a:avLst/>
          </a:prstGeom>
          <a:noFill/>
          <a:ln>
            <a:noFill/>
          </a:ln>
        </p:spPr>
      </p:pic>
      <p:sp>
        <p:nvSpPr>
          <p:cNvPr id="176" name="Google Shape;176;p18"/>
          <p:cNvSpPr/>
          <p:nvPr/>
        </p:nvSpPr>
        <p:spPr>
          <a:xfrm>
            <a:off x="7158713" y="2661375"/>
            <a:ext cx="403200" cy="6003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8"/>
          <p:cNvSpPr/>
          <p:nvPr/>
        </p:nvSpPr>
        <p:spPr>
          <a:xfrm>
            <a:off x="5092300" y="4437500"/>
            <a:ext cx="860400" cy="3405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Stage 2: Processing the Data</a:t>
            </a:r>
            <a:endParaRPr/>
          </a:p>
        </p:txBody>
      </p:sp>
      <p:sp>
        <p:nvSpPr>
          <p:cNvPr id="183" name="Google Shape;183;p19"/>
          <p:cNvSpPr txBox="1"/>
          <p:nvPr>
            <p:ph idx="1" type="body"/>
          </p:nvPr>
        </p:nvSpPr>
        <p:spPr>
          <a:xfrm>
            <a:off x="387900" y="1489825"/>
            <a:ext cx="8599800" cy="920700"/>
          </a:xfrm>
          <a:prstGeom prst="rect">
            <a:avLst/>
          </a:prstGeom>
        </p:spPr>
        <p:txBody>
          <a:bodyPr anchorCtr="0" anchor="t" bIns="91425" lIns="91425" spcFirstLastPara="1" rIns="91425" wrap="square" tIns="91425">
            <a:normAutofit fontScale="85000" lnSpcReduction="10000"/>
          </a:bodyPr>
          <a:lstStyle/>
          <a:p>
            <a:pPr indent="-298767" lvl="0" marL="457200" rtl="0" algn="l">
              <a:spcBef>
                <a:spcPts val="0"/>
              </a:spcBef>
              <a:spcAft>
                <a:spcPts val="0"/>
              </a:spcAft>
              <a:buClr>
                <a:srgbClr val="F3F3F3"/>
              </a:buClr>
              <a:buSzPct val="100000"/>
              <a:buFont typeface="Arial"/>
              <a:buChar char="-"/>
            </a:pPr>
            <a:r>
              <a:rPr lang="en">
                <a:solidFill>
                  <a:srgbClr val="F3F3F3"/>
                </a:solidFill>
                <a:latin typeface="Arial"/>
                <a:ea typeface="Arial"/>
                <a:cs typeface="Arial"/>
                <a:sym typeface="Arial"/>
              </a:rPr>
              <a:t>The data was far from ready, we removed everything that was not useful, and placed it in a new CSV that combined the 3 we extracted from the .zip and placed it in a “all” folder.</a:t>
            </a:r>
            <a:endParaRPr>
              <a:solidFill>
                <a:srgbClr val="F3F3F3"/>
              </a:solidFill>
              <a:latin typeface="Arial"/>
              <a:ea typeface="Arial"/>
              <a:cs typeface="Arial"/>
              <a:sym typeface="Arial"/>
            </a:endParaRPr>
          </a:p>
          <a:p>
            <a:pPr indent="-298767" lvl="0" marL="457200" rtl="0" algn="l">
              <a:spcBef>
                <a:spcPts val="0"/>
              </a:spcBef>
              <a:spcAft>
                <a:spcPts val="0"/>
              </a:spcAft>
              <a:buClr>
                <a:srgbClr val="F3F3F3"/>
              </a:buClr>
              <a:buSzPct val="100000"/>
              <a:buFont typeface="Arial"/>
              <a:buChar char="-"/>
            </a:pPr>
            <a:r>
              <a:rPr lang="en">
                <a:solidFill>
                  <a:srgbClr val="F3F3F3"/>
                </a:solidFill>
                <a:latin typeface="Arial"/>
                <a:ea typeface="Arial"/>
                <a:cs typeface="Arial"/>
                <a:sym typeface="Arial"/>
              </a:rPr>
              <a:t>We did this per each state and year.</a:t>
            </a:r>
            <a:endParaRPr>
              <a:solidFill>
                <a:srgbClr val="F3F3F3"/>
              </a:solidFill>
              <a:latin typeface="Arial"/>
              <a:ea typeface="Arial"/>
              <a:cs typeface="Arial"/>
              <a:sym typeface="Arial"/>
            </a:endParaRPr>
          </a:p>
          <a:p>
            <a:pPr indent="-298767" lvl="0" marL="457200" rtl="0" algn="l">
              <a:spcBef>
                <a:spcPts val="0"/>
              </a:spcBef>
              <a:spcAft>
                <a:spcPts val="0"/>
              </a:spcAft>
              <a:buClr>
                <a:srgbClr val="F3F3F3"/>
              </a:buClr>
              <a:buSzPct val="100000"/>
              <a:buFont typeface="Arial"/>
              <a:buChar char="-"/>
            </a:pPr>
            <a:r>
              <a:rPr lang="en">
                <a:solidFill>
                  <a:srgbClr val="F3F3F3"/>
                </a:solidFill>
                <a:latin typeface="Arial"/>
                <a:ea typeface="Arial"/>
                <a:cs typeface="Arial"/>
                <a:sym typeface="Arial"/>
              </a:rPr>
              <a:t>We then added more layers of information, translating the Coded columns to defined columns we used for graphs later on.</a:t>
            </a:r>
            <a:endParaRPr>
              <a:solidFill>
                <a:srgbClr val="F3F3F3"/>
              </a:solidFill>
              <a:latin typeface="Arial"/>
              <a:ea typeface="Arial"/>
              <a:cs typeface="Arial"/>
              <a:sym typeface="Arial"/>
            </a:endParaRPr>
          </a:p>
        </p:txBody>
      </p:sp>
      <p:pic>
        <p:nvPicPr>
          <p:cNvPr id="184" name="Google Shape;184;p19"/>
          <p:cNvPicPr preferRelativeResize="0"/>
          <p:nvPr/>
        </p:nvPicPr>
        <p:blipFill>
          <a:blip r:embed="rId3">
            <a:alphaModFix/>
          </a:blip>
          <a:stretch>
            <a:fillRect/>
          </a:stretch>
        </p:blipFill>
        <p:spPr>
          <a:xfrm>
            <a:off x="152400" y="2562925"/>
            <a:ext cx="8839200" cy="398810"/>
          </a:xfrm>
          <a:prstGeom prst="rect">
            <a:avLst/>
          </a:prstGeom>
          <a:noFill/>
          <a:ln>
            <a:noFill/>
          </a:ln>
        </p:spPr>
      </p:pic>
      <p:pic>
        <p:nvPicPr>
          <p:cNvPr id="185" name="Google Shape;185;p19"/>
          <p:cNvPicPr preferRelativeResize="0"/>
          <p:nvPr/>
        </p:nvPicPr>
        <p:blipFill>
          <a:blip r:embed="rId4">
            <a:alphaModFix/>
          </a:blip>
          <a:stretch>
            <a:fillRect/>
          </a:stretch>
        </p:blipFill>
        <p:spPr>
          <a:xfrm>
            <a:off x="152400" y="2961735"/>
            <a:ext cx="7648575" cy="581025"/>
          </a:xfrm>
          <a:prstGeom prst="rect">
            <a:avLst/>
          </a:prstGeom>
          <a:noFill/>
          <a:ln>
            <a:noFill/>
          </a:ln>
        </p:spPr>
      </p:pic>
      <p:pic>
        <p:nvPicPr>
          <p:cNvPr id="186" name="Google Shape;186;p19"/>
          <p:cNvPicPr preferRelativeResize="0"/>
          <p:nvPr/>
        </p:nvPicPr>
        <p:blipFill>
          <a:blip r:embed="rId5">
            <a:alphaModFix/>
          </a:blip>
          <a:stretch>
            <a:fillRect/>
          </a:stretch>
        </p:blipFill>
        <p:spPr>
          <a:xfrm>
            <a:off x="152400" y="3542760"/>
            <a:ext cx="5486400" cy="581025"/>
          </a:xfrm>
          <a:prstGeom prst="rect">
            <a:avLst/>
          </a:prstGeom>
          <a:noFill/>
          <a:ln>
            <a:noFill/>
          </a:ln>
        </p:spPr>
      </p:pic>
      <p:pic>
        <p:nvPicPr>
          <p:cNvPr id="187" name="Google Shape;187;p19"/>
          <p:cNvPicPr preferRelativeResize="0"/>
          <p:nvPr/>
        </p:nvPicPr>
        <p:blipFill>
          <a:blip r:embed="rId6">
            <a:alphaModFix/>
          </a:blip>
          <a:stretch>
            <a:fillRect/>
          </a:stretch>
        </p:blipFill>
        <p:spPr>
          <a:xfrm>
            <a:off x="152400" y="4580975"/>
            <a:ext cx="8645376" cy="448200"/>
          </a:xfrm>
          <a:prstGeom prst="rect">
            <a:avLst/>
          </a:prstGeom>
          <a:noFill/>
          <a:ln>
            <a:noFill/>
          </a:ln>
        </p:spPr>
      </p:pic>
      <p:sp>
        <p:nvSpPr>
          <p:cNvPr id="188" name="Google Shape;188;p19"/>
          <p:cNvSpPr/>
          <p:nvPr/>
        </p:nvSpPr>
        <p:spPr>
          <a:xfrm>
            <a:off x="3548475" y="4068200"/>
            <a:ext cx="394200" cy="4482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9"/>
          <p:cNvSpPr txBox="1"/>
          <p:nvPr/>
        </p:nvSpPr>
        <p:spPr>
          <a:xfrm>
            <a:off x="116550" y="2492850"/>
            <a:ext cx="3378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highlight>
                  <a:schemeClr val="accent3"/>
                </a:highlight>
                <a:latin typeface="Roboto"/>
                <a:ea typeface="Roboto"/>
                <a:cs typeface="Roboto"/>
                <a:sym typeface="Roboto"/>
              </a:rPr>
              <a:t>Nibrs_arresstee.csv   (Given)</a:t>
            </a:r>
            <a:endParaRPr sz="1000">
              <a:solidFill>
                <a:schemeClr val="lt1"/>
              </a:solidFill>
              <a:highlight>
                <a:schemeClr val="accent3"/>
              </a:highlight>
              <a:latin typeface="Roboto"/>
              <a:ea typeface="Roboto"/>
              <a:cs typeface="Roboto"/>
              <a:sym typeface="Roboto"/>
            </a:endParaRPr>
          </a:p>
        </p:txBody>
      </p:sp>
      <p:sp>
        <p:nvSpPr>
          <p:cNvPr id="190" name="Google Shape;190;p19"/>
          <p:cNvSpPr txBox="1"/>
          <p:nvPr/>
        </p:nvSpPr>
        <p:spPr>
          <a:xfrm>
            <a:off x="188300" y="2913875"/>
            <a:ext cx="386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highlight>
                  <a:schemeClr val="accent3"/>
                </a:highlight>
                <a:latin typeface="Roboto"/>
                <a:ea typeface="Roboto"/>
                <a:cs typeface="Roboto"/>
                <a:sym typeface="Roboto"/>
              </a:rPr>
              <a:t>N</a:t>
            </a:r>
            <a:r>
              <a:rPr lang="en" sz="1000">
                <a:solidFill>
                  <a:schemeClr val="lt1"/>
                </a:solidFill>
                <a:highlight>
                  <a:schemeClr val="accent3"/>
                </a:highlight>
                <a:latin typeface="Roboto"/>
                <a:ea typeface="Roboto"/>
                <a:cs typeface="Roboto"/>
                <a:sym typeface="Roboto"/>
              </a:rPr>
              <a:t>ibrs_offender.csv    (Given)</a:t>
            </a:r>
            <a:endParaRPr sz="1000">
              <a:solidFill>
                <a:schemeClr val="lt1"/>
              </a:solidFill>
              <a:highlight>
                <a:schemeClr val="accent3"/>
              </a:highlight>
              <a:latin typeface="Roboto"/>
              <a:ea typeface="Roboto"/>
              <a:cs typeface="Roboto"/>
              <a:sym typeface="Roboto"/>
            </a:endParaRPr>
          </a:p>
        </p:txBody>
      </p:sp>
      <p:sp>
        <p:nvSpPr>
          <p:cNvPr id="191" name="Google Shape;191;p19"/>
          <p:cNvSpPr txBox="1"/>
          <p:nvPr/>
        </p:nvSpPr>
        <p:spPr>
          <a:xfrm>
            <a:off x="116550" y="3474200"/>
            <a:ext cx="4587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highlight>
                  <a:schemeClr val="accent3"/>
                </a:highlight>
                <a:latin typeface="Roboto"/>
                <a:ea typeface="Roboto"/>
                <a:cs typeface="Roboto"/>
                <a:sym typeface="Roboto"/>
              </a:rPr>
              <a:t>N</a:t>
            </a:r>
            <a:r>
              <a:rPr lang="en" sz="1000">
                <a:solidFill>
                  <a:schemeClr val="lt1"/>
                </a:solidFill>
                <a:highlight>
                  <a:schemeClr val="accent3"/>
                </a:highlight>
                <a:latin typeface="Roboto"/>
                <a:ea typeface="Roboto"/>
                <a:cs typeface="Roboto"/>
                <a:sym typeface="Roboto"/>
              </a:rPr>
              <a:t>ibrs_offence.csv     (Given)</a:t>
            </a:r>
            <a:endParaRPr sz="1000">
              <a:solidFill>
                <a:schemeClr val="lt1"/>
              </a:solidFill>
              <a:highlight>
                <a:schemeClr val="accent3"/>
              </a:highlight>
              <a:latin typeface="Roboto"/>
              <a:ea typeface="Roboto"/>
              <a:cs typeface="Roboto"/>
              <a:sym typeface="Roboto"/>
            </a:endParaRPr>
          </a:p>
        </p:txBody>
      </p:sp>
      <p:sp>
        <p:nvSpPr>
          <p:cNvPr id="192" name="Google Shape;192;p19"/>
          <p:cNvSpPr txBox="1"/>
          <p:nvPr/>
        </p:nvSpPr>
        <p:spPr>
          <a:xfrm>
            <a:off x="188300" y="4242275"/>
            <a:ext cx="3019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highlight>
                  <a:schemeClr val="accent3"/>
                </a:highlight>
                <a:latin typeface="Roboto"/>
                <a:ea typeface="Roboto"/>
                <a:cs typeface="Roboto"/>
                <a:sym typeface="Roboto"/>
              </a:rPr>
              <a:t>IL_2006.</a:t>
            </a:r>
            <a:r>
              <a:rPr lang="en" sz="1000">
                <a:solidFill>
                  <a:schemeClr val="lt1"/>
                </a:solidFill>
                <a:highlight>
                  <a:schemeClr val="accent3"/>
                </a:highlight>
                <a:latin typeface="Roboto"/>
                <a:ea typeface="Roboto"/>
                <a:cs typeface="Roboto"/>
                <a:sym typeface="Roboto"/>
              </a:rPr>
              <a:t>csv    (Combined and Created)</a:t>
            </a:r>
            <a:endParaRPr sz="1000">
              <a:solidFill>
                <a:schemeClr val="lt1"/>
              </a:solidFill>
              <a:highlight>
                <a:schemeClr val="accent3"/>
              </a:highlight>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0"/>
          <p:cNvSpPr/>
          <p:nvPr/>
        </p:nvSpPr>
        <p:spPr>
          <a:xfrm>
            <a:off x="313625" y="1532425"/>
            <a:ext cx="8073600" cy="31887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0"/>
          <p:cNvSpPr txBox="1"/>
          <p:nvPr>
            <p:ph type="title"/>
          </p:nvPr>
        </p:nvSpPr>
        <p:spPr>
          <a:xfrm>
            <a:off x="259325" y="544950"/>
            <a:ext cx="8368200" cy="68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Q1.1: </a:t>
            </a:r>
            <a:r>
              <a:rPr b="1" lang="en" sz="1800">
                <a:latin typeface="Roboto"/>
                <a:ea typeface="Roboto"/>
                <a:cs typeface="Roboto"/>
                <a:sym typeface="Roboto"/>
              </a:rPr>
              <a:t>Teenagers (age 18 or below) per their crime location</a:t>
            </a:r>
            <a:endParaRPr b="1"/>
          </a:p>
        </p:txBody>
      </p:sp>
      <p:sp>
        <p:nvSpPr>
          <p:cNvPr id="199" name="Google Shape;199;p20"/>
          <p:cNvSpPr txBox="1"/>
          <p:nvPr>
            <p:ph idx="1" type="body"/>
          </p:nvPr>
        </p:nvSpPr>
        <p:spPr>
          <a:xfrm>
            <a:off x="387900" y="1337425"/>
            <a:ext cx="78918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lang="en">
                <a:solidFill>
                  <a:schemeClr val="dk1"/>
                </a:solidFill>
              </a:rPr>
              <a:t>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lang="en">
                <a:solidFill>
                  <a:schemeClr val="dk1"/>
                </a:solidFill>
              </a:rPr>
              <a:t>LA average                                                                          TX average                                                                WA average                      </a:t>
            </a:r>
            <a:endParaRPr>
              <a:solidFill>
                <a:schemeClr val="dk1"/>
              </a:solidFill>
            </a:endParaRPr>
          </a:p>
          <a:p>
            <a:pPr indent="0" lvl="0" marL="0" rtl="0" algn="l">
              <a:spcBef>
                <a:spcPts val="1200"/>
              </a:spcBef>
              <a:spcAft>
                <a:spcPts val="1200"/>
              </a:spcAft>
              <a:buNone/>
            </a:pPr>
            <a:r>
              <a:rPr lang="en">
                <a:solidFill>
                  <a:schemeClr val="dk1"/>
                </a:solidFill>
              </a:rPr>
              <a:t>2005-2015                                                                         2005-2015                                </a:t>
            </a:r>
            <a:r>
              <a:rPr lang="en"/>
              <a:t>                               </a:t>
            </a:r>
            <a:r>
              <a:rPr lang="en">
                <a:solidFill>
                  <a:schemeClr val="dk1"/>
                </a:solidFill>
              </a:rPr>
              <a:t>2005-2013 </a:t>
            </a:r>
            <a:endParaRPr>
              <a:solidFill>
                <a:schemeClr val="dk1"/>
              </a:solidFill>
            </a:endParaRPr>
          </a:p>
        </p:txBody>
      </p:sp>
      <p:pic>
        <p:nvPicPr>
          <p:cNvPr id="200" name="Google Shape;200;p20"/>
          <p:cNvPicPr preferRelativeResize="0"/>
          <p:nvPr/>
        </p:nvPicPr>
        <p:blipFill>
          <a:blip r:embed="rId3">
            <a:alphaModFix/>
          </a:blip>
          <a:stretch>
            <a:fillRect/>
          </a:stretch>
        </p:blipFill>
        <p:spPr>
          <a:xfrm>
            <a:off x="332199" y="1300324"/>
            <a:ext cx="2207425" cy="2148099"/>
          </a:xfrm>
          <a:prstGeom prst="rect">
            <a:avLst/>
          </a:prstGeom>
          <a:noFill/>
          <a:ln>
            <a:noFill/>
          </a:ln>
        </p:spPr>
      </p:pic>
      <p:pic>
        <p:nvPicPr>
          <p:cNvPr id="201" name="Google Shape;201;p20"/>
          <p:cNvPicPr preferRelativeResize="0"/>
          <p:nvPr/>
        </p:nvPicPr>
        <p:blipFill>
          <a:blip r:embed="rId4">
            <a:alphaModFix/>
          </a:blip>
          <a:stretch>
            <a:fillRect/>
          </a:stretch>
        </p:blipFill>
        <p:spPr>
          <a:xfrm>
            <a:off x="3043199" y="1251837"/>
            <a:ext cx="2207425" cy="2245086"/>
          </a:xfrm>
          <a:prstGeom prst="rect">
            <a:avLst/>
          </a:prstGeom>
          <a:noFill/>
          <a:ln>
            <a:noFill/>
          </a:ln>
        </p:spPr>
      </p:pic>
      <p:pic>
        <p:nvPicPr>
          <p:cNvPr id="202" name="Google Shape;202;p20"/>
          <p:cNvPicPr preferRelativeResize="0"/>
          <p:nvPr/>
        </p:nvPicPr>
        <p:blipFill>
          <a:blip r:embed="rId5">
            <a:alphaModFix/>
          </a:blip>
          <a:stretch>
            <a:fillRect/>
          </a:stretch>
        </p:blipFill>
        <p:spPr>
          <a:xfrm>
            <a:off x="4958750" y="1174400"/>
            <a:ext cx="3202975" cy="2399950"/>
          </a:xfrm>
          <a:prstGeom prst="rect">
            <a:avLst/>
          </a:prstGeom>
          <a:noFill/>
          <a:ln>
            <a:noFill/>
          </a:ln>
        </p:spPr>
      </p:pic>
      <p:pic>
        <p:nvPicPr>
          <p:cNvPr id="203" name="Google Shape;203;p20"/>
          <p:cNvPicPr preferRelativeResize="0"/>
          <p:nvPr/>
        </p:nvPicPr>
        <p:blipFill>
          <a:blip r:embed="rId6">
            <a:alphaModFix/>
          </a:blip>
          <a:stretch>
            <a:fillRect/>
          </a:stretch>
        </p:blipFill>
        <p:spPr>
          <a:xfrm>
            <a:off x="7552775" y="1000025"/>
            <a:ext cx="1501625" cy="532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1"/>
          <p:cNvSpPr/>
          <p:nvPr/>
        </p:nvSpPr>
        <p:spPr>
          <a:xfrm>
            <a:off x="241950" y="1532425"/>
            <a:ext cx="8826300" cy="31887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1"/>
          <p:cNvSpPr txBox="1"/>
          <p:nvPr>
            <p:ph type="title"/>
          </p:nvPr>
        </p:nvSpPr>
        <p:spPr>
          <a:xfrm>
            <a:off x="311700" y="381825"/>
            <a:ext cx="8368200" cy="68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Q1.2 : </a:t>
            </a:r>
            <a:r>
              <a:rPr b="1" lang="en" sz="1800">
                <a:latin typeface="Roboto"/>
                <a:ea typeface="Roboto"/>
                <a:cs typeface="Roboto"/>
                <a:sym typeface="Roboto"/>
              </a:rPr>
              <a:t>Rate of crimes per the Region</a:t>
            </a:r>
            <a:endParaRPr b="1"/>
          </a:p>
        </p:txBody>
      </p:sp>
      <p:sp>
        <p:nvSpPr>
          <p:cNvPr id="210" name="Google Shape;210;p21"/>
          <p:cNvSpPr txBox="1"/>
          <p:nvPr>
            <p:ph idx="1" type="body"/>
          </p:nvPr>
        </p:nvSpPr>
        <p:spPr>
          <a:xfrm>
            <a:off x="387900" y="2023224"/>
            <a:ext cx="8368200" cy="30789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lang="en" sz="7000">
                <a:solidFill>
                  <a:schemeClr val="dk1"/>
                </a:solidFill>
              </a:rPr>
              <a:t>    LA_freq                                 WA _freq                               IL_freq                                     TX_freq</a:t>
            </a:r>
            <a:endParaRPr sz="7000">
              <a:solidFill>
                <a:schemeClr val="dk1"/>
              </a:solidFill>
            </a:endParaRPr>
          </a:p>
          <a:p>
            <a:pPr indent="0" lvl="0" marL="0" rtl="0" algn="l">
              <a:spcBef>
                <a:spcPts val="1200"/>
              </a:spcBef>
              <a:spcAft>
                <a:spcPts val="0"/>
              </a:spcAft>
              <a:buNone/>
            </a:pPr>
            <a:r>
              <a:rPr lang="en" sz="7000">
                <a:solidFill>
                  <a:schemeClr val="dk1"/>
                </a:solidFill>
              </a:rPr>
              <a:t>     2005-2015                       2005-2015                           2006-2016                           2005-2015 </a:t>
            </a:r>
            <a:endParaRPr sz="7000">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t/>
            </a:r>
            <a:endParaRPr>
              <a:solidFill>
                <a:schemeClr val="dk1"/>
              </a:solidFill>
            </a:endParaRPr>
          </a:p>
        </p:txBody>
      </p:sp>
      <p:pic>
        <p:nvPicPr>
          <p:cNvPr id="211" name="Google Shape;211;p21"/>
          <p:cNvPicPr preferRelativeResize="0"/>
          <p:nvPr/>
        </p:nvPicPr>
        <p:blipFill rotWithShape="1">
          <a:blip r:embed="rId3">
            <a:alphaModFix/>
          </a:blip>
          <a:srcRect b="-91966" l="-8424" r="-129557" t="-6880"/>
          <a:stretch/>
        </p:blipFill>
        <p:spPr>
          <a:xfrm>
            <a:off x="-615800" y="1215836"/>
            <a:ext cx="7841700" cy="4996750"/>
          </a:xfrm>
          <a:prstGeom prst="rect">
            <a:avLst/>
          </a:prstGeom>
          <a:noFill/>
          <a:ln>
            <a:noFill/>
          </a:ln>
        </p:spPr>
      </p:pic>
      <p:pic>
        <p:nvPicPr>
          <p:cNvPr id="212" name="Google Shape;212;p21"/>
          <p:cNvPicPr preferRelativeResize="0"/>
          <p:nvPr/>
        </p:nvPicPr>
        <p:blipFill>
          <a:blip r:embed="rId4">
            <a:alphaModFix/>
          </a:blip>
          <a:stretch>
            <a:fillRect/>
          </a:stretch>
        </p:blipFill>
        <p:spPr>
          <a:xfrm>
            <a:off x="1732450" y="1486100"/>
            <a:ext cx="3052674" cy="2512950"/>
          </a:xfrm>
          <a:prstGeom prst="rect">
            <a:avLst/>
          </a:prstGeom>
          <a:noFill/>
          <a:ln>
            <a:noFill/>
          </a:ln>
        </p:spPr>
      </p:pic>
      <p:pic>
        <p:nvPicPr>
          <p:cNvPr id="213" name="Google Shape;213;p21"/>
          <p:cNvPicPr preferRelativeResize="0"/>
          <p:nvPr/>
        </p:nvPicPr>
        <p:blipFill>
          <a:blip r:embed="rId5">
            <a:alphaModFix/>
          </a:blip>
          <a:stretch>
            <a:fillRect/>
          </a:stretch>
        </p:blipFill>
        <p:spPr>
          <a:xfrm>
            <a:off x="3514650" y="1333688"/>
            <a:ext cx="4208952" cy="2681974"/>
          </a:xfrm>
          <a:prstGeom prst="rect">
            <a:avLst/>
          </a:prstGeom>
          <a:noFill/>
          <a:ln>
            <a:noFill/>
          </a:ln>
        </p:spPr>
      </p:pic>
      <p:pic>
        <p:nvPicPr>
          <p:cNvPr id="214" name="Google Shape;214;p21"/>
          <p:cNvPicPr preferRelativeResize="0"/>
          <p:nvPr/>
        </p:nvPicPr>
        <p:blipFill>
          <a:blip r:embed="rId6">
            <a:alphaModFix/>
          </a:blip>
          <a:stretch>
            <a:fillRect/>
          </a:stretch>
        </p:blipFill>
        <p:spPr>
          <a:xfrm>
            <a:off x="6347800" y="1080763"/>
            <a:ext cx="2779525" cy="2866425"/>
          </a:xfrm>
          <a:prstGeom prst="rect">
            <a:avLst/>
          </a:prstGeom>
          <a:noFill/>
          <a:ln>
            <a:noFill/>
          </a:ln>
        </p:spPr>
      </p:pic>
      <p:pic>
        <p:nvPicPr>
          <p:cNvPr id="215" name="Google Shape;215;p21"/>
          <p:cNvPicPr preferRelativeResize="0"/>
          <p:nvPr/>
        </p:nvPicPr>
        <p:blipFill>
          <a:blip r:embed="rId7">
            <a:alphaModFix/>
          </a:blip>
          <a:stretch>
            <a:fillRect/>
          </a:stretch>
        </p:blipFill>
        <p:spPr>
          <a:xfrm>
            <a:off x="7083025" y="109154"/>
            <a:ext cx="2060975" cy="1652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