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0" r:id="rId43"/>
    <p:sldId id="297" r:id="rId44"/>
    <p:sldId id="298" r:id="rId45"/>
    <p:sldId id="299" r:id="rId46"/>
    <p:sldId id="301" r:id="rId47"/>
    <p:sldId id="303"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9" r:id="rId61"/>
    <p:sldId id="331" r:id="rId62"/>
    <p:sldId id="320" r:id="rId63"/>
    <p:sldId id="321"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FE135-F828-42BD-94DF-D7C9CB3173DC}" type="datetimeFigureOut">
              <a:rPr lang="es-CL" smtClean="0"/>
              <a:t>12-03-2020</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9A6D0-D7D2-4E7B-B5EC-AAEE926DF424}" type="slidenum">
              <a:rPr lang="es-CL" smtClean="0"/>
              <a:t>‹#›</a:t>
            </a:fld>
            <a:endParaRPr lang="es-CL"/>
          </a:p>
        </p:txBody>
      </p:sp>
    </p:spTree>
    <p:extLst>
      <p:ext uri="{BB962C8B-B14F-4D97-AF65-F5344CB8AC3E}">
        <p14:creationId xmlns:p14="http://schemas.microsoft.com/office/powerpoint/2010/main" val="113449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6EB9A6D0-D7D2-4E7B-B5EC-AAEE926DF424}" type="slidenum">
              <a:rPr lang="es-CL" smtClean="0"/>
              <a:t>36</a:t>
            </a:fld>
            <a:endParaRPr lang="es-CL"/>
          </a:p>
        </p:txBody>
      </p:sp>
    </p:spTree>
    <p:extLst>
      <p:ext uri="{BB962C8B-B14F-4D97-AF65-F5344CB8AC3E}">
        <p14:creationId xmlns:p14="http://schemas.microsoft.com/office/powerpoint/2010/main" val="297396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81CC60F-56F0-4FD1-8DF1-469A5F1E47B8}" type="datetime1">
              <a:rPr lang="es-ES" smtClean="0"/>
              <a:t>12/03/2020</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791B49E7-0750-46CF-8DD7-10ADCA0E45D0}" type="slidenum">
              <a:rPr lang="es-ES" smtClean="0"/>
              <a:t>‹#›</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155CE5C-B5DF-4456-945D-218F60FE256B}" type="datetime1">
              <a:rPr lang="es-ES" smtClean="0"/>
              <a:t>12/03/2020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258507E-EA12-42FA-8860-EB65195B291E}" type="datetime1">
              <a:rPr lang="es-ES" smtClean="0"/>
              <a:t>12/03/2020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B448EB6-576C-49B4-812D-0B65791B89BF}" type="datetime1">
              <a:rPr lang="es-ES" smtClean="0"/>
              <a:t>12/03/2020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CD04AFF7-BC56-459D-B182-1770762D603A}" type="datetime1">
              <a:rPr lang="es-ES" smtClean="0"/>
              <a:t>12/03/2020</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791B49E7-0750-46CF-8DD7-10ADCA0E45D0}" type="slidenum">
              <a:rPr lang="es-ES" smtClean="0"/>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7B35186-4DDF-440F-88EB-B137C1D4E281}" type="datetime1">
              <a:rPr lang="es-ES" smtClean="0"/>
              <a:t>12/03/2020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EBB8FEF9-791A-4B0B-B827-BE256CF1DC33}" type="datetime1">
              <a:rPr lang="es-ES" smtClean="0"/>
              <a:t>12/03/2020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2295A4E-891F-44DC-B5AB-C27944D07EF6}" type="datetime1">
              <a:rPr lang="es-ES" smtClean="0"/>
              <a:t>12/03/2020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C2E7C88-7586-45A5-97A7-2586B777CBD5}" type="datetime1">
              <a:rPr lang="es-ES" smtClean="0"/>
              <a:t>12/03/2020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639CCBB-7154-44BD-9D17-360168F8EA20}" type="datetime1">
              <a:rPr lang="es-ES" smtClean="0"/>
              <a:t>12/03/2020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91B49E7-0750-46CF-8DD7-10ADCA0E45D0}" type="slidenum">
              <a:rPr lang="es-ES" smtClean="0"/>
              <a:t>‹#›</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01CEC48-F44E-4727-BD3F-28E23F01E6C2}" type="datetime1">
              <a:rPr lang="es-ES" smtClean="0"/>
              <a:t>12/03/2020</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791B49E7-0750-46CF-8DD7-10ADCA0E45D0}" type="slidenum">
              <a:rPr lang="es-ES" smtClean="0"/>
              <a:t>‹#›</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17F784-32E8-468D-9888-8A135FEB42CE}" type="datetime1">
              <a:rPr lang="es-ES" smtClean="0"/>
              <a:t>12/03/2020</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91B49E7-0750-46CF-8DD7-10ADCA0E45D0}" type="slidenum">
              <a:rPr lang="es-ES" smtClean="0"/>
              <a:t>‹#›</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a:t>Conceptos Generales</a:t>
            </a:r>
          </a:p>
        </p:txBody>
      </p:sp>
      <p:sp>
        <p:nvSpPr>
          <p:cNvPr id="2" name="1 Título"/>
          <p:cNvSpPr>
            <a:spLocks noGrp="1"/>
          </p:cNvSpPr>
          <p:nvPr>
            <p:ph type="ctrTitle"/>
          </p:nvPr>
        </p:nvSpPr>
        <p:spPr/>
        <p:txBody>
          <a:bodyPr/>
          <a:lstStyle/>
          <a:p>
            <a:r>
              <a:rPr lang="es-ES" dirty="0"/>
              <a:t>Contabilidad Básica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a:t>
            </a:fld>
            <a:endParaRPr lang="es-ES"/>
          </a:p>
        </p:txBody>
      </p:sp>
    </p:spTree>
    <p:extLst>
      <p:ext uri="{BB962C8B-B14F-4D97-AF65-F5344CB8AC3E}">
        <p14:creationId xmlns:p14="http://schemas.microsoft.com/office/powerpoint/2010/main" val="393446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CARACTERÍSTICAS DE LA INFORMACIÓN CONTABLE</a:t>
            </a:r>
            <a:endParaRPr lang="es-ES"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616226922"/>
              </p:ext>
            </p:extLst>
          </p:nvPr>
        </p:nvGraphicFramePr>
        <p:xfrm>
          <a:off x="914400" y="1447800"/>
          <a:ext cx="7772400" cy="4389120"/>
        </p:xfrm>
        <a:graphic>
          <a:graphicData uri="http://schemas.openxmlformats.org/drawingml/2006/table">
            <a:tbl>
              <a:tblPr firstRow="1" bandRow="1">
                <a:tableStyleId>{5940675A-B579-460E-94D1-54222C63F5DA}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r>
                        <a:rPr lang="es-ES" sz="1800" b="1" i="0" u="none" strike="noStrike" kern="1200" baseline="0" dirty="0">
                          <a:solidFill>
                            <a:schemeClr val="tx1"/>
                          </a:solidFill>
                          <a:latin typeface="+mn-lt"/>
                          <a:ea typeface="+mn-ea"/>
                          <a:cs typeface="+mn-cs"/>
                        </a:rPr>
                        <a:t>1. Exacta</a:t>
                      </a:r>
                    </a:p>
                    <a:p>
                      <a:r>
                        <a:rPr lang="es-ES" sz="1800" b="0" i="0" u="none" strike="noStrike" kern="1200" baseline="0" dirty="0">
                          <a:solidFill>
                            <a:schemeClr val="tx1"/>
                          </a:solidFill>
                          <a:latin typeface="+mn-lt"/>
                          <a:ea typeface="+mn-ea"/>
                          <a:cs typeface="+mn-cs"/>
                        </a:rPr>
                        <a:t>Responder con exactitud a los datos consignados en</a:t>
                      </a:r>
                    </a:p>
                    <a:p>
                      <a:r>
                        <a:rPr lang="es-ES" sz="1800" b="0" i="0" u="none" strike="noStrike" kern="1200" baseline="0" dirty="0">
                          <a:solidFill>
                            <a:schemeClr val="tx1"/>
                          </a:solidFill>
                          <a:latin typeface="+mn-lt"/>
                          <a:ea typeface="+mn-ea"/>
                          <a:cs typeface="+mn-cs"/>
                        </a:rPr>
                        <a:t>los documentos originales (facturas, cheques, y otros)</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2. Verdadera y fidedigna</a:t>
                      </a:r>
                    </a:p>
                    <a:p>
                      <a:r>
                        <a:rPr lang="es-ES" sz="1800" b="0" i="0" u="none" strike="noStrike" kern="1200" baseline="0" dirty="0">
                          <a:solidFill>
                            <a:schemeClr val="tx1"/>
                          </a:solidFill>
                          <a:latin typeface="+mn-lt"/>
                          <a:ea typeface="+mn-ea"/>
                          <a:cs typeface="+mn-cs"/>
                        </a:rPr>
                        <a:t>Los registros e informes deben expresar la real</a:t>
                      </a:r>
                    </a:p>
                    <a:p>
                      <a:r>
                        <a:rPr lang="es-ES" sz="1800" b="0" i="0" u="none" strike="noStrike" kern="1200" baseline="0" dirty="0">
                          <a:solidFill>
                            <a:schemeClr val="tx1"/>
                          </a:solidFill>
                          <a:latin typeface="+mn-lt"/>
                          <a:ea typeface="+mn-ea"/>
                          <a:cs typeface="+mn-cs"/>
                        </a:rPr>
                        <a:t>situación de los hechos.</a:t>
                      </a:r>
                      <a:endParaRPr lang="es-ES" dirty="0"/>
                    </a:p>
                  </a:txBody>
                  <a:tcPr marL="86360" marR="86360"/>
                </a:tc>
                <a:extLst>
                  <a:ext uri="{0D108BD9-81ED-4DB2-BD59-A6C34878D82A}">
                    <a16:rowId xmlns:a16="http://schemas.microsoft.com/office/drawing/2014/main" val="10000"/>
                  </a:ext>
                </a:extLst>
              </a:tr>
              <a:tr h="370840">
                <a:tc>
                  <a:txBody>
                    <a:bodyPr/>
                    <a:lstStyle/>
                    <a:p>
                      <a:r>
                        <a:rPr lang="es-ES" sz="1800" b="1" i="0" u="none" strike="noStrike" kern="1200" baseline="0" dirty="0">
                          <a:solidFill>
                            <a:schemeClr val="tx1"/>
                          </a:solidFill>
                          <a:latin typeface="+mn-lt"/>
                          <a:ea typeface="+mn-ea"/>
                          <a:cs typeface="+mn-cs"/>
                        </a:rPr>
                        <a:t>3. Clara</a:t>
                      </a:r>
                    </a:p>
                    <a:p>
                      <a:r>
                        <a:rPr lang="es-ES" sz="1800" b="0" i="0" u="none" strike="noStrike" kern="1200" baseline="0" dirty="0">
                          <a:solidFill>
                            <a:schemeClr val="tx1"/>
                          </a:solidFill>
                          <a:latin typeface="+mn-lt"/>
                          <a:ea typeface="+mn-ea"/>
                          <a:cs typeface="+mn-cs"/>
                        </a:rPr>
                        <a:t>La información debe ser presentada de tal forma que</a:t>
                      </a:r>
                    </a:p>
                    <a:p>
                      <a:r>
                        <a:rPr lang="es-ES" sz="1800" b="0" i="0" u="none" strike="noStrike" kern="1200" baseline="0" dirty="0">
                          <a:solidFill>
                            <a:schemeClr val="tx1"/>
                          </a:solidFill>
                          <a:latin typeface="+mn-lt"/>
                          <a:ea typeface="+mn-ea"/>
                          <a:cs typeface="+mn-cs"/>
                        </a:rPr>
                        <a:t>su contenido no induzca a error y comprendida por el</a:t>
                      </a:r>
                    </a:p>
                    <a:p>
                      <a:r>
                        <a:rPr lang="es-ES" sz="1800" b="0" i="0" u="none" strike="noStrike" kern="1200" baseline="0" dirty="0">
                          <a:solidFill>
                            <a:schemeClr val="tx1"/>
                          </a:solidFill>
                          <a:latin typeface="+mn-lt"/>
                          <a:ea typeface="+mn-ea"/>
                          <a:cs typeface="+mn-cs"/>
                        </a:rPr>
                        <a:t>común de los miembros de la empresa.</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4. Referida a un nivel</a:t>
                      </a:r>
                    </a:p>
                    <a:p>
                      <a:r>
                        <a:rPr lang="es-ES" sz="1800" b="0" i="0" u="none" strike="noStrike" kern="1200" baseline="0" dirty="0">
                          <a:solidFill>
                            <a:schemeClr val="tx1"/>
                          </a:solidFill>
                          <a:latin typeface="+mn-lt"/>
                          <a:ea typeface="+mn-ea"/>
                          <a:cs typeface="+mn-cs"/>
                        </a:rPr>
                        <a:t>Elaborada según el destinatario.</a:t>
                      </a:r>
                      <a:endParaRPr lang="es-ES" dirty="0"/>
                    </a:p>
                  </a:txBody>
                  <a:tcPr marL="86360" marR="86360"/>
                </a:tc>
                <a:extLst>
                  <a:ext uri="{0D108BD9-81ED-4DB2-BD59-A6C34878D82A}">
                    <a16:rowId xmlns:a16="http://schemas.microsoft.com/office/drawing/2014/main" val="10001"/>
                  </a:ext>
                </a:extLst>
              </a:tr>
              <a:tr h="370840">
                <a:tc>
                  <a:txBody>
                    <a:bodyPr/>
                    <a:lstStyle/>
                    <a:p>
                      <a:r>
                        <a:rPr lang="es-ES" sz="1800" b="1" i="0" u="none" strike="noStrike" kern="1200" baseline="0" dirty="0">
                          <a:solidFill>
                            <a:schemeClr val="tx1"/>
                          </a:solidFill>
                          <a:latin typeface="+mn-lt"/>
                          <a:ea typeface="+mn-ea"/>
                          <a:cs typeface="+mn-cs"/>
                        </a:rPr>
                        <a:t>5. Económica</a:t>
                      </a:r>
                    </a:p>
                    <a:p>
                      <a:r>
                        <a:rPr lang="es-ES" sz="1800" b="0" i="0" u="none" strike="noStrike" kern="1200" baseline="0" dirty="0">
                          <a:solidFill>
                            <a:schemeClr val="tx1"/>
                          </a:solidFill>
                          <a:latin typeface="+mn-lt"/>
                          <a:ea typeface="+mn-ea"/>
                          <a:cs typeface="+mn-cs"/>
                        </a:rPr>
                        <a:t>Con un costo inferior al beneficio que reporta.</a:t>
                      </a:r>
                      <a:endParaRPr lang="es-ES" dirty="0"/>
                    </a:p>
                  </a:txBody>
                  <a:tcPr marL="86360" marR="86360"/>
                </a:tc>
                <a:tc>
                  <a:txBody>
                    <a:bodyPr/>
                    <a:lstStyle/>
                    <a:p>
                      <a:r>
                        <a:rPr lang="es-ES" sz="1800" b="1" i="0" u="none" strike="noStrike" kern="1200" baseline="0" dirty="0">
                          <a:solidFill>
                            <a:schemeClr val="tx1"/>
                          </a:solidFill>
                          <a:latin typeface="+mn-lt"/>
                          <a:ea typeface="+mn-ea"/>
                          <a:cs typeface="+mn-cs"/>
                        </a:rPr>
                        <a:t>6. Oportuna</a:t>
                      </a:r>
                    </a:p>
                    <a:p>
                      <a:r>
                        <a:rPr lang="es-ES" sz="1800" b="0" i="0" u="none" strike="noStrike" kern="1200" baseline="0" dirty="0">
                          <a:solidFill>
                            <a:schemeClr val="tx1"/>
                          </a:solidFill>
                          <a:latin typeface="+mn-lt"/>
                          <a:ea typeface="+mn-ea"/>
                          <a:cs typeface="+mn-cs"/>
                        </a:rPr>
                        <a:t>Que esté disponible al momento en que se requiera</a:t>
                      </a:r>
                    </a:p>
                    <a:p>
                      <a:r>
                        <a:rPr lang="es-ES" sz="1800" b="0" i="0" u="none" strike="noStrike" kern="1200" baseline="0" dirty="0">
                          <a:solidFill>
                            <a:schemeClr val="tx1"/>
                          </a:solidFill>
                          <a:latin typeface="+mn-lt"/>
                          <a:ea typeface="+mn-ea"/>
                          <a:cs typeface="+mn-cs"/>
                        </a:rPr>
                        <a:t>su información.</a:t>
                      </a:r>
                      <a:endParaRPr lang="es-ES" dirty="0"/>
                    </a:p>
                  </a:txBody>
                  <a:tcPr marL="86360" marR="86360"/>
                </a:tc>
                <a:extLst>
                  <a:ext uri="{0D108BD9-81ED-4DB2-BD59-A6C34878D82A}">
                    <a16:rowId xmlns:a16="http://schemas.microsoft.com/office/drawing/2014/main" val="10002"/>
                  </a:ext>
                </a:extLst>
              </a:tr>
            </a:tbl>
          </a:graphicData>
        </a:graphic>
      </p:graphicFrame>
      <p:sp>
        <p:nvSpPr>
          <p:cNvPr id="3" name="Marcador de número de diapositiva 2"/>
          <p:cNvSpPr>
            <a:spLocks noGrp="1"/>
          </p:cNvSpPr>
          <p:nvPr>
            <p:ph type="sldNum" sz="quarter" idx="12"/>
          </p:nvPr>
        </p:nvSpPr>
        <p:spPr/>
        <p:txBody>
          <a:bodyPr/>
          <a:lstStyle/>
          <a:p>
            <a:fld id="{791B49E7-0750-46CF-8DD7-10ADCA0E45D0}" type="slidenum">
              <a:rPr lang="es-ES" smtClean="0"/>
              <a:t>10</a:t>
            </a:fld>
            <a:endParaRPr lang="es-ES"/>
          </a:p>
        </p:txBody>
      </p:sp>
    </p:spTree>
    <p:extLst>
      <p:ext uri="{BB962C8B-B14F-4D97-AF65-F5344CB8AC3E}">
        <p14:creationId xmlns:p14="http://schemas.microsoft.com/office/powerpoint/2010/main" val="147691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pPr marL="0" indent="0" algn="just">
              <a:buNone/>
            </a:pPr>
            <a:r>
              <a:rPr lang="es-ES" sz="2100" dirty="0"/>
              <a:t>Con el objeto de que los estados financieros puedan ser entendidos por terceros, es necesario que sean</a:t>
            </a:r>
          </a:p>
          <a:p>
            <a:pPr marL="0" indent="0" algn="just">
              <a:buNone/>
            </a:pPr>
            <a:r>
              <a:rPr lang="es-ES" sz="2100" dirty="0"/>
              <a:t>preparados con sujeción a un cuerpo de reglas o convenciones previamente conocidas y de aceptación general.</a:t>
            </a:r>
          </a:p>
          <a:p>
            <a:pPr marL="0" indent="0" algn="just">
              <a:buNone/>
            </a:pPr>
            <a:r>
              <a:rPr lang="es-ES" sz="2100" dirty="0"/>
              <a:t>Los principios son pocos y representan las presunciones básicas sobre las que descansan las normas.</a:t>
            </a:r>
          </a:p>
          <a:p>
            <a:pPr marL="0" indent="0" algn="just">
              <a:buNone/>
            </a:pPr>
            <a:r>
              <a:rPr lang="es-ES" sz="2100" dirty="0"/>
              <a:t>Necesariamente derivan de los factores económicos y políticos del medio ambiente, de las formas de pensar y de las</a:t>
            </a:r>
          </a:p>
          <a:p>
            <a:pPr marL="0" indent="0" algn="just">
              <a:buNone/>
            </a:pPr>
            <a:r>
              <a:rPr lang="es-ES" sz="2100" dirty="0"/>
              <a:t>costumbres de todos los segmentos de la comunidad que involucra al mundo de los negocios.</a:t>
            </a:r>
          </a:p>
          <a:p>
            <a:pPr marL="0" indent="0" algn="just">
              <a:buNone/>
            </a:pPr>
            <a:r>
              <a:rPr lang="es-ES" sz="2100" dirty="0"/>
              <a:t>A continuación se resumen los Principios Contables de Aceptación General, los que son determinados por</a:t>
            </a:r>
          </a:p>
          <a:p>
            <a:pPr marL="0" indent="0" algn="just">
              <a:buNone/>
            </a:pPr>
            <a:r>
              <a:rPr lang="es-ES" sz="2100" dirty="0"/>
              <a:t>las características del medio ambiente en el cual se desenvuelve la contabilidad.</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11</a:t>
            </a:fld>
            <a:endParaRPr lang="es-ES"/>
          </a:p>
        </p:txBody>
      </p:sp>
    </p:spTree>
    <p:extLst>
      <p:ext uri="{BB962C8B-B14F-4D97-AF65-F5344CB8AC3E}">
        <p14:creationId xmlns:p14="http://schemas.microsoft.com/office/powerpoint/2010/main" val="37899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000" b="1" dirty="0"/>
              <a:t>Equidad: </a:t>
            </a:r>
            <a:r>
              <a:rPr lang="es-ES" sz="2000" dirty="0"/>
              <a:t>La equidad entre intereses opuestos debe ser una preocupación constante en contabilidad, puesto que los que se sirven de, o utilizan los datos contables, puedan encontrarse ante el hecho de que sus intereses particulares se hallen en conflicto. De esto se desprende que los estados financieros deben prepararse de tal modo que reflejen con equidad los distintos intereses en juego en una entidad. Este principio en el fondo es el postulado básico o principio fundamental al que está subordinado el resto</a:t>
            </a:r>
            <a:r>
              <a:rPr lang="es-ES" sz="2000" b="1" dirty="0"/>
              <a:t>.</a:t>
            </a:r>
          </a:p>
          <a:p>
            <a:r>
              <a:rPr lang="es-ES" sz="2000" b="1" dirty="0"/>
              <a:t>Entidad Contable: </a:t>
            </a:r>
            <a:r>
              <a:rPr lang="es-ES" sz="2000" dirty="0"/>
              <a:t>Los estados financieros se refieren a entidades económicas específicas, que son distintas al dueño o dueños de la misma.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12</a:t>
            </a:fld>
            <a:endParaRPr lang="es-ES"/>
          </a:p>
        </p:txBody>
      </p:sp>
    </p:spTree>
    <p:extLst>
      <p:ext uri="{BB962C8B-B14F-4D97-AF65-F5344CB8AC3E}">
        <p14:creationId xmlns:p14="http://schemas.microsoft.com/office/powerpoint/2010/main" val="13668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Empresa en Marcha: </a:t>
            </a:r>
            <a:r>
              <a:rPr lang="es-ES" dirty="0"/>
              <a:t>Se presume que no existe un límite de tiempo en la continuidad operacional de la entidad económica y por consiguiente, los cifras presentadas no están reflejadas a sus valores estimados de realización. En los casos en que exista evidencias fundadas que prueben lo contrario, deberá dejarse constancia de este hecho y su efecto sobre la situación financiera.</a:t>
            </a:r>
          </a:p>
          <a:p>
            <a:r>
              <a:rPr lang="es-ES" b="1" dirty="0"/>
              <a:t>Bienes Económicos: </a:t>
            </a:r>
            <a:r>
              <a:rPr lang="es-ES" dirty="0"/>
              <a:t>Los estados financieros se refieren a hechos, recursos y obligaciones económicas susceptibles de ser valorizados en términos monetarios.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13</a:t>
            </a:fld>
            <a:endParaRPr lang="es-ES"/>
          </a:p>
        </p:txBody>
      </p:sp>
    </p:spTree>
    <p:extLst>
      <p:ext uri="{BB962C8B-B14F-4D97-AF65-F5344CB8AC3E}">
        <p14:creationId xmlns:p14="http://schemas.microsoft.com/office/powerpoint/2010/main" val="11941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Moneda: </a:t>
            </a:r>
            <a:r>
              <a:rPr lang="es-ES" dirty="0"/>
              <a:t>La contabilidad mide en términos monetarios, lo que permite reducir todos sus componentes heterogéneos a un común denominador.</a:t>
            </a:r>
          </a:p>
          <a:p>
            <a:r>
              <a:rPr lang="es-ES" b="1" dirty="0"/>
              <a:t>Período de Tiempo: </a:t>
            </a:r>
            <a:r>
              <a:rPr lang="es-ES" dirty="0"/>
              <a:t>Los estados financieros resumen la información relativa a períodos determinados de tiempo, los que son conformados por el ciclo normal de operaciones de la entidad, por requerimientos legales u otros.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14</a:t>
            </a:fld>
            <a:endParaRPr lang="es-ES"/>
          </a:p>
        </p:txBody>
      </p:sp>
    </p:spTree>
    <p:extLst>
      <p:ext uri="{BB962C8B-B14F-4D97-AF65-F5344CB8AC3E}">
        <p14:creationId xmlns:p14="http://schemas.microsoft.com/office/powerpoint/2010/main" val="219972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200" b="1" dirty="0"/>
              <a:t>Devengado: </a:t>
            </a:r>
            <a:r>
              <a:rPr lang="es-ES" sz="2200" dirty="0"/>
              <a:t>La determinación de los resultados de operación y la posición financiera deben tomar en consideración todos los recursos y obligaciones del período aunque éstos hayan sido o no percibidos o pagados, con el objeto que de esta manera los costos y gastos puedan ser debidamente relacionados con los respectivos ingresos que generan.</a:t>
            </a:r>
          </a:p>
          <a:p>
            <a:r>
              <a:rPr lang="es-ES" sz="2200" b="1" dirty="0"/>
              <a:t>Realización: </a:t>
            </a:r>
            <a:r>
              <a:rPr lang="es-ES" sz="2200" dirty="0"/>
              <a:t>Los resultados económicos sólo deben computarse cuando sean realizados, o sea cuando la operación que las origina queda perfeccionada desde el punto de vista de la legislación o prácticas comerciales aplicables y se hayan ponderado fundadamente todos los riesgos inherentes a tal operación. Debe establecerse con carácter general que el concepto “realizado” participa del concepto de devengado.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15</a:t>
            </a:fld>
            <a:endParaRPr lang="es-ES"/>
          </a:p>
        </p:txBody>
      </p:sp>
    </p:spTree>
    <p:extLst>
      <p:ext uri="{BB962C8B-B14F-4D97-AF65-F5344CB8AC3E}">
        <p14:creationId xmlns:p14="http://schemas.microsoft.com/office/powerpoint/2010/main" val="17082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a:bodyPr>
          <a:lstStyle/>
          <a:p>
            <a:r>
              <a:rPr lang="es-ES" b="1" dirty="0"/>
              <a:t>Costo Histórico: </a:t>
            </a:r>
            <a:r>
              <a:rPr lang="es-ES" dirty="0"/>
              <a:t>El registro de las operaciones se basa en costos históricos (producción, adquisición o canje); salvo que para concordar con otros principios se justifique la aplicación de un criterio diferente (valor de realización). Las correcciones de las fluctuaciones del valor de la moneda, no constituyen alteraciones a este principio, sino menos ajustes a la expresión numeraria de los respectivos costos.</a:t>
            </a:r>
          </a:p>
          <a:p>
            <a:r>
              <a:rPr lang="es-ES" b="1" dirty="0"/>
              <a:t>Objetividad: </a:t>
            </a:r>
            <a:r>
              <a:rPr lang="es-ES" dirty="0"/>
              <a:t>Los cambios en activos, pasivos y patrimonio deben ser contabilizados tan pronto sea posible medir esos cambios objetivamente.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16</a:t>
            </a:fld>
            <a:endParaRPr lang="es-ES"/>
          </a:p>
        </p:txBody>
      </p:sp>
    </p:spTree>
    <p:extLst>
      <p:ext uri="{BB962C8B-B14F-4D97-AF65-F5344CB8AC3E}">
        <p14:creationId xmlns:p14="http://schemas.microsoft.com/office/powerpoint/2010/main" val="271620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b="1" dirty="0"/>
              <a:t>Criterio Prudencial: </a:t>
            </a:r>
            <a:r>
              <a:rPr lang="es-ES" dirty="0"/>
              <a:t>La medición de recursos y obligaciones en la contabilidad, requiere que estimaciones sean incorporadas para los efectos de distribuir costos, gastos e ingresos entre períodos de tiempo relativamente cortos y entre diversas actividades. La preparación de estados financieros, por lo tanto, requiere que un criterio sano sea aplicado en la selección de la base a emplear para lograr una decisión prudente. Esto involucra que ante dos o más alternativas debe elegirse la más conservadora. Este criterio no debe ser afectado por la presunción que los estados financieros podrían ser preparados en base a una serie de reglas inflexibles. En todo caso los criterios adoptados deben ser suficientemente comprobables para permitir un entendimiento del razonamiento que se aplicó.</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17</a:t>
            </a:fld>
            <a:endParaRPr lang="es-ES"/>
          </a:p>
        </p:txBody>
      </p:sp>
    </p:spTree>
    <p:extLst>
      <p:ext uri="{BB962C8B-B14F-4D97-AF65-F5344CB8AC3E}">
        <p14:creationId xmlns:p14="http://schemas.microsoft.com/office/powerpoint/2010/main" val="358860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a:xfrm>
            <a:off x="914400" y="1382966"/>
            <a:ext cx="7772400" cy="4572000"/>
          </a:xfrm>
        </p:spPr>
        <p:txBody>
          <a:bodyPr>
            <a:normAutofit fontScale="92500" lnSpcReduction="10000"/>
          </a:bodyPr>
          <a:lstStyle/>
          <a:p>
            <a:r>
              <a:rPr lang="es-ES" b="1" dirty="0"/>
              <a:t>Significación o Importancia Relativa: </a:t>
            </a:r>
            <a:r>
              <a:rPr lang="es-ES" dirty="0"/>
              <a:t>Al ponderar la correcta aplicación de los principios y normas, deben necesariamente actuarse con sentido práctico. Frecuentemente se presentan situaciones que no encuadran con los principios y normas aplicables y que, sin embargo, no presentan problemas debido a que el efecto que producen no distorsiona a los estados financieros considerados en su conjunto. Desde luego, no existe una línea demarcatoria que fije los límites de lo que es y no es significativo, y debe aplicarse el mejor criterio para resolver lo que corresponda en cada caso de acuerdo con las circunstancias, teniendo en cuenta factores tales como el efecto relativo en los activos, pasivo, patrimonio, o en el resultado de las operaciones del ejercicio contable.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18</a:t>
            </a:fld>
            <a:endParaRPr lang="es-ES"/>
          </a:p>
        </p:txBody>
      </p:sp>
    </p:spTree>
    <p:extLst>
      <p:ext uri="{BB962C8B-B14F-4D97-AF65-F5344CB8AC3E}">
        <p14:creationId xmlns:p14="http://schemas.microsoft.com/office/powerpoint/2010/main" val="203866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400" b="1" dirty="0"/>
              <a:t>Uniformidad: </a:t>
            </a:r>
            <a:r>
              <a:rPr lang="es-ES" sz="2400" dirty="0"/>
              <a:t>Los procedimientos de cuantificación utilizados deben ser uniformemente aplicados de un periodo a otro. Cuando existan razones fundadas para cambiar de procedimientos, deberá informarse este hecho y su efecto.</a:t>
            </a:r>
          </a:p>
          <a:p>
            <a:r>
              <a:rPr lang="es-ES" sz="2400" b="1" dirty="0"/>
              <a:t>Contenido de Fondo Sobre la Forma: </a:t>
            </a:r>
            <a:r>
              <a:rPr lang="es-ES" sz="2400" dirty="0"/>
              <a:t>La contabilidad pone énfasis en el contenido económico de los eventos aun cuando la legislación puede requerir un tratamiento diferente.</a:t>
            </a:r>
          </a:p>
          <a:p>
            <a:r>
              <a:rPr lang="es-ES" sz="2400" b="1" dirty="0"/>
              <a:t>Dualidad Económica: </a:t>
            </a:r>
            <a:r>
              <a:rPr lang="es-ES" sz="2400" dirty="0"/>
              <a:t>La estructura de la contabilidad descansa en esta premisa (partida doble) y está constituida por: a) recursos disponibles para el logro de los objetivos establecidos como meta y b) las fuentes de éstos, las cuales también son demostrativas de los diversos pasivos contraídos.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19</a:t>
            </a:fld>
            <a:endParaRPr lang="es-ES"/>
          </a:p>
        </p:txBody>
      </p:sp>
    </p:spTree>
    <p:extLst>
      <p:ext uri="{BB962C8B-B14F-4D97-AF65-F5344CB8AC3E}">
        <p14:creationId xmlns:p14="http://schemas.microsoft.com/office/powerpoint/2010/main" val="204168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DEFINICIÓN</a:t>
            </a:r>
            <a:endParaRPr lang="es-ES" dirty="0"/>
          </a:p>
        </p:txBody>
      </p:sp>
      <p:sp>
        <p:nvSpPr>
          <p:cNvPr id="3" name="2 Marcador de contenido"/>
          <p:cNvSpPr>
            <a:spLocks noGrp="1"/>
          </p:cNvSpPr>
          <p:nvPr>
            <p:ph sz="quarter" idx="1"/>
          </p:nvPr>
        </p:nvSpPr>
        <p:spPr/>
        <p:txBody>
          <a:bodyPr>
            <a:normAutofit/>
          </a:bodyPr>
          <a:lstStyle/>
          <a:p>
            <a:pPr algn="just"/>
            <a:r>
              <a:rPr lang="es-ES" b="1" dirty="0"/>
              <a:t>LA CONTABILIDAD </a:t>
            </a:r>
            <a:r>
              <a:rPr lang="es-ES" dirty="0"/>
              <a:t>es una técnica auxiliar de la Economía, cuya finalidad es apoyar los procesos en la Administración de una empresa de manera de aportarle eficiencia. La información que entrega sirve a los Ejecutivos para orientar la Toma de Decisiones con respecto al futuro de la organización. Es el arte de registrar, clasificar y sintetizar en forma significativa expresándolos en dinero los actos y las operaciones que tengan aunque sea parcialmente características financieras y de interpretar sus resultados.</a:t>
            </a:r>
          </a:p>
          <a:p>
            <a:pPr algn="just"/>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a:t>
            </a:fld>
            <a:endParaRPr lang="es-ES"/>
          </a:p>
        </p:txBody>
      </p:sp>
    </p:spTree>
    <p:extLst>
      <p:ext uri="{BB962C8B-B14F-4D97-AF65-F5344CB8AC3E}">
        <p14:creationId xmlns:p14="http://schemas.microsoft.com/office/powerpoint/2010/main" val="77618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PRINCIPIOS CONTABLES</a:t>
            </a:r>
            <a:endParaRPr lang="es-ES" dirty="0"/>
          </a:p>
        </p:txBody>
      </p:sp>
      <p:sp>
        <p:nvSpPr>
          <p:cNvPr id="3" name="2 Marcador de contenido"/>
          <p:cNvSpPr>
            <a:spLocks noGrp="1"/>
          </p:cNvSpPr>
          <p:nvPr>
            <p:ph sz="quarter" idx="1"/>
          </p:nvPr>
        </p:nvSpPr>
        <p:spPr/>
        <p:txBody>
          <a:bodyPr>
            <a:noAutofit/>
          </a:bodyPr>
          <a:lstStyle/>
          <a:p>
            <a:r>
              <a:rPr lang="es-ES" sz="2200" b="1" dirty="0"/>
              <a:t>Relación Fundamental de los Estados Financieros: </a:t>
            </a:r>
            <a:r>
              <a:rPr lang="es-ES" sz="2200" dirty="0"/>
              <a:t>Los resultados del proceso contable son informados en forma integral mediante un estado de situación financiera y por un estado de cuentas de resultado, siendo ambos necesariamente complementarios entre si.</a:t>
            </a:r>
          </a:p>
          <a:p>
            <a:r>
              <a:rPr lang="es-ES" sz="2200" b="1" dirty="0"/>
              <a:t>Objetivos Generales de la Información Financiera: </a:t>
            </a:r>
            <a:r>
              <a:rPr lang="es-ES" sz="2200" dirty="0"/>
              <a:t>La información financiera está destinada básicamente para servir las necesidades comunes de todos los usuarios. También se presume que los usuarios están familiarizados con las prácticas operacionales, el lenguaje contable y la naturaleza de la información presentada.</a:t>
            </a:r>
          </a:p>
          <a:p>
            <a:r>
              <a:rPr lang="es-ES" sz="2200" b="1" dirty="0"/>
              <a:t>Exposición: </a:t>
            </a:r>
            <a:r>
              <a:rPr lang="es-ES" sz="2200" dirty="0"/>
              <a:t>Los estados financieros deben contener toda la información y discriminación básica y adicional que sea necesaria para una adecuada interpretación de la situación financiera y de los resultados económicos delante a que se refiere.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20</a:t>
            </a:fld>
            <a:endParaRPr lang="es-ES"/>
          </a:p>
        </p:txBody>
      </p:sp>
    </p:spTree>
    <p:extLst>
      <p:ext uri="{BB962C8B-B14F-4D97-AF65-F5344CB8AC3E}">
        <p14:creationId xmlns:p14="http://schemas.microsoft.com/office/powerpoint/2010/main" val="212376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p:txBody>
          <a:bodyPr/>
          <a:lstStyle/>
          <a:p>
            <a:r>
              <a:rPr lang="es-ES" b="1" dirty="0"/>
              <a:t>ECUACIÓN DEL INVENTARIO</a:t>
            </a:r>
          </a:p>
          <a:p>
            <a:pPr marL="0" indent="0">
              <a:buNone/>
            </a:pPr>
            <a:r>
              <a:rPr lang="es-ES" dirty="0"/>
              <a:t>Toda empresa se inicia con un inventario, denominado </a:t>
            </a:r>
            <a:r>
              <a:rPr lang="es-ES" b="1" dirty="0"/>
              <a:t>INVENTARIO INICIAL:</a:t>
            </a:r>
          </a:p>
          <a:p>
            <a:pPr marL="0" indent="0" algn="ctr">
              <a:buNone/>
            </a:pPr>
            <a:r>
              <a:rPr lang="es-ES" i="1" dirty="0"/>
              <a:t>“Es un listado detallado de los bienes y deudas que posee el comerciante, y con los que empieza su actividad comercial”.</a:t>
            </a:r>
          </a:p>
          <a:p>
            <a:pPr marL="0" indent="0" algn="ctr">
              <a:buNone/>
            </a:pPr>
            <a:r>
              <a:rPr lang="es-ES" dirty="0"/>
              <a:t>Está compuesto por ACTIVO, PASIVO y CAPITAL.</a:t>
            </a:r>
            <a:endParaRPr lang="es-ES" i="1"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21</a:t>
            </a:fld>
            <a:endParaRPr lang="es-ES"/>
          </a:p>
        </p:txBody>
      </p:sp>
    </p:spTree>
    <p:extLst>
      <p:ext uri="{BB962C8B-B14F-4D97-AF65-F5344CB8AC3E}">
        <p14:creationId xmlns:p14="http://schemas.microsoft.com/office/powerpoint/2010/main" val="118642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p:txBody>
          <a:bodyPr/>
          <a:lstStyle/>
          <a:p>
            <a:r>
              <a:rPr lang="es-ES" b="1" dirty="0"/>
              <a:t>Fórmula de la igual del inventario es:</a:t>
            </a:r>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492896"/>
            <a:ext cx="78676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arcador de número de diapositiva 3"/>
          <p:cNvSpPr>
            <a:spLocks noGrp="1"/>
          </p:cNvSpPr>
          <p:nvPr>
            <p:ph type="sldNum" sz="quarter" idx="12"/>
          </p:nvPr>
        </p:nvSpPr>
        <p:spPr/>
        <p:txBody>
          <a:bodyPr/>
          <a:lstStyle/>
          <a:p>
            <a:fld id="{791B49E7-0750-46CF-8DD7-10ADCA0E45D0}" type="slidenum">
              <a:rPr lang="es-ES" smtClean="0"/>
              <a:t>22</a:t>
            </a:fld>
            <a:endParaRPr lang="es-ES"/>
          </a:p>
        </p:txBody>
      </p:sp>
    </p:spTree>
    <p:extLst>
      <p:ext uri="{BB962C8B-B14F-4D97-AF65-F5344CB8AC3E}">
        <p14:creationId xmlns:p14="http://schemas.microsoft.com/office/powerpoint/2010/main" val="130634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404664"/>
            <a:ext cx="7776864" cy="5985321"/>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23</a:t>
            </a:fld>
            <a:endParaRPr lang="es-ES"/>
          </a:p>
        </p:txBody>
      </p:sp>
    </p:spTree>
    <p:extLst>
      <p:ext uri="{BB962C8B-B14F-4D97-AF65-F5344CB8AC3E}">
        <p14:creationId xmlns:p14="http://schemas.microsoft.com/office/powerpoint/2010/main" val="4170774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INVENTARIOS</a:t>
            </a:r>
            <a:endParaRPr lang="es-ES" dirty="0"/>
          </a:p>
        </p:txBody>
      </p:sp>
      <p:sp>
        <p:nvSpPr>
          <p:cNvPr id="3" name="2 Marcador de contenido"/>
          <p:cNvSpPr>
            <a:spLocks noGrp="1"/>
          </p:cNvSpPr>
          <p:nvPr>
            <p:ph sz="quarter" idx="1"/>
          </p:nvPr>
        </p:nvSpPr>
        <p:spPr>
          <a:xfrm>
            <a:off x="457200" y="1340768"/>
            <a:ext cx="8229600" cy="4785395"/>
          </a:xfrm>
        </p:spPr>
        <p:txBody>
          <a:bodyPr>
            <a:noAutofit/>
          </a:bodyPr>
          <a:lstStyle/>
          <a:p>
            <a:pPr marL="0" indent="0">
              <a:buNone/>
            </a:pPr>
            <a:r>
              <a:rPr lang="es-ES" sz="2300" b="1" dirty="0"/>
              <a:t>Bienes intangibles</a:t>
            </a:r>
          </a:p>
          <a:p>
            <a:pPr marL="0" indent="0">
              <a:buNone/>
            </a:pPr>
            <a:r>
              <a:rPr lang="es-ES" sz="2300" dirty="0"/>
              <a:t>Las </a:t>
            </a:r>
            <a:r>
              <a:rPr lang="es-ES" sz="2300" b="1" dirty="0"/>
              <a:t>deudas o PASIVO, </a:t>
            </a:r>
            <a:r>
              <a:rPr lang="es-ES" sz="2300" dirty="0"/>
              <a:t>pueden clasificarse en:</a:t>
            </a:r>
          </a:p>
          <a:p>
            <a:pPr marL="0" indent="0">
              <a:buNone/>
            </a:pPr>
            <a:r>
              <a:rPr lang="es-ES" sz="2300" b="1" dirty="0"/>
              <a:t>SIMPLES</a:t>
            </a:r>
          </a:p>
          <a:p>
            <a:pPr marL="0" indent="0">
              <a:buNone/>
            </a:pPr>
            <a:r>
              <a:rPr lang="es-ES" sz="2300" dirty="0"/>
              <a:t>1)Legales: impuestos,</a:t>
            </a:r>
          </a:p>
          <a:p>
            <a:pPr marL="0" indent="0">
              <a:buNone/>
            </a:pPr>
            <a:r>
              <a:rPr lang="es-ES" sz="2300" dirty="0"/>
              <a:t>2)Imposiciones previsionales</a:t>
            </a:r>
          </a:p>
          <a:p>
            <a:pPr marL="0" indent="0">
              <a:buNone/>
            </a:pPr>
            <a:r>
              <a:rPr lang="es-ES" sz="2300" b="1" dirty="0"/>
              <a:t>DOCUMENTADAS</a:t>
            </a:r>
          </a:p>
          <a:p>
            <a:pPr marL="0" indent="0">
              <a:buNone/>
            </a:pPr>
            <a:r>
              <a:rPr lang="es-ES" sz="2300" dirty="0"/>
              <a:t>1) Letras</a:t>
            </a:r>
          </a:p>
          <a:p>
            <a:pPr marL="0" indent="0">
              <a:buNone/>
            </a:pPr>
            <a:r>
              <a:rPr lang="es-ES" sz="2300" dirty="0"/>
              <a:t>2)Pagarés</a:t>
            </a:r>
          </a:p>
          <a:p>
            <a:pPr marL="0" indent="0">
              <a:buNone/>
            </a:pPr>
            <a:r>
              <a:rPr lang="es-ES" sz="2300" b="1" dirty="0"/>
              <a:t>CON GARANTÍA</a:t>
            </a:r>
          </a:p>
          <a:p>
            <a:pPr marL="0" indent="0">
              <a:buNone/>
            </a:pPr>
            <a:r>
              <a:rPr lang="es-ES" sz="2300" dirty="0"/>
              <a:t>1) Contrato con Garantía</a:t>
            </a:r>
          </a:p>
          <a:p>
            <a:pPr marL="0" indent="0">
              <a:buNone/>
            </a:pPr>
            <a:r>
              <a:rPr lang="es-ES" sz="2300" dirty="0"/>
              <a:t>Hipotecaria.</a:t>
            </a:r>
          </a:p>
          <a:p>
            <a:pPr marL="0" indent="0">
              <a:buNone/>
            </a:pPr>
            <a:r>
              <a:rPr lang="es-ES" sz="2300" dirty="0"/>
              <a:t>2) Contrato con Garantía Prendaría.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24</a:t>
            </a:fld>
            <a:endParaRPr lang="es-ES"/>
          </a:p>
        </p:txBody>
      </p:sp>
    </p:spTree>
    <p:extLst>
      <p:ext uri="{BB962C8B-B14F-4D97-AF65-F5344CB8AC3E}">
        <p14:creationId xmlns:p14="http://schemas.microsoft.com/office/powerpoint/2010/main" val="221360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TEORÍA DE INVARIABILIDAD DEL CAPITAL</a:t>
            </a:r>
            <a:endParaRPr lang="es-ES" dirty="0"/>
          </a:p>
        </p:txBody>
      </p:sp>
      <p:sp>
        <p:nvSpPr>
          <p:cNvPr id="3" name="2 Marcador de contenido"/>
          <p:cNvSpPr>
            <a:spLocks noGrp="1"/>
          </p:cNvSpPr>
          <p:nvPr>
            <p:ph sz="quarter" idx="1"/>
          </p:nvPr>
        </p:nvSpPr>
        <p:spPr/>
        <p:txBody>
          <a:bodyPr>
            <a:normAutofit/>
          </a:bodyPr>
          <a:lstStyle/>
          <a:p>
            <a:r>
              <a:rPr lang="es-ES" dirty="0"/>
              <a:t>Según esta teoría, el Capital debe permanecer invariable a fin de determinar su incremento o disminución en el transcurso de un período operacional de la empresa.</a:t>
            </a:r>
          </a:p>
          <a:p>
            <a:r>
              <a:rPr lang="es-ES" dirty="0"/>
              <a:t>De esta forma, una empresa podrá comparar su Capital Inicial con el Capital Final y determinar si:</a:t>
            </a:r>
          </a:p>
          <a:p>
            <a:r>
              <a:rPr lang="es-ES" b="1" dirty="0"/>
              <a:t>Capital Inicial &lt; Capital Final = Utilidad</a:t>
            </a:r>
          </a:p>
          <a:p>
            <a:r>
              <a:rPr lang="es-ES" b="1" dirty="0"/>
              <a:t>Capital Inicial &gt; Capital Final = Pérdida</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25</a:t>
            </a:fld>
            <a:endParaRPr lang="es-ES"/>
          </a:p>
        </p:txBody>
      </p:sp>
    </p:spTree>
    <p:extLst>
      <p:ext uri="{BB962C8B-B14F-4D97-AF65-F5344CB8AC3E}">
        <p14:creationId xmlns:p14="http://schemas.microsoft.com/office/powerpoint/2010/main" val="3574736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Recordar</a:t>
            </a:r>
            <a:endParaRPr lang="es-ES" dirty="0"/>
          </a:p>
        </p:txBody>
      </p:sp>
      <p:sp>
        <p:nvSpPr>
          <p:cNvPr id="3" name="2 Marcador de contenido"/>
          <p:cNvSpPr>
            <a:spLocks noGrp="1"/>
          </p:cNvSpPr>
          <p:nvPr>
            <p:ph sz="quarter" idx="1"/>
          </p:nvPr>
        </p:nvSpPr>
        <p:spPr/>
        <p:txBody>
          <a:bodyPr/>
          <a:lstStyle/>
          <a:p>
            <a:r>
              <a:rPr lang="es-ES" dirty="0"/>
              <a:t>El Capital aumenta con las utilidades; disminuye con las pérdidas.</a:t>
            </a:r>
          </a:p>
          <a:p>
            <a:r>
              <a:rPr lang="es-ES" dirty="0"/>
              <a:t>Como el Capital no puede variar, se habilitan dos tipos de cuentas:</a:t>
            </a:r>
          </a:p>
          <a:p>
            <a:pPr marL="400050" lvl="1" indent="0">
              <a:buNone/>
            </a:pPr>
            <a:r>
              <a:rPr lang="es-ES" dirty="0"/>
              <a:t>a) De pérdidas</a:t>
            </a:r>
          </a:p>
          <a:p>
            <a:pPr marL="400050" lvl="1" indent="0">
              <a:buNone/>
            </a:pPr>
            <a:r>
              <a:rPr lang="es-ES" dirty="0"/>
              <a:t>b) De ganancias.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26</a:t>
            </a:fld>
            <a:endParaRPr lang="es-ES"/>
          </a:p>
        </p:txBody>
      </p:sp>
    </p:spTree>
    <p:extLst>
      <p:ext uri="{BB962C8B-B14F-4D97-AF65-F5344CB8AC3E}">
        <p14:creationId xmlns:p14="http://schemas.microsoft.com/office/powerpoint/2010/main" val="190900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r>
              <a:rPr lang="es-ES" dirty="0"/>
              <a:t>“Es una agrupación sistemática de los cargos y abonos relacionados a una persona o situación de la misma naturaleza, que se registran bajo un encabezamiento o título que los identifica.”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27</a:t>
            </a:fld>
            <a:endParaRPr lang="es-ES"/>
          </a:p>
        </p:txBody>
      </p:sp>
    </p:spTree>
    <p:extLst>
      <p:ext uri="{BB962C8B-B14F-4D97-AF65-F5344CB8AC3E}">
        <p14:creationId xmlns:p14="http://schemas.microsoft.com/office/powerpoint/2010/main" val="134438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pPr marL="0" indent="0">
              <a:buNone/>
            </a:pPr>
            <a:r>
              <a:rPr lang="es-ES" b="1" dirty="0"/>
              <a:t>Ejemplo:</a:t>
            </a:r>
          </a:p>
          <a:p>
            <a:pPr marL="0" indent="0">
              <a:buNone/>
            </a:pPr>
            <a:r>
              <a:rPr lang="es-ES" dirty="0"/>
              <a:t>Ingresos y salidas de dinero en efectivo, se registrará en la cuenta llamada “Caja”. Los dineros que están depositados en el Banco, se registrarán en Cuenta Banco.”</a:t>
            </a:r>
          </a:p>
          <a:p>
            <a:pPr marL="0" indent="0">
              <a:buNone/>
            </a:pPr>
            <a:r>
              <a:rPr lang="es-ES" b="1" dirty="0"/>
              <a:t>TRATAMIENTO CONTABLE DE LAS “CUENTAS”</a:t>
            </a:r>
          </a:p>
          <a:p>
            <a:pPr marL="0" indent="0">
              <a:buNone/>
            </a:pPr>
            <a:r>
              <a:rPr lang="es-ES" dirty="0"/>
              <a:t>Se representa por una T. esquemática que tiene dos partes: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28</a:t>
            </a:fld>
            <a:endParaRPr lang="es-ES"/>
          </a:p>
        </p:txBody>
      </p:sp>
    </p:spTree>
    <p:extLst>
      <p:ext uri="{BB962C8B-B14F-4D97-AF65-F5344CB8AC3E}">
        <p14:creationId xmlns:p14="http://schemas.microsoft.com/office/powerpoint/2010/main" val="414727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lstStyle/>
          <a:p>
            <a:pPr marL="0" indent="0">
              <a:buNone/>
            </a:pPr>
            <a:r>
              <a:rPr lang="es-ES" sz="2400" b="1" dirty="0"/>
              <a:t>DEBE y HABER</a:t>
            </a:r>
          </a:p>
          <a:p>
            <a:pPr marL="0" indent="0">
              <a:buNone/>
            </a:pPr>
            <a:r>
              <a:rPr lang="es-ES" sz="2400" dirty="0"/>
              <a:t>Los que sólo son nombres convencionales para identificar izquierda y derecha.</a:t>
            </a: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72" y="3017062"/>
            <a:ext cx="7755436" cy="3020648"/>
          </a:xfrm>
          <a:prstGeom prst="rect">
            <a:avLst/>
          </a:prstGeom>
        </p:spPr>
      </p:pic>
      <p:sp>
        <p:nvSpPr>
          <p:cNvPr id="5" name="Marcador de número de diapositiva 4"/>
          <p:cNvSpPr>
            <a:spLocks noGrp="1"/>
          </p:cNvSpPr>
          <p:nvPr>
            <p:ph type="sldNum" sz="quarter" idx="12"/>
          </p:nvPr>
        </p:nvSpPr>
        <p:spPr/>
        <p:txBody>
          <a:bodyPr/>
          <a:lstStyle/>
          <a:p>
            <a:fld id="{791B49E7-0750-46CF-8DD7-10ADCA0E45D0}" type="slidenum">
              <a:rPr lang="es-ES" smtClean="0"/>
              <a:t>29</a:t>
            </a:fld>
            <a:endParaRPr lang="es-ES"/>
          </a:p>
        </p:txBody>
      </p:sp>
    </p:spTree>
    <p:extLst>
      <p:ext uri="{BB962C8B-B14F-4D97-AF65-F5344CB8AC3E}">
        <p14:creationId xmlns:p14="http://schemas.microsoft.com/office/powerpoint/2010/main" val="428826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Históricas</a:t>
            </a:r>
            <a:r>
              <a:rPr lang="es-ES" dirty="0"/>
              <a:t>, se manifiesta por el registro cronológico de los hechos económicos que van apareciendo en la vida de la empresa </a:t>
            </a:r>
            <a:r>
              <a:rPr lang="es-ES" dirty="0" err="1"/>
              <a:t>Ej</a:t>
            </a:r>
            <a:r>
              <a:rPr lang="es-ES" dirty="0"/>
              <a:t>: La anotación por orden de fechas de todos los cobros y pagos que se van realizando.</a:t>
            </a:r>
          </a:p>
          <a:p>
            <a:r>
              <a:rPr lang="es-ES" b="1" dirty="0"/>
              <a:t>Estadística</a:t>
            </a:r>
            <a:r>
              <a:rPr lang="es-ES" dirty="0"/>
              <a:t>, es el reflejo de los hechos económicos en cantidades que dan una visión real de la forma como queda afectada la situación de la empresa </a:t>
            </a:r>
            <a:r>
              <a:rPr lang="es-ES" dirty="0" err="1"/>
              <a:t>Ej</a:t>
            </a:r>
            <a:r>
              <a:rPr lang="es-ES" dirty="0"/>
              <a:t>: Ver el crecimiento de la empresa en cinco años.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a:t>
            </a:fld>
            <a:endParaRPr lang="es-ES"/>
          </a:p>
        </p:txBody>
      </p:sp>
    </p:spTree>
    <p:extLst>
      <p:ext uri="{BB962C8B-B14F-4D97-AF65-F5344CB8AC3E}">
        <p14:creationId xmlns:p14="http://schemas.microsoft.com/office/powerpoint/2010/main" val="155662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normAutofit fontScale="92500" lnSpcReduction="20000"/>
          </a:bodyPr>
          <a:lstStyle/>
          <a:p>
            <a:pPr marL="0" indent="0">
              <a:buNone/>
            </a:pPr>
            <a:r>
              <a:rPr lang="es-ES" b="1" dirty="0"/>
              <a:t>CONCEPTOS</a:t>
            </a:r>
          </a:p>
          <a:p>
            <a:pPr marL="0" indent="0">
              <a:buNone/>
            </a:pPr>
            <a:r>
              <a:rPr lang="es-ES" dirty="0"/>
              <a:t>a) Las anotaciones registradas al </a:t>
            </a:r>
            <a:r>
              <a:rPr lang="es-ES" b="1" dirty="0"/>
              <a:t>Debe </a:t>
            </a:r>
            <a:r>
              <a:rPr lang="es-ES" dirty="0"/>
              <a:t>de la cuenta se llaman </a:t>
            </a:r>
            <a:r>
              <a:rPr lang="es-ES" b="1" dirty="0"/>
              <a:t>cargos.</a:t>
            </a:r>
          </a:p>
          <a:p>
            <a:pPr marL="0" indent="0">
              <a:buNone/>
            </a:pPr>
            <a:r>
              <a:rPr lang="es-ES" dirty="0"/>
              <a:t>b) Las anotaciones registradas al </a:t>
            </a:r>
            <a:r>
              <a:rPr lang="es-ES" b="1" dirty="0"/>
              <a:t>Haber </a:t>
            </a:r>
            <a:r>
              <a:rPr lang="es-ES" dirty="0"/>
              <a:t>de la cuenta se llaman </a:t>
            </a:r>
            <a:r>
              <a:rPr lang="es-ES" b="1" dirty="0"/>
              <a:t>abonos.</a:t>
            </a:r>
          </a:p>
          <a:p>
            <a:pPr marL="0" indent="0">
              <a:buNone/>
            </a:pPr>
            <a:r>
              <a:rPr lang="es-ES" dirty="0"/>
              <a:t>c) La suma de los cargos se llama: </a:t>
            </a:r>
            <a:r>
              <a:rPr lang="es-ES" b="1" dirty="0"/>
              <a:t>débitos</a:t>
            </a:r>
          </a:p>
          <a:p>
            <a:pPr marL="0" indent="0">
              <a:buNone/>
            </a:pPr>
            <a:r>
              <a:rPr lang="es-ES" dirty="0"/>
              <a:t>d) La suma de los abonos se llama: </a:t>
            </a:r>
            <a:r>
              <a:rPr lang="es-ES" b="1" dirty="0"/>
              <a:t>créditos</a:t>
            </a:r>
          </a:p>
          <a:p>
            <a:pPr marL="0" indent="0">
              <a:buNone/>
            </a:pPr>
            <a:r>
              <a:rPr lang="es-ES" dirty="0"/>
              <a:t>e) La diferencia entre débitos y créditos se llama </a:t>
            </a:r>
            <a:r>
              <a:rPr lang="es-ES" b="1" dirty="0"/>
              <a:t>saldo.</a:t>
            </a:r>
          </a:p>
          <a:p>
            <a:pPr marL="0" indent="0">
              <a:buNone/>
            </a:pPr>
            <a:r>
              <a:rPr lang="es-ES" dirty="0"/>
              <a:t>f) Cuando los débitos son mayores, se llama </a:t>
            </a:r>
            <a:r>
              <a:rPr lang="es-ES" b="1" dirty="0"/>
              <a:t>saldo deudor.</a:t>
            </a:r>
          </a:p>
          <a:p>
            <a:pPr marL="0" indent="0">
              <a:buNone/>
            </a:pPr>
            <a:r>
              <a:rPr lang="es-ES" dirty="0"/>
              <a:t>g) Cuando los créditos son mayores, se llama </a:t>
            </a:r>
            <a:r>
              <a:rPr lang="es-ES" b="1" dirty="0"/>
              <a:t>saldo acreedor</a:t>
            </a:r>
          </a:p>
          <a:p>
            <a:pPr marL="0" indent="0">
              <a:buNone/>
            </a:pPr>
            <a:r>
              <a:rPr lang="es-ES" dirty="0"/>
              <a:t>h) Cuando débitos y créditos son iguales, se dice que la cuenta está </a:t>
            </a:r>
            <a:r>
              <a:rPr lang="es-ES" b="1" dirty="0"/>
              <a:t>saldada</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30</a:t>
            </a:fld>
            <a:endParaRPr lang="es-ES"/>
          </a:p>
        </p:txBody>
      </p:sp>
    </p:spTree>
    <p:extLst>
      <p:ext uri="{BB962C8B-B14F-4D97-AF65-F5344CB8AC3E}">
        <p14:creationId xmlns:p14="http://schemas.microsoft.com/office/powerpoint/2010/main" val="154192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44331"/>
            <a:ext cx="7772400" cy="4378937"/>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31</a:t>
            </a:fld>
            <a:endParaRPr lang="es-ES"/>
          </a:p>
        </p:txBody>
      </p:sp>
    </p:spTree>
    <p:extLst>
      <p:ext uri="{BB962C8B-B14F-4D97-AF65-F5344CB8AC3E}">
        <p14:creationId xmlns:p14="http://schemas.microsoft.com/office/powerpoint/2010/main" val="2627861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340768"/>
            <a:ext cx="7548208" cy="4862561"/>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32</a:t>
            </a:fld>
            <a:endParaRPr lang="es-ES"/>
          </a:p>
        </p:txBody>
      </p:sp>
    </p:spTree>
    <p:extLst>
      <p:ext uri="{BB962C8B-B14F-4D97-AF65-F5344CB8AC3E}">
        <p14:creationId xmlns:p14="http://schemas.microsoft.com/office/powerpoint/2010/main" val="280974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53020" y="1447800"/>
            <a:ext cx="6295159" cy="457200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33</a:t>
            </a:fld>
            <a:endParaRPr lang="es-ES"/>
          </a:p>
        </p:txBody>
      </p:sp>
    </p:spTree>
    <p:extLst>
      <p:ext uri="{BB962C8B-B14F-4D97-AF65-F5344CB8AC3E}">
        <p14:creationId xmlns:p14="http://schemas.microsoft.com/office/powerpoint/2010/main" val="2279291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4804" y="1824985"/>
            <a:ext cx="8005627" cy="4196303"/>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34</a:t>
            </a:fld>
            <a:endParaRPr lang="es-ES"/>
          </a:p>
        </p:txBody>
      </p:sp>
    </p:spTree>
    <p:extLst>
      <p:ext uri="{BB962C8B-B14F-4D97-AF65-F5344CB8AC3E}">
        <p14:creationId xmlns:p14="http://schemas.microsoft.com/office/powerpoint/2010/main" val="415604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CUENTA</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Recordar</a:t>
            </a:r>
          </a:p>
          <a:p>
            <a:pPr marL="0" indent="0">
              <a:buNone/>
            </a:pPr>
            <a:endParaRPr lang="es-ES" b="1" dirty="0"/>
          </a:p>
          <a:p>
            <a:r>
              <a:rPr lang="es-ES" b="1" dirty="0"/>
              <a:t>Las cuentas de Activo, si tienen saldo, éste siempre será Deudor.</a:t>
            </a:r>
          </a:p>
          <a:p>
            <a:r>
              <a:rPr lang="es-ES" b="1" dirty="0"/>
              <a:t>Las cuentas de Pasivo, si tienen saldo, éste siempre será Acreedor</a:t>
            </a:r>
          </a:p>
          <a:p>
            <a:r>
              <a:rPr lang="es-ES" b="1" dirty="0"/>
              <a:t>Las cuentas de Pérdida, tendrán saldo deudor.</a:t>
            </a:r>
          </a:p>
          <a:p>
            <a:r>
              <a:rPr lang="es-ES" b="1" dirty="0"/>
              <a:t>Las cuentas de Ganancias, tendrán saldo acreedor.</a:t>
            </a:r>
            <a:endParaRPr lang="es-ES" dirty="0"/>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35</a:t>
            </a:fld>
            <a:endParaRPr lang="es-ES"/>
          </a:p>
        </p:txBody>
      </p:sp>
    </p:spTree>
    <p:extLst>
      <p:ext uri="{BB962C8B-B14F-4D97-AF65-F5344CB8AC3E}">
        <p14:creationId xmlns:p14="http://schemas.microsoft.com/office/powerpoint/2010/main" val="1377519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PLAN DE CUENTAS</a:t>
            </a:r>
            <a:endParaRPr lang="es-ES" dirty="0"/>
          </a:p>
        </p:txBody>
      </p:sp>
      <p:sp>
        <p:nvSpPr>
          <p:cNvPr id="3" name="2 Marcador de contenido"/>
          <p:cNvSpPr>
            <a:spLocks noGrp="1"/>
          </p:cNvSpPr>
          <p:nvPr>
            <p:ph sz="quarter" idx="1"/>
          </p:nvPr>
        </p:nvSpPr>
        <p:spPr/>
        <p:txBody>
          <a:bodyPr/>
          <a:lstStyle/>
          <a:p>
            <a:pPr marL="0" indent="0">
              <a:buNone/>
            </a:pPr>
            <a:r>
              <a:rPr lang="es-ES" i="1" dirty="0"/>
              <a:t>“Es el listado de Cuentas que una empresa ha determinado utilizar para el desarrollo de sus procesos contables, lo que dependerá de la naturaleza de las actividades económicas que realice.” (Ej. No es lo mismo la contabilidad de</a:t>
            </a:r>
          </a:p>
          <a:p>
            <a:pPr marL="0" indent="0">
              <a:buNone/>
            </a:pPr>
            <a:r>
              <a:rPr lang="es-ES" i="1" dirty="0"/>
              <a:t>un hospital que la de un supermercado).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36</a:t>
            </a:fld>
            <a:endParaRPr lang="es-ES"/>
          </a:p>
        </p:txBody>
      </p:sp>
    </p:spTree>
    <p:extLst>
      <p:ext uri="{BB962C8B-B14F-4D97-AF65-F5344CB8AC3E}">
        <p14:creationId xmlns:p14="http://schemas.microsoft.com/office/powerpoint/2010/main" val="3591409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Requisitos del Plan de Cuentas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1) Debe ser amplio, de manera de abarcar todas las actividades de la empresa.</a:t>
            </a:r>
          </a:p>
          <a:p>
            <a:pPr marL="0" indent="0">
              <a:buNone/>
            </a:pPr>
            <a:r>
              <a:rPr lang="es-ES" dirty="0"/>
              <a:t>2) Debe ser flexible, para que pueda adaptarse a la evolución de la empresa.</a:t>
            </a:r>
          </a:p>
          <a:p>
            <a:pPr marL="0" indent="0">
              <a:buNone/>
            </a:pPr>
            <a:r>
              <a:rPr lang="es-ES" dirty="0"/>
              <a:t>3) Desde el punto de vista formal, debe tener un sistema de codificación numérico de las cuentas, de manera que sea fácil su identificación por grupos.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37</a:t>
            </a:fld>
            <a:endParaRPr lang="es-ES"/>
          </a:p>
        </p:txBody>
      </p:sp>
    </p:spTree>
    <p:extLst>
      <p:ext uri="{BB962C8B-B14F-4D97-AF65-F5344CB8AC3E}">
        <p14:creationId xmlns:p14="http://schemas.microsoft.com/office/powerpoint/2010/main" val="278457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4" y="1772816"/>
            <a:ext cx="9057886" cy="3302659"/>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38</a:t>
            </a:fld>
            <a:endParaRPr lang="es-ES"/>
          </a:p>
        </p:txBody>
      </p:sp>
    </p:spTree>
    <p:extLst>
      <p:ext uri="{BB962C8B-B14F-4D97-AF65-F5344CB8AC3E}">
        <p14:creationId xmlns:p14="http://schemas.microsoft.com/office/powerpoint/2010/main" val="3865826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Para que tengan validez legal, estos libros deben estar timbrados por el Servicio de Impuestos Internos.</a:t>
            </a:r>
          </a:p>
          <a:p>
            <a:pPr marL="0" indent="0">
              <a:buNone/>
            </a:pPr>
            <a:r>
              <a:rPr lang="es-ES" b="1" dirty="0"/>
              <a:t>Se prohíbe:</a:t>
            </a:r>
          </a:p>
          <a:p>
            <a:pPr marL="0" indent="0" algn="ctr">
              <a:buNone/>
            </a:pPr>
            <a:r>
              <a:rPr lang="es-ES" i="1" dirty="0"/>
              <a:t>Alterar el orden y fecha de las operaciones descritas, dejar espacios en blanco, hacer raspaduras o enmienda, borrar, arrancar hojas o alterar la encuadernación.</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39</a:t>
            </a:fld>
            <a:endParaRPr lang="es-ES"/>
          </a:p>
        </p:txBody>
      </p:sp>
    </p:spTree>
    <p:extLst>
      <p:ext uri="{BB962C8B-B14F-4D97-AF65-F5344CB8AC3E}">
        <p14:creationId xmlns:p14="http://schemas.microsoft.com/office/powerpoint/2010/main" val="192803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Económica</a:t>
            </a:r>
            <a:r>
              <a:rPr lang="es-ES" dirty="0"/>
              <a:t>, estudia el proceso que se sigue para la obtención del producto </a:t>
            </a:r>
            <a:r>
              <a:rPr lang="es-ES" dirty="0" err="1"/>
              <a:t>Ejm</a:t>
            </a:r>
            <a:r>
              <a:rPr lang="es-ES" dirty="0"/>
              <a:t>: Costo – beneficio.</a:t>
            </a:r>
          </a:p>
          <a:p>
            <a:r>
              <a:rPr lang="es-ES" b="1" dirty="0"/>
              <a:t>Financiera</a:t>
            </a:r>
            <a:r>
              <a:rPr lang="es-ES" dirty="0"/>
              <a:t>, analiza la obtención de los recursos, para hacer frente a los compromisos de la empresa </a:t>
            </a:r>
            <a:r>
              <a:rPr lang="es-ES" dirty="0" err="1"/>
              <a:t>Ejm</a:t>
            </a:r>
            <a:r>
              <a:rPr lang="es-ES" dirty="0"/>
              <a:t>: Ver con que dinero cuenta la empresa, conocer los plazos de cobros a clientes y compromisos de pago a acreedores.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a:t>
            </a:fld>
            <a:endParaRPr lang="es-ES"/>
          </a:p>
        </p:txBody>
      </p:sp>
    </p:spTree>
    <p:extLst>
      <p:ext uri="{BB962C8B-B14F-4D97-AF65-F5344CB8AC3E}">
        <p14:creationId xmlns:p14="http://schemas.microsoft.com/office/powerpoint/2010/main" val="1746547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“JORNALIZADOR”</a:t>
            </a:r>
            <a:endParaRPr lang="es-ES" dirty="0"/>
          </a:p>
        </p:txBody>
      </p:sp>
      <p:sp>
        <p:nvSpPr>
          <p:cNvPr id="3" name="2 Marcador de contenido"/>
          <p:cNvSpPr>
            <a:spLocks noGrp="1"/>
          </p:cNvSpPr>
          <p:nvPr>
            <p:ph sz="quarter" idx="1"/>
          </p:nvPr>
        </p:nvSpPr>
        <p:spPr/>
        <p:txBody>
          <a:bodyPr/>
          <a:lstStyle/>
          <a:p>
            <a:r>
              <a:rPr lang="es-ES" dirty="0"/>
              <a:t>El Libro de Balances, se le llama de </a:t>
            </a:r>
            <a:r>
              <a:rPr lang="es-ES" b="1" dirty="0"/>
              <a:t>LIBRO INVENTARIOS Y BALANCES:</a:t>
            </a:r>
          </a:p>
          <a:p>
            <a:r>
              <a:rPr lang="es-ES" dirty="0"/>
              <a:t>Se registrará en éste la primera anotación contable que es el “Inventario Inicial del Comerciante, con sus Activos y sus Pasivos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40</a:t>
            </a:fld>
            <a:endParaRPr lang="es-ES"/>
          </a:p>
        </p:txBody>
      </p:sp>
    </p:spTree>
    <p:extLst>
      <p:ext uri="{BB962C8B-B14F-4D97-AF65-F5344CB8AC3E}">
        <p14:creationId xmlns:p14="http://schemas.microsoft.com/office/powerpoint/2010/main" val="389098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DIARIO</a:t>
            </a:r>
            <a:endParaRPr lang="es-ES" dirty="0"/>
          </a:p>
        </p:txBody>
      </p:sp>
      <p:sp>
        <p:nvSpPr>
          <p:cNvPr id="3" name="2 Marcador de contenido"/>
          <p:cNvSpPr>
            <a:spLocks noGrp="1"/>
          </p:cNvSpPr>
          <p:nvPr>
            <p:ph sz="quarter" idx="1"/>
          </p:nvPr>
        </p:nvSpPr>
        <p:spPr/>
        <p:txBody>
          <a:bodyPr/>
          <a:lstStyle/>
          <a:p>
            <a:pPr marL="0" indent="0">
              <a:buNone/>
            </a:pPr>
            <a:r>
              <a:rPr lang="es-ES" dirty="0"/>
              <a:t>Consta de dos columnas: DEBE y HABER, las que al sumarlas, siempre deberán</a:t>
            </a:r>
          </a:p>
          <a:p>
            <a:pPr marL="0" indent="0">
              <a:buNone/>
            </a:pPr>
            <a:r>
              <a:rPr lang="es-ES" dirty="0"/>
              <a:t>totalizar iguales, respondiendo al principio contable de la PARTIDA DOBLE</a:t>
            </a:r>
          </a:p>
          <a:p>
            <a:pPr marL="0" indent="0">
              <a:buNone/>
            </a:pPr>
            <a:r>
              <a:rPr lang="es-ES" dirty="0"/>
              <a:t>Las anotaciones que se registran en éste, se llaman ASIENTOS o PARTIDAS CONTABLES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41</a:t>
            </a:fld>
            <a:endParaRPr lang="es-ES"/>
          </a:p>
        </p:txBody>
      </p:sp>
    </p:spTree>
    <p:extLst>
      <p:ext uri="{BB962C8B-B14F-4D97-AF65-F5344CB8AC3E}">
        <p14:creationId xmlns:p14="http://schemas.microsoft.com/office/powerpoint/2010/main" val="2179527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DIARIO</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767692"/>
            <a:ext cx="7772400" cy="3932215"/>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42</a:t>
            </a:fld>
            <a:endParaRPr lang="es-ES"/>
          </a:p>
        </p:txBody>
      </p:sp>
    </p:spTree>
    <p:extLst>
      <p:ext uri="{BB962C8B-B14F-4D97-AF65-F5344CB8AC3E}">
        <p14:creationId xmlns:p14="http://schemas.microsoft.com/office/powerpoint/2010/main" val="3578006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Asientos Contables</a:t>
            </a:r>
            <a:endParaRPr lang="es-ES" dirty="0"/>
          </a:p>
        </p:txBody>
      </p:sp>
      <p:sp>
        <p:nvSpPr>
          <p:cNvPr id="3" name="2 Marcador de contenido"/>
          <p:cNvSpPr>
            <a:spLocks noGrp="1"/>
          </p:cNvSpPr>
          <p:nvPr>
            <p:ph sz="quarter" idx="1"/>
          </p:nvPr>
        </p:nvSpPr>
        <p:spPr/>
        <p:txBody>
          <a:bodyPr>
            <a:normAutofit/>
          </a:bodyPr>
          <a:lstStyle/>
          <a:p>
            <a:r>
              <a:rPr lang="es-ES" dirty="0"/>
              <a:t>Se define como la representación gráfica de la “Partida Doble”</a:t>
            </a:r>
          </a:p>
          <a:p>
            <a:r>
              <a:rPr lang="es-ES" b="1" dirty="0"/>
              <a:t>Características:</a:t>
            </a:r>
          </a:p>
          <a:p>
            <a:pPr lvl="1"/>
            <a:r>
              <a:rPr lang="es-ES" dirty="0"/>
              <a:t>Numeración correlativa; fecha cronológica</a:t>
            </a:r>
          </a:p>
          <a:p>
            <a:pPr lvl="1"/>
            <a:r>
              <a:rPr lang="es-ES" dirty="0"/>
              <a:t>Cuentas deudoras (son las que registran “cargos”)</a:t>
            </a:r>
          </a:p>
          <a:p>
            <a:pPr lvl="1"/>
            <a:r>
              <a:rPr lang="es-ES" dirty="0"/>
              <a:t>Cuentas acreedoras (las que registran “abonos)</a:t>
            </a:r>
          </a:p>
          <a:p>
            <a:pPr lvl="1"/>
            <a:r>
              <a:rPr lang="es-ES" dirty="0"/>
              <a:t>Cargos valorizados (Debe); Abonos valorizados (Haber)</a:t>
            </a:r>
          </a:p>
          <a:p>
            <a:pPr lvl="1"/>
            <a:r>
              <a:rPr lang="es-ES" dirty="0"/>
              <a:t>Glosa: breve explicación de la operación comercial que se registra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43</a:t>
            </a:fld>
            <a:endParaRPr lang="es-ES"/>
          </a:p>
        </p:txBody>
      </p:sp>
    </p:spTree>
    <p:extLst>
      <p:ext uri="{BB962C8B-B14F-4D97-AF65-F5344CB8AC3E}">
        <p14:creationId xmlns:p14="http://schemas.microsoft.com/office/powerpoint/2010/main" val="329435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Asientos Contables</a:t>
            </a:r>
            <a:endParaRPr lang="es-ES" dirty="0"/>
          </a:p>
        </p:txBody>
      </p:sp>
      <p:sp>
        <p:nvSpPr>
          <p:cNvPr id="3" name="2 Marcador de contenido"/>
          <p:cNvSpPr>
            <a:spLocks noGrp="1"/>
          </p:cNvSpPr>
          <p:nvPr>
            <p:ph sz="quarter" idx="1"/>
          </p:nvPr>
        </p:nvSpPr>
        <p:spPr/>
        <p:txBody>
          <a:bodyPr/>
          <a:lstStyle/>
          <a:p>
            <a:r>
              <a:rPr lang="es-ES" b="1" dirty="0"/>
              <a:t>Asiento simple: </a:t>
            </a:r>
            <a:r>
              <a:rPr lang="es-ES" dirty="0"/>
              <a:t>consta de una cuenta deudora y una cuenta acreedora</a:t>
            </a:r>
          </a:p>
          <a:p>
            <a:r>
              <a:rPr lang="es-ES" b="1" dirty="0"/>
              <a:t>Asiento compuesto</a:t>
            </a:r>
            <a:r>
              <a:rPr lang="es-ES" dirty="0"/>
              <a:t>: una o más cuentas deudoras y acreedoras.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44</a:t>
            </a:fld>
            <a:endParaRPr lang="es-ES"/>
          </a:p>
        </p:txBody>
      </p:sp>
    </p:spTree>
    <p:extLst>
      <p:ext uri="{BB962C8B-B14F-4D97-AF65-F5344CB8AC3E}">
        <p14:creationId xmlns:p14="http://schemas.microsoft.com/office/powerpoint/2010/main" val="1101615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LIBRO MAYOR O DE CUENTAS CORRIENTES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dirty="0"/>
              <a:t>Las transacciones registradas en el Libro Diario, se traspasan al Libro Mayor.</a:t>
            </a:r>
          </a:p>
          <a:p>
            <a:pPr marL="0" indent="0">
              <a:buNone/>
            </a:pPr>
            <a:r>
              <a:rPr lang="es-ES" dirty="0"/>
              <a:t>Este libro se representa por una T. Esquemática por cada cuenta con su Debe y Haber.</a:t>
            </a:r>
          </a:p>
          <a:p>
            <a:pPr marL="0" indent="0">
              <a:buNone/>
            </a:pPr>
            <a:r>
              <a:rPr lang="es-ES" b="1" dirty="0"/>
              <a:t>Función</a:t>
            </a:r>
          </a:p>
          <a:p>
            <a:pPr marL="0" indent="0">
              <a:buNone/>
            </a:pPr>
            <a:r>
              <a:rPr lang="es-ES" dirty="0"/>
              <a:t>Agrupar la información y sintetizarla, de manera de proporcionar los datos necesarios para la confección del Balance.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45</a:t>
            </a:fld>
            <a:endParaRPr lang="es-ES"/>
          </a:p>
        </p:txBody>
      </p:sp>
    </p:spTree>
    <p:extLst>
      <p:ext uri="{BB962C8B-B14F-4D97-AF65-F5344CB8AC3E}">
        <p14:creationId xmlns:p14="http://schemas.microsoft.com/office/powerpoint/2010/main" val="4225997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LIBRO MAYOR O DE CUENTAS CORRIENTES</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128353"/>
            <a:ext cx="7772400" cy="3210893"/>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46</a:t>
            </a:fld>
            <a:endParaRPr lang="es-ES"/>
          </a:p>
        </p:txBody>
      </p:sp>
    </p:spTree>
    <p:extLst>
      <p:ext uri="{BB962C8B-B14F-4D97-AF65-F5344CB8AC3E}">
        <p14:creationId xmlns:p14="http://schemas.microsoft.com/office/powerpoint/2010/main" val="953465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lstStyle/>
          <a:p>
            <a:r>
              <a:rPr lang="es-ES" dirty="0"/>
              <a:t>Es un Estado Contable final, que muestra a una fecha determinada la situación económica y financiera de una empresa.</a:t>
            </a:r>
          </a:p>
          <a:p>
            <a:r>
              <a:rPr lang="es-ES"/>
              <a:t>Situación económica: </a:t>
            </a:r>
            <a:r>
              <a:rPr lang="es-ES" dirty="0"/>
              <a:t>a la capacidad que tiene la empresa de generar utilidades.</a:t>
            </a:r>
          </a:p>
          <a:p>
            <a:r>
              <a:rPr lang="es-ES" dirty="0"/>
              <a:t>Situación financiera, entendiendo la capacidad de la empresa para cancelar sus deudas oportunamente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47</a:t>
            </a:fld>
            <a:endParaRPr lang="es-ES"/>
          </a:p>
        </p:txBody>
      </p:sp>
    </p:spTree>
    <p:extLst>
      <p:ext uri="{BB962C8B-B14F-4D97-AF65-F5344CB8AC3E}">
        <p14:creationId xmlns:p14="http://schemas.microsoft.com/office/powerpoint/2010/main" val="2042501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966" y="1484784"/>
            <a:ext cx="8430431" cy="4641379"/>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48</a:t>
            </a:fld>
            <a:endParaRPr lang="es-ES"/>
          </a:p>
        </p:txBody>
      </p:sp>
    </p:spTree>
    <p:extLst>
      <p:ext uri="{BB962C8B-B14F-4D97-AF65-F5344CB8AC3E}">
        <p14:creationId xmlns:p14="http://schemas.microsoft.com/office/powerpoint/2010/main" val="2593733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normAutofit/>
          </a:bodyPr>
          <a:lstStyle/>
          <a:p>
            <a:r>
              <a:rPr lang="es-ES" b="1" dirty="0"/>
              <a:t>Formas de presentación del Balance General:</a:t>
            </a:r>
          </a:p>
          <a:p>
            <a:r>
              <a:rPr lang="es-ES" dirty="0"/>
              <a:t>Se confecciona al 31 de Diciembre de cada año.</a:t>
            </a:r>
          </a:p>
          <a:p>
            <a:r>
              <a:rPr lang="es-ES" b="1" dirty="0"/>
              <a:t>Balance General Tributario</a:t>
            </a:r>
            <a:r>
              <a:rPr lang="es-ES" dirty="0"/>
              <a:t>, llamado “Tabular” o “de 8 columnas”</a:t>
            </a:r>
          </a:p>
          <a:p>
            <a:r>
              <a:rPr lang="es-ES" dirty="0"/>
              <a:t>Es un Estado de Resultados. Exigido por el Servicio de Impuestos Internos, para efectos de pagos tributarios. (Declaración Anual de Impuesto a la Renta).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49</a:t>
            </a:fld>
            <a:endParaRPr lang="es-ES"/>
          </a:p>
        </p:txBody>
      </p:sp>
    </p:spTree>
    <p:extLst>
      <p:ext uri="{BB962C8B-B14F-4D97-AF65-F5344CB8AC3E}">
        <p14:creationId xmlns:p14="http://schemas.microsoft.com/office/powerpoint/2010/main" val="15165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FUNCIONES</a:t>
            </a:r>
            <a:endParaRPr lang="es-ES" dirty="0"/>
          </a:p>
        </p:txBody>
      </p:sp>
      <p:sp>
        <p:nvSpPr>
          <p:cNvPr id="3" name="2 Marcador de contenido"/>
          <p:cNvSpPr>
            <a:spLocks noGrp="1"/>
          </p:cNvSpPr>
          <p:nvPr>
            <p:ph sz="quarter" idx="1"/>
          </p:nvPr>
        </p:nvSpPr>
        <p:spPr/>
        <p:txBody>
          <a:bodyPr>
            <a:normAutofit/>
          </a:bodyPr>
          <a:lstStyle/>
          <a:p>
            <a:r>
              <a:rPr lang="es-ES" b="1" dirty="0"/>
              <a:t>Fiscal</a:t>
            </a:r>
            <a:r>
              <a:rPr lang="es-ES" dirty="0"/>
              <a:t>, es saber cómo le afecta las disposiciones fiscales, conocer todos los impuestos existentes </a:t>
            </a:r>
            <a:r>
              <a:rPr lang="es-ES" dirty="0" err="1"/>
              <a:t>Ejm</a:t>
            </a:r>
            <a:r>
              <a:rPr lang="es-ES" dirty="0"/>
              <a:t>: </a:t>
            </a:r>
            <a:r>
              <a:rPr lang="es-ES" dirty="0" err="1"/>
              <a:t>Iva</a:t>
            </a:r>
            <a:r>
              <a:rPr lang="es-ES" dirty="0"/>
              <a:t>, Renta, Impuesto único, etc.</a:t>
            </a:r>
          </a:p>
          <a:p>
            <a:r>
              <a:rPr lang="es-ES" b="1" dirty="0"/>
              <a:t>Legal</a:t>
            </a:r>
            <a:r>
              <a:rPr lang="es-ES" dirty="0"/>
              <a:t>, conocer los artículos del código de comercio, código del trabajo y otras leyes que puedan afectar a la empresa para que la contabilidad refleje de manera legal el contenido de la actividad </a:t>
            </a:r>
            <a:r>
              <a:rPr lang="es-ES" dirty="0" err="1"/>
              <a:t>Ejm</a:t>
            </a:r>
            <a:r>
              <a:rPr lang="es-ES" dirty="0"/>
              <a:t>: Salud, AFP, etc.</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a:t>
            </a:fld>
            <a:endParaRPr lang="es-ES"/>
          </a:p>
        </p:txBody>
      </p:sp>
    </p:spTree>
    <p:extLst>
      <p:ext uri="{BB962C8B-B14F-4D97-AF65-F5344CB8AC3E}">
        <p14:creationId xmlns:p14="http://schemas.microsoft.com/office/powerpoint/2010/main" val="3237966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normAutofit fontScale="92500"/>
          </a:bodyPr>
          <a:lstStyle/>
          <a:p>
            <a:r>
              <a:rPr lang="es-ES" b="1" dirty="0"/>
              <a:t>Operatoria:</a:t>
            </a:r>
          </a:p>
          <a:p>
            <a:pPr marL="0" indent="0">
              <a:buNone/>
            </a:pPr>
            <a:r>
              <a:rPr lang="es-ES" dirty="0"/>
              <a:t>Consta de ocho columnas:</a:t>
            </a:r>
          </a:p>
          <a:p>
            <a:pPr marL="0" indent="0">
              <a:buNone/>
            </a:pPr>
            <a:r>
              <a:rPr lang="es-ES" dirty="0"/>
              <a:t>a) Las primeras cuatro, valorizadas, corresponden al Balance de Comprobación y de Saldos (débitos, créditos, saldo deudor y acreedor). SUMAN IGUALES DE DOS EN DOS.</a:t>
            </a:r>
          </a:p>
          <a:p>
            <a:pPr marL="0" indent="0">
              <a:buNone/>
            </a:pPr>
            <a:r>
              <a:rPr lang="es-ES" dirty="0"/>
              <a:t>b) Las dos siguientes columnas, corresponden al Inventario, son: ACTIVO y PASIVO. Se registran en éstas los saldos correspondientes según sea el tipo De cuenta. SUMAN DESIGUALES.</a:t>
            </a:r>
          </a:p>
          <a:p>
            <a:pPr marL="0" indent="0">
              <a:buNone/>
            </a:pPr>
            <a:r>
              <a:rPr lang="es-ES" dirty="0"/>
              <a:t>c) Las dos últimas columnas, corresponden a RESULTADOS: PÉRDIDAS o GANANCIAS. Se registran aquí los saldos correspondientes. SUMAN DESIGUALES.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50</a:t>
            </a:fld>
            <a:endParaRPr lang="es-ES"/>
          </a:p>
        </p:txBody>
      </p:sp>
    </p:spTree>
    <p:extLst>
      <p:ext uri="{BB962C8B-B14F-4D97-AF65-F5344CB8AC3E}">
        <p14:creationId xmlns:p14="http://schemas.microsoft.com/office/powerpoint/2010/main" val="2434889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sp>
        <p:nvSpPr>
          <p:cNvPr id="3" name="2 Marcador de contenido"/>
          <p:cNvSpPr>
            <a:spLocks noGrp="1"/>
          </p:cNvSpPr>
          <p:nvPr>
            <p:ph sz="quarter" idx="1"/>
          </p:nvPr>
        </p:nvSpPr>
        <p:spPr/>
        <p:txBody>
          <a:bodyPr/>
          <a:lstStyle/>
          <a:p>
            <a:r>
              <a:rPr lang="es-ES" dirty="0"/>
              <a:t>Se cuadra éste, determinando la diferencia entre ACTIVO y PASIVO y entre PÉRDIDAS y GANANCIAS, la que deberá ser igual.</a:t>
            </a:r>
          </a:p>
          <a:p>
            <a:r>
              <a:rPr lang="es-ES" dirty="0"/>
              <a:t>Finalmente, el resultado de éste será o Pérdida o Ganancia.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51</a:t>
            </a:fld>
            <a:endParaRPr lang="es-ES"/>
          </a:p>
        </p:txBody>
      </p:sp>
    </p:spTree>
    <p:extLst>
      <p:ext uri="{BB962C8B-B14F-4D97-AF65-F5344CB8AC3E}">
        <p14:creationId xmlns:p14="http://schemas.microsoft.com/office/powerpoint/2010/main" val="2385409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BALANCE GENERAL</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1600200"/>
            <a:ext cx="7776864" cy="4781128"/>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52</a:t>
            </a:fld>
            <a:endParaRPr lang="es-ES"/>
          </a:p>
        </p:txBody>
      </p:sp>
    </p:spTree>
    <p:extLst>
      <p:ext uri="{BB962C8B-B14F-4D97-AF65-F5344CB8AC3E}">
        <p14:creationId xmlns:p14="http://schemas.microsoft.com/office/powerpoint/2010/main" val="52210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89797" y="1447800"/>
            <a:ext cx="4621605" cy="457200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53</a:t>
            </a:fld>
            <a:endParaRPr lang="es-ES"/>
          </a:p>
        </p:txBody>
      </p:sp>
    </p:spTree>
    <p:extLst>
      <p:ext uri="{BB962C8B-B14F-4D97-AF65-F5344CB8AC3E}">
        <p14:creationId xmlns:p14="http://schemas.microsoft.com/office/powerpoint/2010/main" val="3503464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sp>
        <p:nvSpPr>
          <p:cNvPr id="3" name="2 Marcador de contenido"/>
          <p:cNvSpPr>
            <a:spLocks noGrp="1"/>
          </p:cNvSpPr>
          <p:nvPr>
            <p:ph sz="quarter" idx="1"/>
          </p:nvPr>
        </p:nvSpPr>
        <p:spPr/>
        <p:txBody>
          <a:bodyPr>
            <a:noAutofit/>
          </a:bodyPr>
          <a:lstStyle/>
          <a:p>
            <a:pPr marL="0" indent="0">
              <a:buNone/>
            </a:pPr>
            <a:r>
              <a:rPr lang="es-ES" sz="2400" b="1" dirty="0"/>
              <a:t>Características del Sistema:</a:t>
            </a:r>
          </a:p>
          <a:p>
            <a:pPr marL="0" indent="0">
              <a:buNone/>
            </a:pPr>
            <a:r>
              <a:rPr lang="es-ES" sz="2400" dirty="0"/>
              <a:t>1.- Simplifica el registro contable.</a:t>
            </a:r>
          </a:p>
          <a:p>
            <a:pPr marL="0" indent="0">
              <a:buNone/>
            </a:pPr>
            <a:r>
              <a:rPr lang="es-ES" sz="2400" dirty="0"/>
              <a:t>2.- Si se usa un sistema manual implica división del trabajo.</a:t>
            </a:r>
          </a:p>
          <a:p>
            <a:pPr marL="0" indent="0">
              <a:buNone/>
            </a:pPr>
            <a:r>
              <a:rPr lang="es-ES" sz="2400" dirty="0"/>
              <a:t>3.- Las operaciones se asientan cronológicamente en los diarios auxiliares los que a final del mes se centralizan en forma</a:t>
            </a:r>
          </a:p>
          <a:p>
            <a:pPr marL="0" indent="0">
              <a:buNone/>
            </a:pPr>
            <a:r>
              <a:rPr lang="es-ES" sz="2400" dirty="0"/>
              <a:t>resumida en el diario general a través de asientos.</a:t>
            </a:r>
          </a:p>
          <a:p>
            <a:pPr marL="0" indent="0">
              <a:buNone/>
            </a:pPr>
            <a:r>
              <a:rPr lang="es-ES" sz="2400" dirty="0"/>
              <a:t>Los libros varían según la naturaleza de la empresa debiéndose llevar un libro por cada una de las principales operaciones</a:t>
            </a:r>
          </a:p>
          <a:p>
            <a:pPr marL="0" indent="0">
              <a:buNone/>
            </a:pPr>
            <a:r>
              <a:rPr lang="es-ES" sz="2400" dirty="0"/>
              <a:t>a realizar.</a:t>
            </a:r>
          </a:p>
          <a:p>
            <a:pPr marL="0" indent="0">
              <a:buNone/>
            </a:pPr>
            <a:r>
              <a:rPr lang="es-ES" sz="2400" dirty="0"/>
              <a:t>La función y el diseño de los diarios auxiliares dependerán de la empresa que lo adopte, teniendo presente el número de</a:t>
            </a:r>
          </a:p>
          <a:p>
            <a:pPr marL="0" indent="0">
              <a:buNone/>
            </a:pPr>
            <a:r>
              <a:rPr lang="es-ES" sz="2400" dirty="0"/>
              <a:t>operaciones y las necesidades de información que esta requiera.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54</a:t>
            </a:fld>
            <a:endParaRPr lang="es-ES"/>
          </a:p>
        </p:txBody>
      </p:sp>
    </p:spTree>
    <p:extLst>
      <p:ext uri="{BB962C8B-B14F-4D97-AF65-F5344CB8AC3E}">
        <p14:creationId xmlns:p14="http://schemas.microsoft.com/office/powerpoint/2010/main" val="70487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sp>
        <p:nvSpPr>
          <p:cNvPr id="3" name="2 Marcador de contenido"/>
          <p:cNvSpPr>
            <a:spLocks noGrp="1"/>
          </p:cNvSpPr>
          <p:nvPr>
            <p:ph sz="quarter" idx="1"/>
          </p:nvPr>
        </p:nvSpPr>
        <p:spPr/>
        <p:txBody>
          <a:bodyPr/>
          <a:lstStyle/>
          <a:p>
            <a:pPr marL="0" indent="0">
              <a:buNone/>
            </a:pPr>
            <a:r>
              <a:rPr lang="es-ES" b="1" dirty="0"/>
              <a:t>Base de Contabilización del Sistema</a:t>
            </a:r>
          </a:p>
          <a:p>
            <a:pPr marL="0" indent="0">
              <a:buNone/>
            </a:pPr>
            <a:endParaRPr lang="es-ES" b="1" dirty="0"/>
          </a:p>
          <a:p>
            <a:pPr marL="0" indent="0">
              <a:buNone/>
            </a:pPr>
            <a:r>
              <a:rPr lang="es-ES" b="1" dirty="0"/>
              <a:t>1.- A base de efectivo: </a:t>
            </a:r>
            <a:r>
              <a:rPr lang="es-ES" dirty="0"/>
              <a:t>Registra las operaciones tal cual como estas sean canceladas.</a:t>
            </a:r>
          </a:p>
          <a:p>
            <a:pPr marL="0" indent="0">
              <a:buNone/>
            </a:pPr>
            <a:r>
              <a:rPr lang="es-ES" b="1" dirty="0"/>
              <a:t>2.- A base de Acumulación: </a:t>
            </a:r>
            <a:r>
              <a:rPr lang="es-ES" dirty="0"/>
              <a:t>Contabiliza el compromiso y luego el pago.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55</a:t>
            </a:fld>
            <a:endParaRPr lang="es-ES"/>
          </a:p>
        </p:txBody>
      </p:sp>
    </p:spTree>
    <p:extLst>
      <p:ext uri="{BB962C8B-B14F-4D97-AF65-F5344CB8AC3E}">
        <p14:creationId xmlns:p14="http://schemas.microsoft.com/office/powerpoint/2010/main" val="3572046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SISTEMA CONTABLE “CENTRALIZADOR”</a:t>
            </a:r>
            <a:endParaRPr lang="es-ES" dirty="0"/>
          </a:p>
        </p:txBody>
      </p:sp>
      <p:pic>
        <p:nvPicPr>
          <p:cNvPr id="6" name="5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3324" y="1629569"/>
            <a:ext cx="7573414" cy="4679751"/>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56</a:t>
            </a:fld>
            <a:endParaRPr lang="es-ES"/>
          </a:p>
        </p:txBody>
      </p:sp>
    </p:spTree>
    <p:extLst>
      <p:ext uri="{BB962C8B-B14F-4D97-AF65-F5344CB8AC3E}">
        <p14:creationId xmlns:p14="http://schemas.microsoft.com/office/powerpoint/2010/main" val="4135149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692696"/>
            <a:ext cx="8490561" cy="4608512"/>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57</a:t>
            </a:fld>
            <a:endParaRPr lang="es-ES"/>
          </a:p>
        </p:txBody>
      </p:sp>
    </p:spTree>
    <p:extLst>
      <p:ext uri="{BB962C8B-B14F-4D97-AF65-F5344CB8AC3E}">
        <p14:creationId xmlns:p14="http://schemas.microsoft.com/office/powerpoint/2010/main" val="3053431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585" y="548680"/>
            <a:ext cx="8467733" cy="5400600"/>
          </a:xfrm>
        </p:spPr>
      </p:pic>
      <p:sp>
        <p:nvSpPr>
          <p:cNvPr id="2" name="Marcador de número de diapositiva 1"/>
          <p:cNvSpPr>
            <a:spLocks noGrp="1"/>
          </p:cNvSpPr>
          <p:nvPr>
            <p:ph type="sldNum" sz="quarter" idx="12"/>
          </p:nvPr>
        </p:nvSpPr>
        <p:spPr/>
        <p:txBody>
          <a:bodyPr/>
          <a:lstStyle/>
          <a:p>
            <a:fld id="{791B49E7-0750-46CF-8DD7-10ADCA0E45D0}" type="slidenum">
              <a:rPr lang="es-ES" smtClean="0"/>
              <a:t>58</a:t>
            </a:fld>
            <a:endParaRPr lang="es-ES"/>
          </a:p>
        </p:txBody>
      </p:sp>
    </p:spTree>
    <p:extLst>
      <p:ext uri="{BB962C8B-B14F-4D97-AF65-F5344CB8AC3E}">
        <p14:creationId xmlns:p14="http://schemas.microsoft.com/office/powerpoint/2010/main" val="330187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LIBRO COMPRA - VENTA</a:t>
            </a:r>
            <a:endParaRPr lang="es-ES" dirty="0"/>
          </a:p>
        </p:txBody>
      </p:sp>
      <p:sp>
        <p:nvSpPr>
          <p:cNvPr id="3" name="2 Marcador de contenido"/>
          <p:cNvSpPr>
            <a:spLocks noGrp="1"/>
          </p:cNvSpPr>
          <p:nvPr>
            <p:ph sz="quarter" idx="1"/>
          </p:nvPr>
        </p:nvSpPr>
        <p:spPr/>
        <p:txBody>
          <a:bodyPr/>
          <a:lstStyle/>
          <a:p>
            <a:r>
              <a:rPr lang="es-ES" b="1" dirty="0"/>
              <a:t>Impuesto a las Ventas y Servicios</a:t>
            </a:r>
          </a:p>
          <a:p>
            <a:r>
              <a:rPr lang="es-ES" b="1" dirty="0"/>
              <a:t>DL. 825 Ley sobre Impuesto a las Ventas y Servicios</a:t>
            </a:r>
          </a:p>
          <a:p>
            <a:r>
              <a:rPr lang="es-ES" b="1" dirty="0"/>
              <a:t>Articulo 1º DL. 825: </a:t>
            </a:r>
            <a:r>
              <a:rPr lang="es-ES" dirty="0" err="1"/>
              <a:t>Establécese</a:t>
            </a:r>
            <a:r>
              <a:rPr lang="es-ES" dirty="0"/>
              <a:t>, a beneficio fiscal, un impuesto sobre las ventas y servicios, que se regirá por las </a:t>
            </a:r>
            <a:r>
              <a:rPr lang="es-ES" dirty="0" err="1"/>
              <a:t>normasde</a:t>
            </a:r>
            <a:r>
              <a:rPr lang="es-ES" dirty="0"/>
              <a:t> la presente ley.</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59</a:t>
            </a:fld>
            <a:endParaRPr lang="es-ES"/>
          </a:p>
        </p:txBody>
      </p:sp>
    </p:spTree>
    <p:extLst>
      <p:ext uri="{BB962C8B-B14F-4D97-AF65-F5344CB8AC3E}">
        <p14:creationId xmlns:p14="http://schemas.microsoft.com/office/powerpoint/2010/main" val="28696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OBJETIVO</a:t>
            </a:r>
            <a:endParaRPr lang="es-ES" dirty="0"/>
          </a:p>
        </p:txBody>
      </p:sp>
      <p:sp>
        <p:nvSpPr>
          <p:cNvPr id="3" name="2 Marcador de contenido"/>
          <p:cNvSpPr>
            <a:spLocks noGrp="1"/>
          </p:cNvSpPr>
          <p:nvPr>
            <p:ph sz="quarter" idx="1"/>
          </p:nvPr>
        </p:nvSpPr>
        <p:spPr/>
        <p:txBody>
          <a:bodyPr>
            <a:normAutofit/>
          </a:bodyPr>
          <a:lstStyle/>
          <a:p>
            <a:r>
              <a:rPr lang="es-ES" dirty="0"/>
              <a:t>Proporcionar una imagen numérica de la que en realidad sucede en la vida y en la actividad de la empresa, conocer el Patrimonio y sus modificaciones.</a:t>
            </a:r>
          </a:p>
          <a:p>
            <a:r>
              <a:rPr lang="es-ES" dirty="0"/>
              <a:t>Proporcionar una base en cifras para orientar las actuaciones de gerencia en su toma de decisiones.</a:t>
            </a:r>
          </a:p>
          <a:p>
            <a:r>
              <a:rPr lang="es-ES" dirty="0"/>
              <a:t>Proporcionar la justificación de la correcta gestión de los recursos de la empresa.</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a:t>
            </a:fld>
            <a:endParaRPr lang="es-ES"/>
          </a:p>
        </p:txBody>
      </p:sp>
    </p:spTree>
    <p:extLst>
      <p:ext uri="{BB962C8B-B14F-4D97-AF65-F5344CB8AC3E}">
        <p14:creationId xmlns:p14="http://schemas.microsoft.com/office/powerpoint/2010/main" val="4029235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IVA CREDITO FISCAL: </a:t>
            </a:r>
            <a:r>
              <a:rPr lang="es-ES" dirty="0"/>
              <a:t>cuando una empresa compra mercaderías tiene que pagar un precio que incluye el valor neto de la mercadería más el impuesto al valor agregado. Para reflejar en la contabilidad el </a:t>
            </a:r>
            <a:r>
              <a:rPr lang="es-ES" dirty="0" err="1"/>
              <a:t>Iva</a:t>
            </a:r>
            <a:r>
              <a:rPr lang="es-ES" dirty="0"/>
              <a:t> cancelado en las compras se utiliza la cuenta llamada </a:t>
            </a:r>
            <a:r>
              <a:rPr lang="es-ES" dirty="0" err="1"/>
              <a:t>Iva</a:t>
            </a:r>
            <a:r>
              <a:rPr lang="es-ES" dirty="0"/>
              <a:t> Crédito Fiscal. Esta es una cuenta de Activo, porque el </a:t>
            </a:r>
            <a:r>
              <a:rPr lang="es-ES" dirty="0" err="1"/>
              <a:t>Iva</a:t>
            </a:r>
            <a:r>
              <a:rPr lang="es-ES" dirty="0"/>
              <a:t> cancelado queda “a favor de la Empresa”, hasta que se haga la compensación con el </a:t>
            </a:r>
            <a:r>
              <a:rPr lang="es-ES" dirty="0" err="1"/>
              <a:t>Iva</a:t>
            </a:r>
            <a:r>
              <a:rPr lang="es-ES" dirty="0"/>
              <a:t> de las Ventas.</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60</a:t>
            </a:fld>
            <a:endParaRPr lang="es-ES"/>
          </a:p>
        </p:txBody>
      </p:sp>
    </p:spTree>
    <p:extLst>
      <p:ext uri="{BB962C8B-B14F-4D97-AF65-F5344CB8AC3E}">
        <p14:creationId xmlns:p14="http://schemas.microsoft.com/office/powerpoint/2010/main" val="1734421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normAutofit/>
          </a:bodyPr>
          <a:lstStyle/>
          <a:p>
            <a:pPr marL="0" indent="0">
              <a:buNone/>
            </a:pPr>
            <a:r>
              <a:rPr lang="es-ES" b="1" dirty="0"/>
              <a:t>IVA DEBITO FISCAL: </a:t>
            </a:r>
            <a:r>
              <a:rPr lang="es-ES" dirty="0"/>
              <a:t>cuando la empresa vende mercaderías tiene que cobrar al cliente un precio que incluya el valor de la mercadería más el Impuesto al valor agregado, para reflejar en la contabilidad el </a:t>
            </a:r>
            <a:r>
              <a:rPr lang="es-ES" dirty="0" err="1"/>
              <a:t>Iva</a:t>
            </a:r>
            <a:r>
              <a:rPr lang="es-ES" dirty="0"/>
              <a:t> de las ventas cobrado al cliente, se utiliza una cuenta llamada </a:t>
            </a:r>
            <a:r>
              <a:rPr lang="es-ES" dirty="0" err="1"/>
              <a:t>Iva</a:t>
            </a:r>
            <a:r>
              <a:rPr lang="es-ES" dirty="0"/>
              <a:t> Débito Fiscal. Esta es una cuenta de Pasivo, porque el </a:t>
            </a:r>
            <a:r>
              <a:rPr lang="es-ES" dirty="0" err="1"/>
              <a:t>Iva</a:t>
            </a:r>
            <a:r>
              <a:rPr lang="es-ES" dirty="0"/>
              <a:t> cobrado es un “valor adeudado al fisco”, hasta que se haga la compensación con el </a:t>
            </a:r>
            <a:r>
              <a:rPr lang="es-ES" dirty="0" err="1"/>
              <a:t>Iva</a:t>
            </a:r>
            <a:r>
              <a:rPr lang="es-ES" dirty="0"/>
              <a:t> de las compras.</a:t>
            </a:r>
          </a:p>
          <a:p>
            <a:pPr marL="0" indent="0">
              <a:buNone/>
            </a:pPr>
            <a:r>
              <a:rPr lang="es-ES" dirty="0"/>
              <a:t>Al cierre de cada mes las empresas tienen QUE COMPARAR EL </a:t>
            </a:r>
            <a:r>
              <a:rPr lang="es-ES" dirty="0" err="1"/>
              <a:t>Iva</a:t>
            </a:r>
            <a:r>
              <a:rPr lang="es-ES" dirty="0"/>
              <a:t> de las compras con el </a:t>
            </a:r>
            <a:r>
              <a:rPr lang="es-ES" dirty="0" err="1"/>
              <a:t>Iva</a:t>
            </a:r>
            <a:r>
              <a:rPr lang="es-ES" dirty="0"/>
              <a:t> de las ventas para declarar remanente o pago de Impuesto.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61</a:t>
            </a:fld>
            <a:endParaRPr lang="es-ES"/>
          </a:p>
        </p:txBody>
      </p:sp>
    </p:spTree>
    <p:extLst>
      <p:ext uri="{BB962C8B-B14F-4D97-AF65-F5344CB8AC3E}">
        <p14:creationId xmlns:p14="http://schemas.microsoft.com/office/powerpoint/2010/main" val="463847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lstStyle/>
          <a:p>
            <a:pPr marL="0" indent="0">
              <a:buNone/>
            </a:pPr>
            <a:r>
              <a:rPr lang="es-ES" b="1" dirty="0"/>
              <a:t>IVA CRÉDITO MAYOR IVA DÉBITO: </a:t>
            </a:r>
            <a:r>
              <a:rPr lang="es-ES" dirty="0"/>
              <a:t>este caso se da cuando el impuesto de las compras supera al impuesto de las ventas.</a:t>
            </a:r>
          </a:p>
          <a:p>
            <a:pPr marL="0" indent="0">
              <a:buNone/>
            </a:pPr>
            <a:r>
              <a:rPr lang="es-ES" dirty="0"/>
              <a:t>Como resultado se obtiene un </a:t>
            </a:r>
            <a:r>
              <a:rPr lang="es-ES" dirty="0" err="1"/>
              <a:t>Iva</a:t>
            </a:r>
            <a:r>
              <a:rPr lang="es-ES" dirty="0"/>
              <a:t> Remanente que se acumula y se traspasa para el mes siguiente, el </a:t>
            </a:r>
            <a:r>
              <a:rPr lang="es-ES" dirty="0" err="1"/>
              <a:t>Iva</a:t>
            </a:r>
            <a:r>
              <a:rPr lang="es-ES" dirty="0"/>
              <a:t> Remanente es una cuenta de Activo.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62</a:t>
            </a:fld>
            <a:endParaRPr lang="es-ES"/>
          </a:p>
        </p:txBody>
      </p:sp>
    </p:spTree>
    <p:extLst>
      <p:ext uri="{BB962C8B-B14F-4D97-AF65-F5344CB8AC3E}">
        <p14:creationId xmlns:p14="http://schemas.microsoft.com/office/powerpoint/2010/main" val="961516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EL IVA EN LAS COMPRAS Y VENTAS</a:t>
            </a:r>
            <a:endParaRPr lang="es-ES" dirty="0"/>
          </a:p>
        </p:txBody>
      </p:sp>
      <p:sp>
        <p:nvSpPr>
          <p:cNvPr id="3" name="2 Marcador de contenido"/>
          <p:cNvSpPr>
            <a:spLocks noGrp="1"/>
          </p:cNvSpPr>
          <p:nvPr>
            <p:ph sz="quarter" idx="1"/>
          </p:nvPr>
        </p:nvSpPr>
        <p:spPr/>
        <p:txBody>
          <a:bodyPr/>
          <a:lstStyle/>
          <a:p>
            <a:pPr marL="0" indent="0">
              <a:buNone/>
            </a:pPr>
            <a:r>
              <a:rPr lang="es-ES" b="1" dirty="0"/>
              <a:t>IVA DÉBITO MAYOR IVA CRÉDITO: </a:t>
            </a:r>
            <a:r>
              <a:rPr lang="es-ES" dirty="0"/>
              <a:t>este caso se da cuando el impuesto de las ventas supera al impuesto de las compras.</a:t>
            </a:r>
          </a:p>
          <a:p>
            <a:pPr marL="0" indent="0">
              <a:buNone/>
            </a:pPr>
            <a:r>
              <a:rPr lang="es-ES" dirty="0"/>
              <a:t>Como resultado se obtiene un </a:t>
            </a:r>
            <a:r>
              <a:rPr lang="es-ES" dirty="0" err="1"/>
              <a:t>Iva</a:t>
            </a:r>
            <a:r>
              <a:rPr lang="es-ES" dirty="0"/>
              <a:t> a Pagar, el </a:t>
            </a:r>
            <a:r>
              <a:rPr lang="es-ES" dirty="0" err="1"/>
              <a:t>Iva</a:t>
            </a:r>
            <a:r>
              <a:rPr lang="es-ES" dirty="0"/>
              <a:t> a Pagar es una cuenta de Pasivo.</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63</a:t>
            </a:fld>
            <a:endParaRPr lang="es-ES"/>
          </a:p>
        </p:txBody>
      </p:sp>
    </p:spTree>
    <p:extLst>
      <p:ext uri="{BB962C8B-B14F-4D97-AF65-F5344CB8AC3E}">
        <p14:creationId xmlns:p14="http://schemas.microsoft.com/office/powerpoint/2010/main" val="323042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sp>
        <p:nvSpPr>
          <p:cNvPr id="3" name="2 Marcador de contenido"/>
          <p:cNvSpPr>
            <a:spLocks noGrp="1"/>
          </p:cNvSpPr>
          <p:nvPr>
            <p:ph sz="quarter" idx="1"/>
          </p:nvPr>
        </p:nvSpPr>
        <p:spPr/>
        <p:txBody>
          <a:bodyPr/>
          <a:lstStyle/>
          <a:p>
            <a:r>
              <a:rPr lang="es-ES" dirty="0"/>
              <a:t>Dentro del macro-sistema “empresa” existen una variedad de Subsistemas de Información Administrativa, entre los cuales encontramos el Subsistema de Información Contable.</a:t>
            </a:r>
          </a:p>
        </p:txBody>
      </p:sp>
      <p:sp>
        <p:nvSpPr>
          <p:cNvPr id="4" name="Marcador de número de diapositiva 3"/>
          <p:cNvSpPr>
            <a:spLocks noGrp="1"/>
          </p:cNvSpPr>
          <p:nvPr>
            <p:ph type="sldNum" sz="quarter" idx="12"/>
          </p:nvPr>
        </p:nvSpPr>
        <p:spPr/>
        <p:txBody>
          <a:bodyPr/>
          <a:lstStyle/>
          <a:p>
            <a:fld id="{791B49E7-0750-46CF-8DD7-10ADCA0E45D0}" type="slidenum">
              <a:rPr lang="es-ES" smtClean="0"/>
              <a:t>7</a:t>
            </a:fld>
            <a:endParaRPr lang="es-ES"/>
          </a:p>
        </p:txBody>
      </p:sp>
    </p:spTree>
    <p:extLst>
      <p:ext uri="{BB962C8B-B14F-4D97-AF65-F5344CB8AC3E}">
        <p14:creationId xmlns:p14="http://schemas.microsoft.com/office/powerpoint/2010/main" val="89155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095125"/>
            <a:ext cx="7772400" cy="3277350"/>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8</a:t>
            </a:fld>
            <a:endParaRPr lang="es-ES"/>
          </a:p>
        </p:txBody>
      </p:sp>
    </p:spTree>
    <p:extLst>
      <p:ext uri="{BB962C8B-B14F-4D97-AF65-F5344CB8AC3E}">
        <p14:creationId xmlns:p14="http://schemas.microsoft.com/office/powerpoint/2010/main" val="14052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LA CONTABILIDAD COMO SISTEMA</a:t>
            </a:r>
            <a:endParaRPr lang="es-ES"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274211"/>
            <a:ext cx="7772400" cy="2919177"/>
          </a:xfrm>
        </p:spPr>
      </p:pic>
      <p:sp>
        <p:nvSpPr>
          <p:cNvPr id="3" name="Marcador de número de diapositiva 2"/>
          <p:cNvSpPr>
            <a:spLocks noGrp="1"/>
          </p:cNvSpPr>
          <p:nvPr>
            <p:ph type="sldNum" sz="quarter" idx="12"/>
          </p:nvPr>
        </p:nvSpPr>
        <p:spPr/>
        <p:txBody>
          <a:bodyPr/>
          <a:lstStyle/>
          <a:p>
            <a:fld id="{791B49E7-0750-46CF-8DD7-10ADCA0E45D0}" type="slidenum">
              <a:rPr lang="es-ES" smtClean="0"/>
              <a:t>9</a:t>
            </a:fld>
            <a:endParaRPr lang="es-ES"/>
          </a:p>
        </p:txBody>
      </p:sp>
    </p:spTree>
    <p:extLst>
      <p:ext uri="{BB962C8B-B14F-4D97-AF65-F5344CB8AC3E}">
        <p14:creationId xmlns:p14="http://schemas.microsoft.com/office/powerpoint/2010/main" val="2319299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382</TotalTime>
  <Words>3365</Words>
  <Application>Microsoft Office PowerPoint</Application>
  <PresentationFormat>On-screen Show (4:3)</PresentationFormat>
  <Paragraphs>288</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Calibri</vt:lpstr>
      <vt:lpstr>Franklin Gothic Book</vt:lpstr>
      <vt:lpstr>Perpetua</vt:lpstr>
      <vt:lpstr>Wingdings 2</vt:lpstr>
      <vt:lpstr>Equidad</vt:lpstr>
      <vt:lpstr>Contabilidad Básica</vt:lpstr>
      <vt:lpstr>DEFINICIÓN</vt:lpstr>
      <vt:lpstr>FUNCIONES</vt:lpstr>
      <vt:lpstr>FUNCIONES</vt:lpstr>
      <vt:lpstr>FUNCIONES</vt:lpstr>
      <vt:lpstr>OBJETIVO</vt:lpstr>
      <vt:lpstr>LA CONTABILIDAD COMO SISTEMA</vt:lpstr>
      <vt:lpstr>LA CONTABILIDAD COMO SISTEMA</vt:lpstr>
      <vt:lpstr>LA CONTABILIDAD COMO SISTEMA</vt:lpstr>
      <vt:lpstr>CARACTERÍSTICAS DE LA INFORMACIÓN CONTABLE</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PRINCIPIOS CONTABLES</vt:lpstr>
      <vt:lpstr>INVENTARIOS</vt:lpstr>
      <vt:lpstr>INVENTARIOS</vt:lpstr>
      <vt:lpstr>PowerPoint Presentation</vt:lpstr>
      <vt:lpstr>INVENTARIOS</vt:lpstr>
      <vt:lpstr>TEORÍA DE INVARIABILIDAD DEL CAPITAL</vt:lpstr>
      <vt:lpstr>Recordar</vt:lpstr>
      <vt:lpstr>LA CUENTA</vt:lpstr>
      <vt:lpstr>LA CUENTA</vt:lpstr>
      <vt:lpstr>LA CUENTA</vt:lpstr>
      <vt:lpstr>LA CUENTA</vt:lpstr>
      <vt:lpstr>LA CUENTA</vt:lpstr>
      <vt:lpstr>LA CUENTA</vt:lpstr>
      <vt:lpstr>LA CUENTA</vt:lpstr>
      <vt:lpstr>LA CUENTA</vt:lpstr>
      <vt:lpstr>LA CUENTA</vt:lpstr>
      <vt:lpstr>PLAN DE CUENTAS</vt:lpstr>
      <vt:lpstr>Requisitos del Plan de Cuentas</vt:lpstr>
      <vt:lpstr>SISTEMA CONTABLE “JORNALIZADOR”</vt:lpstr>
      <vt:lpstr>SISTEMA CONTABLE “JORNALIZADOR”</vt:lpstr>
      <vt:lpstr>SISTEMA CONTABLE “JORNALIZADOR”</vt:lpstr>
      <vt:lpstr>LIBRO DIARIO</vt:lpstr>
      <vt:lpstr>LIBRO DIARIO</vt:lpstr>
      <vt:lpstr>Asientos Contables</vt:lpstr>
      <vt:lpstr>Asientos Contables</vt:lpstr>
      <vt:lpstr>LIBRO MAYOR O DE CUENTAS CORRIENTES</vt:lpstr>
      <vt:lpstr>LIBRO MAYOR O DE CUENTAS CORRIENTES</vt:lpstr>
      <vt:lpstr>BALANCE GENERAL</vt:lpstr>
      <vt:lpstr>BALANCE GENERAL</vt:lpstr>
      <vt:lpstr>BALANCE GENERAL</vt:lpstr>
      <vt:lpstr>BALANCE GENERAL</vt:lpstr>
      <vt:lpstr>BALANCE GENERAL</vt:lpstr>
      <vt:lpstr>BALANCE GENERAL</vt:lpstr>
      <vt:lpstr>SISTEMA CONTABLE “CENTRALIZADOR”</vt:lpstr>
      <vt:lpstr>SISTEMA CONTABLE “CENTRALIZADOR”</vt:lpstr>
      <vt:lpstr>SISTEMA CONTABLE “CENTRALIZADOR”</vt:lpstr>
      <vt:lpstr>SISTEMA CONTABLE “CENTRALIZADOR”</vt:lpstr>
      <vt:lpstr>PowerPoint Presentation</vt:lpstr>
      <vt:lpstr>PowerPoint Presentation</vt:lpstr>
      <vt:lpstr>LIBRO COMPRA - VENTA</vt:lpstr>
      <vt:lpstr>EL IVA EN LAS COMPRAS Y VENTAS</vt:lpstr>
      <vt:lpstr>EL IVA EN LAS COMPRAS Y VENTAS</vt:lpstr>
      <vt:lpstr>EL IVA EN LAS COMPRAS Y VENTAS</vt:lpstr>
      <vt:lpstr>EL IVA EN LAS COMPRAS Y VENTAS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Básica</dc:title>
  <dc:creator>Francisco Javier Gonzalez Puebla</dc:creator>
  <cp:lastModifiedBy>Ale</cp:lastModifiedBy>
  <cp:revision>53</cp:revision>
  <dcterms:created xsi:type="dcterms:W3CDTF">2017-03-21T18:10:42Z</dcterms:created>
  <dcterms:modified xsi:type="dcterms:W3CDTF">2020-03-13T00:44:28Z</dcterms:modified>
</cp:coreProperties>
</file>