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sldIdLst>
    <p:sldId id="256" r:id="rId2"/>
    <p:sldId id="280" r:id="rId3"/>
    <p:sldId id="282" r:id="rId4"/>
    <p:sldId id="266" r:id="rId5"/>
    <p:sldId id="257" r:id="rId6"/>
    <p:sldId id="258" r:id="rId7"/>
    <p:sldId id="259" r:id="rId8"/>
    <p:sldId id="268" r:id="rId9"/>
    <p:sldId id="269" r:id="rId10"/>
    <p:sldId id="272" r:id="rId11"/>
    <p:sldId id="283" r:id="rId12"/>
    <p:sldId id="270" r:id="rId13"/>
    <p:sldId id="284" r:id="rId14"/>
    <p:sldId id="281" r:id="rId15"/>
    <p:sldId id="285" r:id="rId16"/>
    <p:sldId id="271" r:id="rId17"/>
    <p:sldId id="286" r:id="rId18"/>
    <p:sldId id="279" r:id="rId19"/>
    <p:sldId id="287" r:id="rId20"/>
    <p:sldId id="273" r:id="rId21"/>
    <p:sldId id="288" r:id="rId22"/>
    <p:sldId id="274" r:id="rId23"/>
    <p:sldId id="289" r:id="rId24"/>
    <p:sldId id="260" r:id="rId25"/>
    <p:sldId id="261" r:id="rId26"/>
    <p:sldId id="262" r:id="rId27"/>
    <p:sldId id="263" r:id="rId28"/>
    <p:sldId id="264" r:id="rId29"/>
    <p:sldId id="265" r:id="rId30"/>
    <p:sldId id="267" r:id="rId31"/>
    <p:sldId id="278" r:id="rId32"/>
    <p:sldId id="277" r:id="rId33"/>
  </p:sldIdLst>
  <p:sldSz cx="9144000" cy="6858000" type="screen4x3"/>
  <p:notesSz cx="6858000" cy="9144000"/>
  <p:embeddedFontLst>
    <p:embeddedFont>
      <p:font typeface="Technika" panose="020B0604020202020204" charset="0"/>
      <p:regular r:id="rId34"/>
      <p:bold r:id="rId35"/>
      <p:italic r:id="rId36"/>
      <p:boldItalic r:id="rId37"/>
    </p:embeddedFont>
    <p:embeddedFont>
      <p:font typeface="Technika-Bold" panose="00000600000000000000" charset="0"/>
      <p:regular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EF2D0-C21D-419A-B9F9-9CDDFD8F002E}" v="142" dt="2023-10-26T19:31:04.811"/>
    <p1510:client id="{93493DE5-DF7B-4DBE-8C96-13FD6EE65FDF}" v="1" dt="2023-10-26T09:13:28.821"/>
    <p1510:client id="{F0FB8B26-281A-47FB-B726-E0F68AC4DD0D}" v="10" dt="2023-10-26T09:02:39.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ek Darsa" userId="94b94967bb672eb2" providerId="LiveId" clId="{0BCEF2D0-C21D-419A-B9F9-9CDDFD8F002E}"/>
    <pc:docChg chg="undo custSel modSld sldOrd">
      <pc:chgData name="Marek Darsa" userId="94b94967bb672eb2" providerId="LiveId" clId="{0BCEF2D0-C21D-419A-B9F9-9CDDFD8F002E}" dt="2023-10-26T19:31:04.811" v="143"/>
      <pc:docMkLst>
        <pc:docMk/>
      </pc:docMkLst>
      <pc:sldChg chg="modSp mod">
        <pc:chgData name="Marek Darsa" userId="94b94967bb672eb2" providerId="LiveId" clId="{0BCEF2D0-C21D-419A-B9F9-9CDDFD8F002E}" dt="2023-10-26T19:17:53.031" v="1" actId="313"/>
        <pc:sldMkLst>
          <pc:docMk/>
          <pc:sldMk cId="4067061285" sldId="258"/>
        </pc:sldMkLst>
        <pc:spChg chg="mod">
          <ac:chgData name="Marek Darsa" userId="94b94967bb672eb2" providerId="LiveId" clId="{0BCEF2D0-C21D-419A-B9F9-9CDDFD8F002E}" dt="2023-10-26T19:17:53.031" v="1" actId="313"/>
          <ac:spMkLst>
            <pc:docMk/>
            <pc:sldMk cId="4067061285" sldId="258"/>
            <ac:spMk id="3" creationId="{FA0E7046-BBDD-02E7-7045-3CFB36846271}"/>
          </ac:spMkLst>
        </pc:spChg>
      </pc:sldChg>
      <pc:sldChg chg="modSp mod">
        <pc:chgData name="Marek Darsa" userId="94b94967bb672eb2" providerId="LiveId" clId="{0BCEF2D0-C21D-419A-B9F9-9CDDFD8F002E}" dt="2023-10-26T19:18:59.046" v="6" actId="20577"/>
        <pc:sldMkLst>
          <pc:docMk/>
          <pc:sldMk cId="730569243" sldId="259"/>
        </pc:sldMkLst>
        <pc:spChg chg="mod">
          <ac:chgData name="Marek Darsa" userId="94b94967bb672eb2" providerId="LiveId" clId="{0BCEF2D0-C21D-419A-B9F9-9CDDFD8F002E}" dt="2023-10-26T19:18:59.046" v="6" actId="20577"/>
          <ac:spMkLst>
            <pc:docMk/>
            <pc:sldMk cId="730569243" sldId="259"/>
            <ac:spMk id="3" creationId="{D76E2D4C-5434-FE6C-5EB9-393B1CF382EC}"/>
          </ac:spMkLst>
        </pc:spChg>
      </pc:sldChg>
      <pc:sldChg chg="addSp delSp modSp mod">
        <pc:chgData name="Marek Darsa" userId="94b94967bb672eb2" providerId="LiveId" clId="{0BCEF2D0-C21D-419A-B9F9-9CDDFD8F002E}" dt="2023-10-26T19:25:59.202" v="89" actId="20577"/>
        <pc:sldMkLst>
          <pc:docMk/>
          <pc:sldMk cId="2655982046" sldId="270"/>
        </pc:sldMkLst>
        <pc:spChg chg="add del mod">
          <ac:chgData name="Marek Darsa" userId="94b94967bb672eb2" providerId="LiveId" clId="{0BCEF2D0-C21D-419A-B9F9-9CDDFD8F002E}" dt="2023-10-26T19:24:19.522" v="9"/>
          <ac:spMkLst>
            <pc:docMk/>
            <pc:sldMk cId="2655982046" sldId="270"/>
            <ac:spMk id="2" creationId="{01C46F96-DE9E-C681-F60A-227C86DE918C}"/>
          </ac:spMkLst>
        </pc:spChg>
        <pc:spChg chg="add mod">
          <ac:chgData name="Marek Darsa" userId="94b94967bb672eb2" providerId="LiveId" clId="{0BCEF2D0-C21D-419A-B9F9-9CDDFD8F002E}" dt="2023-10-26T19:25:59.202" v="89" actId="20577"/>
          <ac:spMkLst>
            <pc:docMk/>
            <pc:sldMk cId="2655982046" sldId="270"/>
            <ac:spMk id="4" creationId="{9D323CD5-0CAB-9548-7022-6D5958B13781}"/>
          </ac:spMkLst>
        </pc:spChg>
      </pc:sldChg>
      <pc:sldChg chg="addSp modSp mod">
        <pc:chgData name="Marek Darsa" userId="94b94967bb672eb2" providerId="LiveId" clId="{0BCEF2D0-C21D-419A-B9F9-9CDDFD8F002E}" dt="2023-10-26T19:27:49.608" v="125" actId="1076"/>
        <pc:sldMkLst>
          <pc:docMk/>
          <pc:sldMk cId="1640398736" sldId="271"/>
        </pc:sldMkLst>
        <pc:spChg chg="add mod">
          <ac:chgData name="Marek Darsa" userId="94b94967bb672eb2" providerId="LiveId" clId="{0BCEF2D0-C21D-419A-B9F9-9CDDFD8F002E}" dt="2023-10-26T19:27:49.608" v="125" actId="1076"/>
          <ac:spMkLst>
            <pc:docMk/>
            <pc:sldMk cId="1640398736" sldId="271"/>
            <ac:spMk id="3" creationId="{C41D24D3-B235-FCE9-634A-E501181805F0}"/>
          </ac:spMkLst>
        </pc:spChg>
      </pc:sldChg>
      <pc:sldChg chg="addSp delSp modSp mod ord">
        <pc:chgData name="Marek Darsa" userId="94b94967bb672eb2" providerId="LiveId" clId="{0BCEF2D0-C21D-419A-B9F9-9CDDFD8F002E}" dt="2023-10-26T19:31:04.811" v="143"/>
        <pc:sldMkLst>
          <pc:docMk/>
          <pc:sldMk cId="1661242946" sldId="272"/>
        </pc:sldMkLst>
        <pc:spChg chg="add del mod">
          <ac:chgData name="Marek Darsa" userId="94b94967bb672eb2" providerId="LiveId" clId="{0BCEF2D0-C21D-419A-B9F9-9CDDFD8F002E}" dt="2023-10-26T19:25:49.987" v="86" actId="478"/>
          <ac:spMkLst>
            <pc:docMk/>
            <pc:sldMk cId="1661242946" sldId="272"/>
            <ac:spMk id="3" creationId="{92A9598C-CE35-824D-865B-29D916494C12}"/>
          </ac:spMkLst>
        </pc:spChg>
        <pc:spChg chg="add mod">
          <ac:chgData name="Marek Darsa" userId="94b94967bb672eb2" providerId="LiveId" clId="{0BCEF2D0-C21D-419A-B9F9-9CDDFD8F002E}" dt="2023-10-26T19:26:02.377" v="90" actId="20577"/>
          <ac:spMkLst>
            <pc:docMk/>
            <pc:sldMk cId="1661242946" sldId="272"/>
            <ac:spMk id="4" creationId="{B0201375-B376-7A1C-FA98-43C3D0AA4841}"/>
          </ac:spMkLst>
        </pc:spChg>
      </pc:sldChg>
      <pc:sldChg chg="addSp modSp mod">
        <pc:chgData name="Marek Darsa" userId="94b94967bb672eb2" providerId="LiveId" clId="{0BCEF2D0-C21D-419A-B9F9-9CDDFD8F002E}" dt="2023-10-26T19:28:09.173" v="130" actId="20577"/>
        <pc:sldMkLst>
          <pc:docMk/>
          <pc:sldMk cId="1287659081" sldId="273"/>
        </pc:sldMkLst>
        <pc:spChg chg="add mod">
          <ac:chgData name="Marek Darsa" userId="94b94967bb672eb2" providerId="LiveId" clId="{0BCEF2D0-C21D-419A-B9F9-9CDDFD8F002E}" dt="2023-10-26T19:28:09.173" v="130" actId="20577"/>
          <ac:spMkLst>
            <pc:docMk/>
            <pc:sldMk cId="1287659081" sldId="273"/>
            <ac:spMk id="3" creationId="{A4D555EA-32D0-A028-8DD9-7AC6AEEA0557}"/>
          </ac:spMkLst>
        </pc:spChg>
        <pc:picChg chg="mod">
          <ac:chgData name="Marek Darsa" userId="94b94967bb672eb2" providerId="LiveId" clId="{0BCEF2D0-C21D-419A-B9F9-9CDDFD8F002E}" dt="2023-10-26T19:27:59.215" v="127" actId="1076"/>
          <ac:picMkLst>
            <pc:docMk/>
            <pc:sldMk cId="1287659081" sldId="273"/>
            <ac:picMk id="5" creationId="{1683F91B-1A6A-919F-84BC-C7C6BEA7B7B7}"/>
          </ac:picMkLst>
        </pc:picChg>
      </pc:sldChg>
      <pc:sldChg chg="addSp modSp mod">
        <pc:chgData name="Marek Darsa" userId="94b94967bb672eb2" providerId="LiveId" clId="{0BCEF2D0-C21D-419A-B9F9-9CDDFD8F002E}" dt="2023-10-26T19:28:33.243" v="141" actId="20577"/>
        <pc:sldMkLst>
          <pc:docMk/>
          <pc:sldMk cId="2614151853" sldId="274"/>
        </pc:sldMkLst>
        <pc:spChg chg="add mod">
          <ac:chgData name="Marek Darsa" userId="94b94967bb672eb2" providerId="LiveId" clId="{0BCEF2D0-C21D-419A-B9F9-9CDDFD8F002E}" dt="2023-10-26T19:28:33.243" v="141" actId="20577"/>
          <ac:spMkLst>
            <pc:docMk/>
            <pc:sldMk cId="2614151853" sldId="274"/>
            <ac:spMk id="3" creationId="{D44408EE-EA16-EC86-77DA-CC3B19F83A0D}"/>
          </ac:spMkLst>
        </pc:spChg>
        <pc:picChg chg="mod">
          <ac:chgData name="Marek Darsa" userId="94b94967bb672eb2" providerId="LiveId" clId="{0BCEF2D0-C21D-419A-B9F9-9CDDFD8F002E}" dt="2023-10-26T19:28:18.524" v="131" actId="1076"/>
          <ac:picMkLst>
            <pc:docMk/>
            <pc:sldMk cId="2614151853" sldId="274"/>
            <ac:picMk id="5" creationId="{28F9D4B2-026F-7E38-E43F-EF3872490650}"/>
          </ac:picMkLst>
        </pc:picChg>
      </pc:sldChg>
      <pc:sldChg chg="addSp modSp mod">
        <pc:chgData name="Marek Darsa" userId="94b94967bb672eb2" providerId="LiveId" clId="{0BCEF2D0-C21D-419A-B9F9-9CDDFD8F002E}" dt="2023-10-26T19:27:44.901" v="124" actId="1076"/>
        <pc:sldMkLst>
          <pc:docMk/>
          <pc:sldMk cId="3120591659" sldId="279"/>
        </pc:sldMkLst>
        <pc:spChg chg="add mod">
          <ac:chgData name="Marek Darsa" userId="94b94967bb672eb2" providerId="LiveId" clId="{0BCEF2D0-C21D-419A-B9F9-9CDDFD8F002E}" dt="2023-10-26T19:27:44.901" v="124" actId="1076"/>
          <ac:spMkLst>
            <pc:docMk/>
            <pc:sldMk cId="3120591659" sldId="279"/>
            <ac:spMk id="3" creationId="{BFA7C699-8180-2AC7-B511-314F83EAD896}"/>
          </ac:spMkLst>
        </pc:spChg>
        <pc:picChg chg="mod">
          <ac:chgData name="Marek Darsa" userId="94b94967bb672eb2" providerId="LiveId" clId="{0BCEF2D0-C21D-419A-B9F9-9CDDFD8F002E}" dt="2023-10-26T19:27:42.165" v="123" actId="1076"/>
          <ac:picMkLst>
            <pc:docMk/>
            <pc:sldMk cId="3120591659" sldId="279"/>
            <ac:picMk id="5" creationId="{DBF99711-8ED6-8FC2-1362-F941EE3C8458}"/>
          </ac:picMkLst>
        </pc:picChg>
      </pc:sldChg>
      <pc:sldChg chg="addSp modSp mod">
        <pc:chgData name="Marek Darsa" userId="94b94967bb672eb2" providerId="LiveId" clId="{0BCEF2D0-C21D-419A-B9F9-9CDDFD8F002E}" dt="2023-10-26T19:26:18.435" v="92" actId="20577"/>
        <pc:sldMkLst>
          <pc:docMk/>
          <pc:sldMk cId="2663236416" sldId="281"/>
        </pc:sldMkLst>
        <pc:spChg chg="add mod">
          <ac:chgData name="Marek Darsa" userId="94b94967bb672eb2" providerId="LiveId" clId="{0BCEF2D0-C21D-419A-B9F9-9CDDFD8F002E}" dt="2023-10-26T19:26:18.435" v="92" actId="20577"/>
          <ac:spMkLst>
            <pc:docMk/>
            <pc:sldMk cId="2663236416" sldId="281"/>
            <ac:spMk id="3" creationId="{0B2EBC67-4FFA-3519-1D4C-6A9BC89219F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4" name="Obrázek 3"/>
          <p:cNvPicPr>
            <a:picLocks noChangeAspect="1"/>
          </p:cNvPicPr>
          <p:nvPr userDrawn="1"/>
        </p:nvPicPr>
        <p:blipFill rotWithShape="1">
          <a:blip r:embed="rId2" cstate="print">
            <a:extLst>
              <a:ext uri="{28A0092B-C50C-407E-A947-70E740481C1C}">
                <a14:useLocalDpi xmlns:a14="http://schemas.microsoft.com/office/drawing/2010/main" val="0"/>
              </a:ext>
            </a:extLst>
          </a:blip>
          <a:srcRect t="-9" b="-9"/>
          <a:stretch/>
        </p:blipFill>
        <p:spPr>
          <a:xfrm>
            <a:off x="0" y="0"/>
            <a:ext cx="10076688" cy="7557352"/>
          </a:xfrm>
          <a:prstGeom prst="rect">
            <a:avLst/>
          </a:prstGeom>
        </p:spPr>
      </p:pic>
      <p:sp>
        <p:nvSpPr>
          <p:cNvPr id="2" name="Title 1"/>
          <p:cNvSpPr>
            <a:spLocks noGrp="1"/>
          </p:cNvSpPr>
          <p:nvPr>
            <p:ph type="ctrTitle" hasCustomPrompt="1"/>
          </p:nvPr>
        </p:nvSpPr>
        <p:spPr>
          <a:xfrm>
            <a:off x="1080000" y="1800005"/>
            <a:ext cx="7736694" cy="1446663"/>
          </a:xfrm>
        </p:spPr>
        <p:txBody>
          <a:bodyPr anchor="t"/>
          <a:lstStyle>
            <a:lvl1pPr algn="l">
              <a:defRPr lang="cs-CZ" sz="4800" b="1" i="0" u="none" strike="noStrike" kern="4800" baseline="0" smtClean="0">
                <a:solidFill>
                  <a:schemeClr val="bg1"/>
                </a:solidFill>
                <a:latin typeface="Technika-Bold" panose="00000600000000000000" pitchFamily="50" charset="-18"/>
              </a:defRPr>
            </a:lvl1pPr>
          </a:lstStyle>
          <a:p>
            <a:r>
              <a:rPr lang="en-US" sz="4800" b="1" i="0" u="none" strike="noStrike" baseline="0">
                <a:latin typeface="Technika-Bold" panose="00000600000000000000" pitchFamily="50" charset="-18"/>
              </a:rPr>
              <a:t>PRESENTATION TITLE</a:t>
            </a:r>
            <a:br>
              <a:rPr lang="cs-CZ" sz="4800" b="1" i="0" u="none" strike="noStrike" baseline="0">
                <a:latin typeface="Technika-Bold" panose="00000600000000000000" pitchFamily="50" charset="-18"/>
              </a:rPr>
            </a:br>
            <a:r>
              <a:rPr lang="en-US" sz="4800" b="1" i="0" u="none" strike="noStrike" baseline="0">
                <a:latin typeface="Technika-Bold" panose="00000600000000000000" pitchFamily="50" charset="-18"/>
              </a:rPr>
              <a:t>SUBTITLE</a:t>
            </a:r>
            <a:endParaRPr lang="en-US"/>
          </a:p>
        </p:txBody>
      </p:sp>
      <p:sp>
        <p:nvSpPr>
          <p:cNvPr id="3" name="Subtitle 2"/>
          <p:cNvSpPr>
            <a:spLocks noGrp="1"/>
          </p:cNvSpPr>
          <p:nvPr>
            <p:ph type="subTitle" idx="1" hasCustomPrompt="1"/>
          </p:nvPr>
        </p:nvSpPr>
        <p:spPr>
          <a:xfrm>
            <a:off x="1080000" y="3441736"/>
            <a:ext cx="7736693" cy="1771721"/>
          </a:xfrm>
        </p:spPr>
        <p:txBody>
          <a:bodyPr/>
          <a:lstStyle>
            <a:lvl1pPr marL="0" indent="0" algn="l">
              <a:buNone/>
              <a:defRPr lang="cs-CZ" sz="2400" b="1" i="0" u="none" strike="noStrike" kern="2800" baseline="0" smtClean="0">
                <a:solidFill>
                  <a:schemeClr val="bg1"/>
                </a:solidFill>
                <a:latin typeface="Technika-Bold" panose="00000600000000000000" pitchFamily="50" charset="-18"/>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FACULTIES, INSTITUTES AND OTHER PARTS</a:t>
            </a:r>
            <a:br>
              <a:rPr lang="en-US"/>
            </a:br>
            <a:r>
              <a:rPr lang="en-US"/>
              <a:t>AUTHOR/TITLE</a:t>
            </a:r>
            <a:r>
              <a:rPr lang="cs-CZ"/>
              <a:t> </a:t>
            </a:r>
            <a:r>
              <a:rPr lang="en-US"/>
              <a:t>NAME</a:t>
            </a:r>
            <a:r>
              <a:rPr lang="cs-CZ"/>
              <a:t> </a:t>
            </a:r>
            <a:r>
              <a:rPr lang="en-US"/>
              <a:t>SURNAME</a:t>
            </a:r>
            <a:br>
              <a:rPr lang="en-US"/>
            </a:br>
            <a:r>
              <a:rPr lang="en-US"/>
              <a:t>DATE</a:t>
            </a:r>
            <a:endParaRPr lang="cs-CZ"/>
          </a:p>
        </p:txBody>
      </p:sp>
      <p:pic>
        <p:nvPicPr>
          <p:cNvPr id="6" name="Obráze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01" y="270000"/>
            <a:ext cx="1773814" cy="863526"/>
          </a:xfrm>
          <a:prstGeom prst="rect">
            <a:avLst/>
          </a:prstGeom>
        </p:spPr>
      </p:pic>
    </p:spTree>
    <p:extLst>
      <p:ext uri="{BB962C8B-B14F-4D97-AF65-F5344CB8AC3E}">
        <p14:creationId xmlns:p14="http://schemas.microsoft.com/office/powerpoint/2010/main" val="14979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Úvodní snímek">
    <p:spTree>
      <p:nvGrpSpPr>
        <p:cNvPr id="1" name=""/>
        <p:cNvGrpSpPr/>
        <p:nvPr/>
      </p:nvGrpSpPr>
      <p:grpSpPr>
        <a:xfrm>
          <a:off x="0" y="0"/>
          <a:ext cx="0" cy="0"/>
          <a:chOff x="0" y="0"/>
          <a:chExt cx="0" cy="0"/>
        </a:xfrm>
      </p:grpSpPr>
      <p:pic>
        <p:nvPicPr>
          <p:cNvPr id="5" name="Obrázek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0" b="-10"/>
          <a:stretch/>
        </p:blipFill>
        <p:spPr>
          <a:xfrm>
            <a:off x="0" y="1"/>
            <a:ext cx="10076688" cy="7557503"/>
          </a:xfrm>
          <a:prstGeom prst="rect">
            <a:avLst/>
          </a:prstGeom>
        </p:spPr>
      </p:pic>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0002" y="270000"/>
            <a:ext cx="1770611" cy="86348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ctrTitle" hasCustomPrompt="1"/>
          </p:nvPr>
        </p:nvSpPr>
        <p:spPr>
          <a:xfrm>
            <a:off x="1080000" y="1800005"/>
            <a:ext cx="7736694" cy="1446663"/>
          </a:xfrm>
        </p:spPr>
        <p:txBody>
          <a:bodyPr anchor="t"/>
          <a:lstStyle>
            <a:lvl1pPr algn="l">
              <a:defRPr lang="cs-CZ" sz="4800" b="1" i="0" u="none" strike="noStrike" kern="4800" baseline="0" smtClean="0">
                <a:solidFill>
                  <a:schemeClr val="tx1"/>
                </a:solidFill>
                <a:latin typeface="Technika-Bold" panose="00000600000000000000" pitchFamily="50" charset="-18"/>
              </a:defRPr>
            </a:lvl1pPr>
          </a:lstStyle>
          <a:p>
            <a:r>
              <a:rPr lang="en-US" sz="4800" b="1" i="0" u="none" strike="noStrike" baseline="0">
                <a:latin typeface="Technika-Bold" panose="00000600000000000000" pitchFamily="50" charset="-18"/>
              </a:rPr>
              <a:t>PRESENTATION TITLE</a:t>
            </a:r>
            <a:br>
              <a:rPr lang="cs-CZ" sz="4800" b="1" i="0" u="none" strike="noStrike" baseline="0">
                <a:latin typeface="Technika-Bold" panose="00000600000000000000" pitchFamily="50" charset="-18"/>
              </a:rPr>
            </a:br>
            <a:r>
              <a:rPr lang="en-US" sz="4800" b="1" i="0" u="none" strike="noStrike" baseline="0">
                <a:latin typeface="Technika-Bold" panose="00000600000000000000" pitchFamily="50" charset="-18"/>
              </a:rPr>
              <a:t>SUBTITLE</a:t>
            </a:r>
            <a:endParaRPr lang="en-US"/>
          </a:p>
        </p:txBody>
      </p:sp>
      <p:sp>
        <p:nvSpPr>
          <p:cNvPr id="12" name="Subtitle 2"/>
          <p:cNvSpPr>
            <a:spLocks noGrp="1"/>
          </p:cNvSpPr>
          <p:nvPr>
            <p:ph type="subTitle" idx="1" hasCustomPrompt="1"/>
          </p:nvPr>
        </p:nvSpPr>
        <p:spPr>
          <a:xfrm>
            <a:off x="1080000" y="3441736"/>
            <a:ext cx="7736693" cy="1771721"/>
          </a:xfrm>
        </p:spPr>
        <p:txBody>
          <a:bodyPr/>
          <a:lstStyle>
            <a:lvl1pPr marL="0" indent="0" algn="l">
              <a:buNone/>
              <a:defRPr lang="cs-CZ" sz="2400" b="1" i="0" u="none" strike="noStrike" kern="2800" baseline="0" smtClean="0">
                <a:solidFill>
                  <a:schemeClr val="tx1"/>
                </a:solidFill>
                <a:latin typeface="Technika-Bold" panose="00000600000000000000" pitchFamily="50" charset="-18"/>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FACULTIES, INSTITUTES AND OTHER PARTS</a:t>
            </a:r>
            <a:br>
              <a:rPr lang="en-US"/>
            </a:br>
            <a:r>
              <a:rPr lang="en-US"/>
              <a:t>AUTHOR/TITLE</a:t>
            </a:r>
            <a:r>
              <a:rPr lang="cs-CZ"/>
              <a:t> </a:t>
            </a:r>
            <a:r>
              <a:rPr lang="en-US"/>
              <a:t>NAME</a:t>
            </a:r>
            <a:r>
              <a:rPr lang="cs-CZ"/>
              <a:t> </a:t>
            </a:r>
            <a:r>
              <a:rPr lang="en-US"/>
              <a:t>SURNAME</a:t>
            </a:r>
            <a:br>
              <a:rPr lang="en-US"/>
            </a:br>
            <a:r>
              <a:rPr lang="en-US"/>
              <a:t>DATE</a:t>
            </a:r>
            <a:endParaRPr lang="cs-CZ"/>
          </a:p>
        </p:txBody>
      </p:sp>
    </p:spTree>
    <p:extLst>
      <p:ext uri="{BB962C8B-B14F-4D97-AF65-F5344CB8AC3E}">
        <p14:creationId xmlns:p14="http://schemas.microsoft.com/office/powerpoint/2010/main" val="10571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800000"/>
            <a:ext cx="7794000" cy="1087934"/>
          </a:xfrm>
        </p:spPr>
        <p:txBody>
          <a:bodyPr anchor="t"/>
          <a:lstStyle>
            <a:lvl1pPr>
              <a:defRPr sz="2800" kern="2800" baseline="0">
                <a:latin typeface="Technika-Bold" panose="00000600000000000000" pitchFamily="50" charset="-18"/>
              </a:defRPr>
            </a:lvl1pPr>
          </a:lstStyle>
          <a:p>
            <a:r>
              <a:rPr lang="en-US"/>
              <a:t>SUBTITLE</a:t>
            </a:r>
          </a:p>
        </p:txBody>
      </p:sp>
      <p:sp>
        <p:nvSpPr>
          <p:cNvPr id="3" name="Content Placeholder 2"/>
          <p:cNvSpPr>
            <a:spLocks noGrp="1"/>
          </p:cNvSpPr>
          <p:nvPr>
            <p:ph idx="1" hasCustomPrompt="1"/>
          </p:nvPr>
        </p:nvSpPr>
        <p:spPr>
          <a:xfrm>
            <a:off x="1080000" y="3059766"/>
            <a:ext cx="7794000" cy="3528000"/>
          </a:xfrm>
        </p:spPr>
        <p:txBody>
          <a:bodyPr>
            <a:normAutofit/>
          </a:bodyPr>
          <a:lstStyle>
            <a:lvl1pPr marL="0" indent="0">
              <a:buNone/>
              <a:defRPr sz="2000" kern="3000" baseline="0">
                <a:latin typeface="Technika-Bold" panose="00000600000000000000" pitchFamily="50" charset="-18"/>
              </a:defRPr>
            </a:lvl1pPr>
          </a:lstStyle>
          <a:p>
            <a:pPr lvl="0"/>
            <a:r>
              <a:rPr lang="en-US"/>
              <a:t>INSERT TEXT</a:t>
            </a:r>
          </a:p>
        </p:txBody>
      </p:sp>
    </p:spTree>
    <p:extLst>
      <p:ext uri="{BB962C8B-B14F-4D97-AF65-F5344CB8AC3E}">
        <p14:creationId xmlns:p14="http://schemas.microsoft.com/office/powerpoint/2010/main" val="27684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a obrázek">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177200" y="1800001"/>
            <a:ext cx="7696800" cy="4788000"/>
          </a:xfrm>
        </p:spPr>
        <p:txBody>
          <a:bodyPr>
            <a:normAutofit/>
          </a:bodyPr>
          <a:lstStyle>
            <a:lvl1pPr marL="0" indent="0">
              <a:buNone/>
              <a:defRPr sz="2000" kern="3000" baseline="0">
                <a:latin typeface="Technika-Bold" panose="00000600000000000000" pitchFamily="50" charset="-18"/>
              </a:defRPr>
            </a:lvl1pPr>
          </a:lstStyle>
          <a:p>
            <a:pPr lvl="0"/>
            <a:r>
              <a:rPr lang="en-US"/>
              <a:t>INSERT PICTURE</a:t>
            </a:r>
          </a:p>
        </p:txBody>
      </p:sp>
    </p:spTree>
    <p:extLst>
      <p:ext uri="{BB962C8B-B14F-4D97-AF65-F5344CB8AC3E}">
        <p14:creationId xmlns:p14="http://schemas.microsoft.com/office/powerpoint/2010/main" val="123419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rázek">
    <p:spTree>
      <p:nvGrpSpPr>
        <p:cNvPr id="1" name=""/>
        <p:cNvGrpSpPr/>
        <p:nvPr/>
      </p:nvGrpSpPr>
      <p:grpSpPr>
        <a:xfrm>
          <a:off x="0" y="0"/>
          <a:ext cx="0" cy="0"/>
          <a:chOff x="0" y="0"/>
          <a:chExt cx="0" cy="0"/>
        </a:xfrm>
      </p:grpSpPr>
      <p:sp>
        <p:nvSpPr>
          <p:cNvPr id="4" name="Obdélník 3"/>
          <p:cNvSpPr/>
          <p:nvPr userDrawn="1"/>
        </p:nvSpPr>
        <p:spPr>
          <a:xfrm>
            <a:off x="2067643" y="368300"/>
            <a:ext cx="6888707" cy="12284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cs-CZ" sz="1800"/>
          </a:p>
        </p:txBody>
      </p:sp>
      <p:sp>
        <p:nvSpPr>
          <p:cNvPr id="3" name="Content Placeholder 2"/>
          <p:cNvSpPr>
            <a:spLocks noGrp="1"/>
          </p:cNvSpPr>
          <p:nvPr>
            <p:ph idx="1" hasCustomPrompt="1"/>
          </p:nvPr>
        </p:nvSpPr>
        <p:spPr>
          <a:xfrm>
            <a:off x="270000" y="270000"/>
            <a:ext cx="8604000" cy="6318000"/>
          </a:xfrm>
        </p:spPr>
        <p:txBody>
          <a:bodyPr>
            <a:normAutofit/>
          </a:bodyPr>
          <a:lstStyle>
            <a:lvl1pPr marL="0" indent="0" algn="ctr">
              <a:buNone/>
              <a:defRPr sz="2000" kern="3000" baseline="0">
                <a:latin typeface="Technika-Bold" panose="00000600000000000000" pitchFamily="50" charset="-18"/>
              </a:defRPr>
            </a:lvl1pPr>
          </a:lstStyle>
          <a:p>
            <a:pPr lvl="0"/>
            <a:r>
              <a:rPr lang="en-US"/>
              <a:t>INSERT PICTURE</a:t>
            </a:r>
          </a:p>
        </p:txBody>
      </p:sp>
    </p:spTree>
    <p:extLst>
      <p:ext uri="{BB962C8B-B14F-4D97-AF65-F5344CB8AC3E}">
        <p14:creationId xmlns:p14="http://schemas.microsoft.com/office/powerpoint/2010/main" val="142073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0000" y="1440000"/>
            <a:ext cx="7794000" cy="1325563"/>
          </a:xfrm>
          <a:prstGeom prst="rect">
            <a:avLst/>
          </a:prstGeom>
        </p:spPr>
        <p:txBody>
          <a:bodyPr vert="horz" lIns="91440" tIns="45720" rIns="91440" bIns="45720" rtlCol="0" anchor="ctr">
            <a:normAutofit/>
          </a:bodyPr>
          <a:lstStyle/>
          <a:p>
            <a:r>
              <a:rPr lang="cs-CZ"/>
              <a:t>Kliknutím lze upravit styl.</a:t>
            </a:r>
            <a:endParaRPr lang="en-US"/>
          </a:p>
        </p:txBody>
      </p:sp>
      <p:sp>
        <p:nvSpPr>
          <p:cNvPr id="3" name="Text Placeholder 2"/>
          <p:cNvSpPr>
            <a:spLocks noGrp="1"/>
          </p:cNvSpPr>
          <p:nvPr>
            <p:ph type="body" idx="1"/>
          </p:nvPr>
        </p:nvSpPr>
        <p:spPr>
          <a:xfrm>
            <a:off x="1080000" y="2880000"/>
            <a:ext cx="7794000" cy="3708000"/>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pic>
        <p:nvPicPr>
          <p:cNvPr id="5"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270002" y="270000"/>
            <a:ext cx="1770611" cy="86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36552"/>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85" r:id="rId4"/>
    <p:sldLayoutId id="2147483684" r:id="rId5"/>
  </p:sldLayoutIdLst>
  <p:txStyles>
    <p:titleStyle>
      <a:lvl1pPr algn="l" defTabSz="914332" rtl="0" eaLnBrk="1" latinLnBrk="0" hangingPunct="1">
        <a:lnSpc>
          <a:spcPct val="90000"/>
        </a:lnSpc>
        <a:spcBef>
          <a:spcPct val="0"/>
        </a:spcBef>
        <a:buNone/>
        <a:defRPr sz="4400" kern="1200">
          <a:solidFill>
            <a:schemeClr val="tx1"/>
          </a:solidFill>
          <a:latin typeface="Technika-Bold" panose="00000600000000000000" pitchFamily="50" charset="-18"/>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Technika" panose="00000600000000000000" pitchFamily="50" charset="-18"/>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Technika" panose="00000600000000000000" pitchFamily="50" charset="-18"/>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Technika" panose="00000600000000000000" pitchFamily="50" charset="-18"/>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131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toptal.com/developers/sorting-algorithms" TargetMode="External"/><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adpis 9"/>
          <p:cNvSpPr>
            <a:spLocks noGrp="1"/>
          </p:cNvSpPr>
          <p:nvPr>
            <p:ph type="ctrTitle"/>
          </p:nvPr>
        </p:nvSpPr>
        <p:spPr/>
        <p:txBody>
          <a:bodyPr/>
          <a:lstStyle/>
          <a:p>
            <a:r>
              <a:rPr lang="en-US"/>
              <a:t>Sorting Algorithms</a:t>
            </a:r>
          </a:p>
        </p:txBody>
      </p:sp>
      <p:sp>
        <p:nvSpPr>
          <p:cNvPr id="11" name="Podnadpis 10"/>
          <p:cNvSpPr>
            <a:spLocks noGrp="1"/>
          </p:cNvSpPr>
          <p:nvPr>
            <p:ph type="subTitle" idx="1"/>
          </p:nvPr>
        </p:nvSpPr>
        <p:spPr>
          <a:xfrm>
            <a:off x="1080000" y="4316278"/>
            <a:ext cx="2290881" cy="897179"/>
          </a:xfrm>
        </p:spPr>
        <p:txBody>
          <a:bodyPr/>
          <a:lstStyle/>
          <a:p>
            <a:r>
              <a:rPr lang="en-US"/>
              <a:t>Marek Darsa</a:t>
            </a:r>
          </a:p>
          <a:p>
            <a:r>
              <a:rPr lang="en-US"/>
              <a:t>3.11.2023</a:t>
            </a:r>
          </a:p>
        </p:txBody>
      </p:sp>
    </p:spTree>
    <p:extLst>
      <p:ext uri="{BB962C8B-B14F-4D97-AF65-F5344CB8AC3E}">
        <p14:creationId xmlns:p14="http://schemas.microsoft.com/office/powerpoint/2010/main" val="18445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1896-0E17-656A-3543-FFBF75531B78}"/>
              </a:ext>
            </a:extLst>
          </p:cNvPr>
          <p:cNvSpPr>
            <a:spLocks noGrp="1"/>
          </p:cNvSpPr>
          <p:nvPr>
            <p:ph type="title"/>
          </p:nvPr>
        </p:nvSpPr>
        <p:spPr/>
        <p:txBody>
          <a:bodyPr/>
          <a:lstStyle/>
          <a:p>
            <a:r>
              <a:rPr lang="en-US"/>
              <a:t>Selection sort</a:t>
            </a:r>
          </a:p>
        </p:txBody>
      </p:sp>
      <p:pic>
        <p:nvPicPr>
          <p:cNvPr id="5" name="Content Placeholder 4" descr="A number bars with numbers&#10;&#10;Description automatically generated with medium confidence">
            <a:extLst>
              <a:ext uri="{FF2B5EF4-FFF2-40B4-BE49-F238E27FC236}">
                <a16:creationId xmlns:a16="http://schemas.microsoft.com/office/drawing/2014/main" id="{8EE7C957-02EF-B0EC-63AE-11BB4D794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367" y="3543685"/>
            <a:ext cx="5457265" cy="2405239"/>
          </a:xfrm>
        </p:spPr>
      </p:pic>
      <p:sp>
        <p:nvSpPr>
          <p:cNvPr id="4" name="TextBox 3">
            <a:extLst>
              <a:ext uri="{FF2B5EF4-FFF2-40B4-BE49-F238E27FC236}">
                <a16:creationId xmlns:a16="http://schemas.microsoft.com/office/drawing/2014/main" id="{B0201375-B376-7A1C-FA98-43C3D0AA4841}"/>
              </a:ext>
            </a:extLst>
          </p:cNvPr>
          <p:cNvSpPr txBox="1"/>
          <p:nvPr/>
        </p:nvSpPr>
        <p:spPr>
          <a:xfrm>
            <a:off x="3038297" y="5751847"/>
            <a:ext cx="3067404" cy="646331"/>
          </a:xfrm>
          <a:prstGeom prst="rect">
            <a:avLst/>
          </a:prstGeom>
          <a:noFill/>
        </p:spPr>
        <p:txBody>
          <a:bodyPr wrap="square" rtlCol="0">
            <a:spAutoFit/>
          </a:bodyPr>
          <a:lstStyle/>
          <a:p>
            <a:r>
              <a:rPr lang="en-US"/>
              <a:t>Time complexity: O(n^2)	</a:t>
            </a:r>
          </a:p>
          <a:p>
            <a:r>
              <a:rPr lang="en-US"/>
              <a:t>Space complexity: O(1)	</a:t>
            </a:r>
          </a:p>
        </p:txBody>
      </p:sp>
    </p:spTree>
    <p:extLst>
      <p:ext uri="{BB962C8B-B14F-4D97-AF65-F5344CB8AC3E}">
        <p14:creationId xmlns:p14="http://schemas.microsoft.com/office/powerpoint/2010/main" val="166124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1896-0E17-656A-3543-FFBF75531B78}"/>
              </a:ext>
            </a:extLst>
          </p:cNvPr>
          <p:cNvSpPr>
            <a:spLocks noGrp="1"/>
          </p:cNvSpPr>
          <p:nvPr>
            <p:ph type="title"/>
          </p:nvPr>
        </p:nvSpPr>
        <p:spPr/>
        <p:txBody>
          <a:bodyPr/>
          <a:lstStyle/>
          <a:p>
            <a:r>
              <a:rPr lang="en-US" dirty="0"/>
              <a:t>Selection sort</a:t>
            </a:r>
          </a:p>
        </p:txBody>
      </p:sp>
      <p:sp>
        <p:nvSpPr>
          <p:cNvPr id="6" name="Content Placeholder 5">
            <a:extLst>
              <a:ext uri="{FF2B5EF4-FFF2-40B4-BE49-F238E27FC236}">
                <a16:creationId xmlns:a16="http://schemas.microsoft.com/office/drawing/2014/main" id="{FE982519-3406-0069-4C9E-5E528C6F1606}"/>
              </a:ext>
            </a:extLst>
          </p:cNvPr>
          <p:cNvSpPr>
            <a:spLocks noGrp="1"/>
          </p:cNvSpPr>
          <p:nvPr>
            <p:ph idx="1"/>
          </p:nvPr>
        </p:nvSpPr>
        <p:spPr>
          <a:xfrm>
            <a:off x="363984" y="2467993"/>
            <a:ext cx="8510016" cy="4181382"/>
          </a:xfrm>
        </p:spPr>
        <p:txBody>
          <a:bodyPr>
            <a:normAutofit fontScale="47500" lnSpcReduction="20000"/>
          </a:bodyPr>
          <a:lstStyle/>
          <a:p>
            <a:r>
              <a:rPr lang="en-US" sz="3100" dirty="0">
                <a:latin typeface="+mn-lt"/>
              </a:rPr>
              <a:t>Dividing into Sorted and Unsorted Parts: Initially, the entire list is considered unsorted. The algorithm maintains two </a:t>
            </a:r>
            <a:r>
              <a:rPr lang="en-US" sz="3100" dirty="0" err="1">
                <a:latin typeface="+mn-lt"/>
              </a:rPr>
              <a:t>sublists</a:t>
            </a:r>
            <a:r>
              <a:rPr lang="en-US" sz="3100" dirty="0">
                <a:latin typeface="+mn-lt"/>
              </a:rPr>
              <a:t> within the input list: the left part represents the sorted portion, and the right part is the unsorted portion.</a:t>
            </a:r>
          </a:p>
          <a:p>
            <a:r>
              <a:rPr lang="en-US" sz="3100" dirty="0">
                <a:latin typeface="+mn-lt"/>
              </a:rPr>
              <a:t>Selecting the Minimum (or Maximum) Element: The algorithm begins by searching for the minimum (or maximum) element in the unsorted portion of the list. To do this, it iterates through the unsorted portion and keeps track of the index of the minimum (or maximum) element found so far.</a:t>
            </a:r>
          </a:p>
          <a:p>
            <a:r>
              <a:rPr lang="en-US" sz="3100" dirty="0">
                <a:latin typeface="+mn-lt"/>
              </a:rPr>
              <a:t>Swapping: Once the minimum (or maximum) element is found, it is swapped with the first element in the unsorted portion. This effectively moves the selected element from the unsorted portion to the end of the sorted portion.</a:t>
            </a:r>
          </a:p>
          <a:p>
            <a:r>
              <a:rPr lang="en-US" sz="3100" dirty="0">
                <a:latin typeface="+mn-lt"/>
              </a:rPr>
              <a:t>Expanding the Sorted Portion: The algorithm then considers the left part (sorted portion) to have expanded by one element, and the right part (unsorted portion) to have shrunk by one element.</a:t>
            </a:r>
          </a:p>
          <a:p>
            <a:r>
              <a:rPr lang="en-US" sz="3100" dirty="0">
                <a:latin typeface="+mn-lt"/>
              </a:rPr>
              <a:t>Repeat: Steps 2 to 4 are repeated for the remaining elements in the unsorted portion. The algorithm continues to find the minimum (or maximum) element from the remaining unsorted elements and swaps it with the first element in the unsorted portion.</a:t>
            </a:r>
          </a:p>
          <a:p>
            <a:r>
              <a:rPr lang="en-US" sz="3100" dirty="0">
                <a:latin typeface="+mn-lt"/>
              </a:rPr>
              <a:t>Termination*: The algorithm repeats this process until the entire list is sorted. At this point, the unsorted portion becomes empty, and the sorted portion contains all the elements in the correct order.</a:t>
            </a:r>
          </a:p>
        </p:txBody>
      </p:sp>
    </p:spTree>
    <p:extLst>
      <p:ext uri="{BB962C8B-B14F-4D97-AF65-F5344CB8AC3E}">
        <p14:creationId xmlns:p14="http://schemas.microsoft.com/office/powerpoint/2010/main" val="259184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7268FA-E0D7-AF30-17E0-D4223F0F5931}"/>
              </a:ext>
            </a:extLst>
          </p:cNvPr>
          <p:cNvSpPr>
            <a:spLocks noGrp="1"/>
          </p:cNvSpPr>
          <p:nvPr>
            <p:ph type="title"/>
          </p:nvPr>
        </p:nvSpPr>
        <p:spPr/>
        <p:txBody>
          <a:bodyPr/>
          <a:lstStyle/>
          <a:p>
            <a:r>
              <a:rPr lang="en-US"/>
              <a:t>Bubble sort</a:t>
            </a:r>
          </a:p>
        </p:txBody>
      </p:sp>
      <p:pic>
        <p:nvPicPr>
          <p:cNvPr id="5" name="Content Placeholder 4" descr="A number on a white background&#10;&#10;Description automatically generated with medium confidence">
            <a:extLst>
              <a:ext uri="{FF2B5EF4-FFF2-40B4-BE49-F238E27FC236}">
                <a16:creationId xmlns:a16="http://schemas.microsoft.com/office/drawing/2014/main" id="{D58BED5F-B9C8-52DA-A3A8-E8C1B22EC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596" y="3258105"/>
            <a:ext cx="6134808" cy="2157127"/>
          </a:xfrm>
        </p:spPr>
      </p:pic>
      <p:sp>
        <p:nvSpPr>
          <p:cNvPr id="4" name="TextBox 3">
            <a:extLst>
              <a:ext uri="{FF2B5EF4-FFF2-40B4-BE49-F238E27FC236}">
                <a16:creationId xmlns:a16="http://schemas.microsoft.com/office/drawing/2014/main" id="{9D323CD5-0CAB-9548-7022-6D5958B13781}"/>
              </a:ext>
            </a:extLst>
          </p:cNvPr>
          <p:cNvSpPr txBox="1"/>
          <p:nvPr/>
        </p:nvSpPr>
        <p:spPr>
          <a:xfrm>
            <a:off x="3038298" y="5785403"/>
            <a:ext cx="3067404" cy="646331"/>
          </a:xfrm>
          <a:prstGeom prst="rect">
            <a:avLst/>
          </a:prstGeom>
          <a:noFill/>
        </p:spPr>
        <p:txBody>
          <a:bodyPr wrap="square" rtlCol="0">
            <a:spAutoFit/>
          </a:bodyPr>
          <a:lstStyle/>
          <a:p>
            <a:r>
              <a:rPr lang="en-US"/>
              <a:t>Time complexity: O(n^2)	</a:t>
            </a:r>
          </a:p>
          <a:p>
            <a:r>
              <a:rPr lang="en-US"/>
              <a:t>Space complexity: O(1)	</a:t>
            </a:r>
          </a:p>
        </p:txBody>
      </p:sp>
    </p:spTree>
    <p:extLst>
      <p:ext uri="{BB962C8B-B14F-4D97-AF65-F5344CB8AC3E}">
        <p14:creationId xmlns:p14="http://schemas.microsoft.com/office/powerpoint/2010/main" val="265598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4E3D-4D13-26BF-697F-A080C80E005E}"/>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DBDE7928-C59C-3079-862C-E353BC3BCF7E}"/>
              </a:ext>
            </a:extLst>
          </p:cNvPr>
          <p:cNvSpPr>
            <a:spLocks noGrp="1"/>
          </p:cNvSpPr>
          <p:nvPr>
            <p:ph idx="1"/>
          </p:nvPr>
        </p:nvSpPr>
        <p:spPr>
          <a:xfrm>
            <a:off x="408373" y="2494625"/>
            <a:ext cx="8465627" cy="4093141"/>
          </a:xfrm>
        </p:spPr>
        <p:txBody>
          <a:bodyPr>
            <a:normAutofit/>
          </a:bodyPr>
          <a:lstStyle/>
          <a:p>
            <a:pPr algn="l"/>
            <a:r>
              <a:rPr lang="en-US" b="1" i="0" dirty="0">
                <a:effectLst/>
                <a:latin typeface="+mn-lt"/>
              </a:rPr>
              <a:t>Comparing and Swapping</a:t>
            </a:r>
            <a:r>
              <a:rPr lang="en-US" b="0" i="0" dirty="0">
                <a:effectLst/>
                <a:latin typeface="+mn-lt"/>
              </a:rPr>
              <a:t>: Bubble Sort works by repeatedly comparing adjacent elements in the list and swapping them if they are in the wrong order. It starts at the beginning of the list.</a:t>
            </a:r>
          </a:p>
          <a:p>
            <a:pPr algn="l"/>
            <a:r>
              <a:rPr lang="en-US" b="1" i="0" dirty="0">
                <a:effectLst/>
                <a:latin typeface="+mn-lt"/>
              </a:rPr>
              <a:t>Passes Through the List</a:t>
            </a:r>
            <a:r>
              <a:rPr lang="en-US" b="0" i="0" dirty="0">
                <a:effectLst/>
                <a:latin typeface="+mn-lt"/>
              </a:rPr>
              <a:t>: In each pass through the list, Bubble Sort compares adjacent pairs of elements and swaps them if they are out of order. After each pass, the largest (or smallest, depending on the sorting order) element "bubbles up" to its correct position at the end of the list.</a:t>
            </a:r>
          </a:p>
          <a:p>
            <a:pPr algn="l"/>
            <a:r>
              <a:rPr lang="en-US" b="1" i="0" dirty="0">
                <a:effectLst/>
                <a:latin typeface="+mn-lt"/>
              </a:rPr>
              <a:t>Repeat Until Sorted</a:t>
            </a:r>
            <a:r>
              <a:rPr lang="en-US" b="0" i="0" dirty="0">
                <a:effectLst/>
                <a:latin typeface="+mn-lt"/>
              </a:rPr>
              <a:t>: Bubble Sort continues making passes through the list until no more swaps are needed. This indicates that the list is completely sorted. Bubble Sort is known for its "bubbling" of the largest (or smallest) elements to their correct positions in each pass.</a:t>
            </a:r>
          </a:p>
          <a:p>
            <a:endParaRPr lang="en-US" dirty="0"/>
          </a:p>
        </p:txBody>
      </p:sp>
    </p:spTree>
    <p:extLst>
      <p:ext uri="{BB962C8B-B14F-4D97-AF65-F5344CB8AC3E}">
        <p14:creationId xmlns:p14="http://schemas.microsoft.com/office/powerpoint/2010/main" val="305654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1B7C-E395-85CE-ABDE-2FFBAE9552FE}"/>
              </a:ext>
            </a:extLst>
          </p:cNvPr>
          <p:cNvSpPr>
            <a:spLocks noGrp="1"/>
          </p:cNvSpPr>
          <p:nvPr>
            <p:ph type="title"/>
          </p:nvPr>
        </p:nvSpPr>
        <p:spPr/>
        <p:txBody>
          <a:bodyPr/>
          <a:lstStyle/>
          <a:p>
            <a:r>
              <a:rPr lang="en-US"/>
              <a:t>Insertion sort</a:t>
            </a:r>
          </a:p>
        </p:txBody>
      </p:sp>
      <p:pic>
        <p:nvPicPr>
          <p:cNvPr id="5" name="Content Placeholder 4" descr="A number line with black numbers&#10;&#10;Description automatically generated with medium confidence">
            <a:extLst>
              <a:ext uri="{FF2B5EF4-FFF2-40B4-BE49-F238E27FC236}">
                <a16:creationId xmlns:a16="http://schemas.microsoft.com/office/drawing/2014/main" id="{DAE67A95-A55A-4EED-ACC3-CB8F4F272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919" y="2618913"/>
            <a:ext cx="6144537" cy="3686722"/>
          </a:xfrm>
        </p:spPr>
      </p:pic>
      <p:sp>
        <p:nvSpPr>
          <p:cNvPr id="3" name="TextBox 2">
            <a:extLst>
              <a:ext uri="{FF2B5EF4-FFF2-40B4-BE49-F238E27FC236}">
                <a16:creationId xmlns:a16="http://schemas.microsoft.com/office/drawing/2014/main" id="{0B2EBC67-4FFA-3519-1D4C-6A9BC89219F2}"/>
              </a:ext>
            </a:extLst>
          </p:cNvPr>
          <p:cNvSpPr txBox="1"/>
          <p:nvPr/>
        </p:nvSpPr>
        <p:spPr>
          <a:xfrm>
            <a:off x="3038298" y="5785403"/>
            <a:ext cx="3067404" cy="646331"/>
          </a:xfrm>
          <a:prstGeom prst="rect">
            <a:avLst/>
          </a:prstGeom>
          <a:noFill/>
        </p:spPr>
        <p:txBody>
          <a:bodyPr wrap="square" rtlCol="0">
            <a:spAutoFit/>
          </a:bodyPr>
          <a:lstStyle/>
          <a:p>
            <a:r>
              <a:rPr lang="en-US"/>
              <a:t>Time complexity: O(n^2)	</a:t>
            </a:r>
          </a:p>
          <a:p>
            <a:r>
              <a:rPr lang="en-US"/>
              <a:t>Space complexity: O(1)	</a:t>
            </a:r>
          </a:p>
        </p:txBody>
      </p:sp>
    </p:spTree>
    <p:extLst>
      <p:ext uri="{BB962C8B-B14F-4D97-AF65-F5344CB8AC3E}">
        <p14:creationId xmlns:p14="http://schemas.microsoft.com/office/powerpoint/2010/main" val="2663236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BB4C-70EF-06B5-871E-73830686486A}"/>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9F0B140F-4070-52E6-CA23-8D7669D0E4B0}"/>
              </a:ext>
            </a:extLst>
          </p:cNvPr>
          <p:cNvSpPr>
            <a:spLocks noGrp="1"/>
          </p:cNvSpPr>
          <p:nvPr>
            <p:ph idx="1"/>
          </p:nvPr>
        </p:nvSpPr>
        <p:spPr>
          <a:xfrm>
            <a:off x="372862" y="2645546"/>
            <a:ext cx="8501138" cy="3942220"/>
          </a:xfrm>
        </p:spPr>
        <p:txBody>
          <a:bodyPr>
            <a:normAutofit fontScale="85000" lnSpcReduction="10000"/>
          </a:bodyPr>
          <a:lstStyle/>
          <a:p>
            <a:pPr algn="l"/>
            <a:r>
              <a:rPr lang="en-US" b="1" i="0" dirty="0">
                <a:effectLst/>
                <a:latin typeface="+mn-lt"/>
              </a:rPr>
              <a:t>Dividing into Sorted and Unsorted Parts</a:t>
            </a:r>
            <a:r>
              <a:rPr lang="en-US" b="0" i="0" dirty="0">
                <a:effectLst/>
                <a:latin typeface="+mn-lt"/>
              </a:rPr>
              <a:t>: Similar to Selection Sort, Insertion Sort divides the list into two parts: the left part represents the sorted portion, and the right part is the unsorted portion. Initially, the first element is considered the sorted portion, and the rest of the list is the unsorted portion.</a:t>
            </a:r>
          </a:p>
          <a:p>
            <a:pPr algn="l"/>
            <a:r>
              <a:rPr lang="en-US" b="1" i="0" dirty="0">
                <a:effectLst/>
                <a:latin typeface="+mn-lt"/>
              </a:rPr>
              <a:t>Inserting Elements</a:t>
            </a:r>
            <a:r>
              <a:rPr lang="en-US" b="0" i="0" dirty="0">
                <a:effectLst/>
                <a:latin typeface="+mn-lt"/>
              </a:rPr>
              <a:t>: Insertion Sort works by taking one element at a time from the unsorted portion and inserting it into its correct position within the sorted portion. The algorithm starts with the second element (index 1) because a single element is always considered sorted.</a:t>
            </a:r>
          </a:p>
          <a:p>
            <a:pPr algn="l"/>
            <a:r>
              <a:rPr lang="en-US" b="1" i="0" dirty="0">
                <a:effectLst/>
                <a:latin typeface="+mn-lt"/>
              </a:rPr>
              <a:t>Comparing and Shifting</a:t>
            </a:r>
            <a:r>
              <a:rPr lang="en-US" b="0" i="0" dirty="0">
                <a:effectLst/>
                <a:latin typeface="+mn-lt"/>
              </a:rPr>
              <a:t>: To insert an element into the sorted portion, the algorithm compares it with the elements in the sorted portion from right to left. It shifts elements in the sorted portion to the right to make room for the new element until the correct position is found.</a:t>
            </a:r>
          </a:p>
          <a:p>
            <a:pPr algn="l"/>
            <a:r>
              <a:rPr lang="en-US" b="1" i="0" dirty="0">
                <a:effectLst/>
                <a:latin typeface="+mn-lt"/>
              </a:rPr>
              <a:t>Repeat</a:t>
            </a:r>
            <a:r>
              <a:rPr lang="en-US" b="0" i="0" dirty="0">
                <a:effectLst/>
                <a:latin typeface="+mn-lt"/>
              </a:rPr>
              <a:t>: Steps 2 and 3 are repeated for each element in the unsorted portion, gradually expanding the sorted portion and reducing the unsorted portion.</a:t>
            </a:r>
          </a:p>
          <a:p>
            <a:pPr algn="l"/>
            <a:r>
              <a:rPr lang="en-US" b="1" i="0" dirty="0">
                <a:effectLst/>
                <a:latin typeface="+mn-lt"/>
              </a:rPr>
              <a:t>Termination</a:t>
            </a:r>
            <a:r>
              <a:rPr lang="en-US" b="0" i="0" dirty="0">
                <a:effectLst/>
                <a:latin typeface="+mn-lt"/>
              </a:rPr>
              <a:t>: The algorithm continues these steps until the entire list is sorted. At this point, all elements are in their correct positions.</a:t>
            </a:r>
          </a:p>
          <a:p>
            <a:endParaRPr lang="en-US" dirty="0"/>
          </a:p>
        </p:txBody>
      </p:sp>
    </p:spTree>
    <p:extLst>
      <p:ext uri="{BB962C8B-B14F-4D97-AF65-F5344CB8AC3E}">
        <p14:creationId xmlns:p14="http://schemas.microsoft.com/office/powerpoint/2010/main" val="27464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B048-9E23-6A94-01D1-5319B0315EDC}"/>
              </a:ext>
            </a:extLst>
          </p:cNvPr>
          <p:cNvSpPr>
            <a:spLocks noGrp="1"/>
          </p:cNvSpPr>
          <p:nvPr>
            <p:ph type="title"/>
          </p:nvPr>
        </p:nvSpPr>
        <p:spPr/>
        <p:txBody>
          <a:bodyPr/>
          <a:lstStyle/>
          <a:p>
            <a:r>
              <a:rPr lang="en-US"/>
              <a:t>Quick sort</a:t>
            </a:r>
          </a:p>
        </p:txBody>
      </p:sp>
      <p:pic>
        <p:nvPicPr>
          <p:cNvPr id="5" name="Content Placeholder 4" descr="A number on a white background&#10;&#10;Description automatically generated">
            <a:extLst>
              <a:ext uri="{FF2B5EF4-FFF2-40B4-BE49-F238E27FC236}">
                <a16:creationId xmlns:a16="http://schemas.microsoft.com/office/drawing/2014/main" id="{9F2C08B8-65B8-5474-4A7B-D0FB44D6C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773" y="2631196"/>
            <a:ext cx="6303145" cy="3049673"/>
          </a:xfrm>
        </p:spPr>
      </p:pic>
      <p:sp>
        <p:nvSpPr>
          <p:cNvPr id="3" name="TextBox 2">
            <a:extLst>
              <a:ext uri="{FF2B5EF4-FFF2-40B4-BE49-F238E27FC236}">
                <a16:creationId xmlns:a16="http://schemas.microsoft.com/office/drawing/2014/main" id="{C41D24D3-B235-FCE9-634A-E501181805F0}"/>
              </a:ext>
            </a:extLst>
          </p:cNvPr>
          <p:cNvSpPr txBox="1"/>
          <p:nvPr/>
        </p:nvSpPr>
        <p:spPr>
          <a:xfrm>
            <a:off x="2654675" y="5680869"/>
            <a:ext cx="3639339" cy="646331"/>
          </a:xfrm>
          <a:prstGeom prst="rect">
            <a:avLst/>
          </a:prstGeom>
          <a:noFill/>
        </p:spPr>
        <p:txBody>
          <a:bodyPr wrap="square" rtlCol="0">
            <a:spAutoFit/>
          </a:bodyPr>
          <a:lstStyle/>
          <a:p>
            <a:r>
              <a:rPr lang="en-US"/>
              <a:t>Time complexity: O(n log(n))	</a:t>
            </a:r>
          </a:p>
          <a:p>
            <a:r>
              <a:rPr lang="en-US"/>
              <a:t>Space complexity: O(n)	</a:t>
            </a:r>
          </a:p>
        </p:txBody>
      </p:sp>
    </p:spTree>
    <p:extLst>
      <p:ext uri="{BB962C8B-B14F-4D97-AF65-F5344CB8AC3E}">
        <p14:creationId xmlns:p14="http://schemas.microsoft.com/office/powerpoint/2010/main" val="164039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F688-780B-E1D4-EC10-2A6A24D5A61E}"/>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82C9DCD4-2EA4-7D1E-0D9E-979EF1F46F4A}"/>
              </a:ext>
            </a:extLst>
          </p:cNvPr>
          <p:cNvSpPr>
            <a:spLocks noGrp="1"/>
          </p:cNvSpPr>
          <p:nvPr>
            <p:ph idx="1"/>
          </p:nvPr>
        </p:nvSpPr>
        <p:spPr>
          <a:xfrm>
            <a:off x="346229" y="2610035"/>
            <a:ext cx="8527771" cy="3977731"/>
          </a:xfrm>
        </p:spPr>
        <p:txBody>
          <a:bodyPr>
            <a:normAutofit fontScale="77500" lnSpcReduction="20000"/>
          </a:bodyPr>
          <a:lstStyle/>
          <a:p>
            <a:pPr algn="l"/>
            <a:r>
              <a:rPr lang="en-US" b="1" i="0" dirty="0">
                <a:effectLst/>
                <a:latin typeface="+mj-lt"/>
              </a:rPr>
              <a:t>Choosing a Pivot</a:t>
            </a:r>
            <a:r>
              <a:rPr lang="en-US" b="0" i="0" dirty="0">
                <a:effectLst/>
                <a:latin typeface="+mj-lt"/>
              </a:rPr>
              <a:t>: Quick Sort begins by selecting a "pivot" element from the list. The choice of the pivot can significantly affect the algorithm's performance. Common pivot selection strategies include choosing the first element, the last element, the middle element, or a randomly selected element.</a:t>
            </a:r>
          </a:p>
          <a:p>
            <a:pPr algn="l"/>
            <a:r>
              <a:rPr lang="en-US" b="1" i="0" dirty="0">
                <a:effectLst/>
                <a:latin typeface="+mj-lt"/>
              </a:rPr>
              <a:t>Partitioning</a:t>
            </a:r>
            <a:r>
              <a:rPr lang="en-US" b="0" i="0" dirty="0">
                <a:effectLst/>
                <a:latin typeface="+mj-lt"/>
              </a:rPr>
              <a:t>: The main idea behind Quick Sort is to rearrange the elements in the list such that all elements smaller than the pivot are on the left side, and all elements greater than the pivot are on the right side. This process is called partitioning.</a:t>
            </a:r>
          </a:p>
          <a:p>
            <a:pPr marL="742950" lvl="1" indent="-285750" algn="l">
              <a:buFont typeface="+mj-lt"/>
              <a:buAutoNum type="arabicPeriod"/>
            </a:pPr>
            <a:r>
              <a:rPr lang="en-US" b="0" i="0" dirty="0">
                <a:effectLst/>
                <a:latin typeface="+mj-lt"/>
              </a:rPr>
              <a:t>The pivot element is placed in its final sorted position.</a:t>
            </a:r>
          </a:p>
          <a:p>
            <a:pPr marL="742950" lvl="1" indent="-285750" algn="l">
              <a:buFont typeface="+mj-lt"/>
              <a:buAutoNum type="arabicPeriod"/>
            </a:pPr>
            <a:r>
              <a:rPr lang="en-US" b="0" i="0" dirty="0">
                <a:effectLst/>
                <a:latin typeface="+mj-lt"/>
              </a:rPr>
              <a:t>Elements smaller than the pivot are moved to the left of the pivot.</a:t>
            </a:r>
          </a:p>
          <a:p>
            <a:pPr marL="742950" lvl="1" indent="-285750" algn="l">
              <a:buFont typeface="+mj-lt"/>
              <a:buAutoNum type="arabicPeriod"/>
            </a:pPr>
            <a:r>
              <a:rPr lang="en-US" b="0" i="0" dirty="0">
                <a:effectLst/>
                <a:latin typeface="+mj-lt"/>
              </a:rPr>
              <a:t>Elements greater than the pivot are moved to the right of the pivot.</a:t>
            </a:r>
          </a:p>
          <a:p>
            <a:pPr algn="l"/>
            <a:r>
              <a:rPr lang="en-US" b="1" i="0" dirty="0">
                <a:effectLst/>
                <a:latin typeface="+mj-lt"/>
              </a:rPr>
              <a:t>Recursion</a:t>
            </a:r>
            <a:r>
              <a:rPr lang="en-US" b="0" i="0" dirty="0">
                <a:effectLst/>
                <a:latin typeface="+mj-lt"/>
              </a:rPr>
              <a:t>: After the partitioning step, the list is divided into two </a:t>
            </a:r>
            <a:r>
              <a:rPr lang="en-US" b="0" i="0" dirty="0" err="1">
                <a:effectLst/>
                <a:latin typeface="+mj-lt"/>
              </a:rPr>
              <a:t>sublists</a:t>
            </a:r>
            <a:r>
              <a:rPr lang="en-US" b="0" i="0" dirty="0">
                <a:effectLst/>
                <a:latin typeface="+mj-lt"/>
              </a:rPr>
              <a:t>: one containing elements smaller than the pivot and another containing elements greater than the pivot. Quick Sort is applied recursively to both of these </a:t>
            </a:r>
            <a:r>
              <a:rPr lang="en-US" b="0" i="0" dirty="0" err="1">
                <a:effectLst/>
                <a:latin typeface="+mj-lt"/>
              </a:rPr>
              <a:t>sublists</a:t>
            </a:r>
            <a:r>
              <a:rPr lang="en-US" b="0" i="0" dirty="0">
                <a:effectLst/>
                <a:latin typeface="+mj-lt"/>
              </a:rPr>
              <a:t>.</a:t>
            </a:r>
          </a:p>
          <a:p>
            <a:pPr algn="l"/>
            <a:r>
              <a:rPr lang="en-US" b="1" i="0" dirty="0">
                <a:effectLst/>
                <a:latin typeface="+mj-lt"/>
              </a:rPr>
              <a:t>Termination</a:t>
            </a:r>
            <a:r>
              <a:rPr lang="en-US" b="0" i="0" dirty="0">
                <a:effectLst/>
                <a:latin typeface="+mj-lt"/>
              </a:rPr>
              <a:t>: The recursion continues until the </a:t>
            </a:r>
            <a:r>
              <a:rPr lang="en-US" b="0" i="0" dirty="0" err="1">
                <a:effectLst/>
                <a:latin typeface="+mj-lt"/>
              </a:rPr>
              <a:t>sublists</a:t>
            </a:r>
            <a:r>
              <a:rPr lang="en-US" b="0" i="0" dirty="0">
                <a:effectLst/>
                <a:latin typeface="+mj-lt"/>
              </a:rPr>
              <a:t> are empty or contain only one element, as a single element or an empty list is already considered sorted.</a:t>
            </a:r>
          </a:p>
          <a:p>
            <a:endParaRPr lang="en-US" dirty="0"/>
          </a:p>
        </p:txBody>
      </p:sp>
    </p:spTree>
    <p:extLst>
      <p:ext uri="{BB962C8B-B14F-4D97-AF65-F5344CB8AC3E}">
        <p14:creationId xmlns:p14="http://schemas.microsoft.com/office/powerpoint/2010/main" val="46456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707E7B6-E1B5-CBEE-CF00-564721EB75A1}"/>
              </a:ext>
            </a:extLst>
          </p:cNvPr>
          <p:cNvSpPr>
            <a:spLocks noGrp="1"/>
          </p:cNvSpPr>
          <p:nvPr>
            <p:ph type="title"/>
          </p:nvPr>
        </p:nvSpPr>
        <p:spPr/>
        <p:txBody>
          <a:bodyPr/>
          <a:lstStyle/>
          <a:p>
            <a:r>
              <a:rPr lang="en-US"/>
              <a:t>Heap sort</a:t>
            </a:r>
            <a:endParaRPr lang="cs-CZ"/>
          </a:p>
        </p:txBody>
      </p:sp>
      <p:pic>
        <p:nvPicPr>
          <p:cNvPr id="5" name="Content Placeholder 4" descr="A row of squares with numbers&#10;&#10;Description automatically generated">
            <a:extLst>
              <a:ext uri="{FF2B5EF4-FFF2-40B4-BE49-F238E27FC236}">
                <a16:creationId xmlns:a16="http://schemas.microsoft.com/office/drawing/2014/main" id="{DBF99711-8ED6-8FC2-1362-F941EE3C84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93" y="3000652"/>
            <a:ext cx="8156435" cy="2775467"/>
          </a:xfrm>
        </p:spPr>
      </p:pic>
      <p:sp>
        <p:nvSpPr>
          <p:cNvPr id="3" name="TextBox 2">
            <a:extLst>
              <a:ext uri="{FF2B5EF4-FFF2-40B4-BE49-F238E27FC236}">
                <a16:creationId xmlns:a16="http://schemas.microsoft.com/office/drawing/2014/main" id="{BFA7C699-8180-2AC7-B511-314F83EAD896}"/>
              </a:ext>
            </a:extLst>
          </p:cNvPr>
          <p:cNvSpPr txBox="1"/>
          <p:nvPr/>
        </p:nvSpPr>
        <p:spPr>
          <a:xfrm>
            <a:off x="2773303" y="5797390"/>
            <a:ext cx="3597394" cy="646331"/>
          </a:xfrm>
          <a:prstGeom prst="rect">
            <a:avLst/>
          </a:prstGeom>
          <a:noFill/>
        </p:spPr>
        <p:txBody>
          <a:bodyPr wrap="square" rtlCol="0">
            <a:spAutoFit/>
          </a:bodyPr>
          <a:lstStyle/>
          <a:p>
            <a:r>
              <a:rPr lang="en-US"/>
              <a:t>Time complexity: O(n log(n))	</a:t>
            </a:r>
          </a:p>
          <a:p>
            <a:r>
              <a:rPr lang="en-US"/>
              <a:t>Space complexity: O(1)	</a:t>
            </a:r>
          </a:p>
        </p:txBody>
      </p:sp>
    </p:spTree>
    <p:extLst>
      <p:ext uri="{BB962C8B-B14F-4D97-AF65-F5344CB8AC3E}">
        <p14:creationId xmlns:p14="http://schemas.microsoft.com/office/powerpoint/2010/main" val="312059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F7B1-FB72-F095-132D-23C524C38CEC}"/>
              </a:ext>
            </a:extLst>
          </p:cNvPr>
          <p:cNvSpPr>
            <a:spLocks noGrp="1"/>
          </p:cNvSpPr>
          <p:nvPr>
            <p:ph type="title"/>
          </p:nvPr>
        </p:nvSpPr>
        <p:spPr/>
        <p:txBody>
          <a:bodyPr/>
          <a:lstStyle/>
          <a:p>
            <a:r>
              <a:rPr lang="en-US" dirty="0"/>
              <a:t>Heap sort</a:t>
            </a:r>
          </a:p>
        </p:txBody>
      </p:sp>
      <p:sp>
        <p:nvSpPr>
          <p:cNvPr id="3" name="Content Placeholder 2">
            <a:extLst>
              <a:ext uri="{FF2B5EF4-FFF2-40B4-BE49-F238E27FC236}">
                <a16:creationId xmlns:a16="http://schemas.microsoft.com/office/drawing/2014/main" id="{B8F66B9D-4054-5753-8FEC-85488A2FC82E}"/>
              </a:ext>
            </a:extLst>
          </p:cNvPr>
          <p:cNvSpPr>
            <a:spLocks noGrp="1"/>
          </p:cNvSpPr>
          <p:nvPr>
            <p:ph idx="1"/>
          </p:nvPr>
        </p:nvSpPr>
        <p:spPr>
          <a:xfrm>
            <a:off x="275208" y="2672179"/>
            <a:ext cx="8598792" cy="3915587"/>
          </a:xfrm>
        </p:spPr>
        <p:txBody>
          <a:bodyPr>
            <a:normAutofit fontScale="85000" lnSpcReduction="10000"/>
          </a:bodyPr>
          <a:lstStyle/>
          <a:p>
            <a:pPr algn="l"/>
            <a:r>
              <a:rPr lang="en-US" b="0" i="0" dirty="0">
                <a:effectLst/>
                <a:latin typeface="+mn-lt"/>
              </a:rPr>
              <a:t>The first step in Heap Sort is to create a binary heap from the input list. This binary heap can be either a max-heap or a min-heap, depending on whether you want to sort the list in ascending or descending order. The </a:t>
            </a:r>
            <a:r>
              <a:rPr lang="en-US" b="0" i="0" dirty="0" err="1">
                <a:effectLst/>
                <a:latin typeface="+mn-lt"/>
              </a:rPr>
              <a:t>heapify</a:t>
            </a:r>
            <a:r>
              <a:rPr lang="en-US" b="0" i="0" dirty="0">
                <a:effectLst/>
                <a:latin typeface="+mn-lt"/>
              </a:rPr>
              <a:t> operation ensures that the heap property is maintained, which means that the parent node is greater (in a max-heap) or smaller (in a min-heap) than its child nodes.</a:t>
            </a:r>
          </a:p>
          <a:p>
            <a:pPr algn="l"/>
            <a:r>
              <a:rPr lang="en-US" b="1" i="0" dirty="0">
                <a:effectLst/>
                <a:latin typeface="+mn-lt"/>
              </a:rPr>
              <a:t>Heap Sort Algorithm</a:t>
            </a:r>
            <a:r>
              <a:rPr lang="en-US" b="0" i="0" dirty="0">
                <a:effectLst/>
                <a:latin typeface="+mn-lt"/>
              </a:rPr>
              <a:t>:</a:t>
            </a:r>
          </a:p>
          <a:p>
            <a:pPr marL="742950" lvl="1" indent="-285750" algn="l">
              <a:buFont typeface="+mj-lt"/>
              <a:buAutoNum type="arabicPeriod"/>
            </a:pPr>
            <a:r>
              <a:rPr lang="en-US" b="0" i="0" dirty="0">
                <a:effectLst/>
                <a:latin typeface="+mn-lt"/>
              </a:rPr>
              <a:t>The root of the heap contains the largest (in a max-heap) or smallest (in a min-heap) element. Swap this root element with the last element in the list.</a:t>
            </a:r>
          </a:p>
          <a:p>
            <a:pPr marL="742950" lvl="1" indent="-285750" algn="l">
              <a:buFont typeface="+mj-lt"/>
              <a:buAutoNum type="arabicPeriod"/>
            </a:pPr>
            <a:r>
              <a:rPr lang="en-US" b="0" i="0" dirty="0">
                <a:effectLst/>
                <a:latin typeface="+mn-lt"/>
              </a:rPr>
              <a:t>Remove the last element (which is now in its correct position) from the heap.</a:t>
            </a:r>
          </a:p>
          <a:p>
            <a:pPr marL="742950" lvl="1" indent="-285750" algn="l">
              <a:buFont typeface="+mj-lt"/>
              <a:buAutoNum type="arabicPeriod"/>
            </a:pPr>
            <a:r>
              <a:rPr lang="en-US" b="0" i="0" dirty="0">
                <a:effectLst/>
                <a:latin typeface="+mn-lt"/>
              </a:rPr>
              <a:t>Re-</a:t>
            </a:r>
            <a:r>
              <a:rPr lang="en-US" b="0" i="0" dirty="0" err="1">
                <a:effectLst/>
                <a:latin typeface="+mn-lt"/>
              </a:rPr>
              <a:t>heapify</a:t>
            </a:r>
            <a:r>
              <a:rPr lang="en-US" b="0" i="0" dirty="0">
                <a:effectLst/>
                <a:latin typeface="+mn-lt"/>
              </a:rPr>
              <a:t> the remaining elements in the heap to maintain the heap property.</a:t>
            </a:r>
          </a:p>
          <a:p>
            <a:pPr marL="742950" lvl="1" indent="-285750" algn="l">
              <a:buFont typeface="+mj-lt"/>
              <a:buAutoNum type="arabicPeriod"/>
            </a:pPr>
            <a:r>
              <a:rPr lang="en-US" b="0" i="0" dirty="0">
                <a:effectLst/>
                <a:latin typeface="+mn-lt"/>
              </a:rPr>
              <a:t>Repeat the above steps for the remaining elements in the heap until the entire list is sorted.</a:t>
            </a:r>
          </a:p>
          <a:p>
            <a:endParaRPr lang="en-US" dirty="0"/>
          </a:p>
        </p:txBody>
      </p:sp>
    </p:spTree>
    <p:extLst>
      <p:ext uri="{BB962C8B-B14F-4D97-AF65-F5344CB8AC3E}">
        <p14:creationId xmlns:p14="http://schemas.microsoft.com/office/powerpoint/2010/main" val="23901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erson with an object and smoking&#10;&#10;Description automatically generated">
            <a:extLst>
              <a:ext uri="{FF2B5EF4-FFF2-40B4-BE49-F238E27FC236}">
                <a16:creationId xmlns:a16="http://schemas.microsoft.com/office/drawing/2014/main" id="{33934B8B-600F-D019-825A-1DFF6A9753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192" y="1384917"/>
            <a:ext cx="7185616" cy="5184558"/>
          </a:xfrm>
        </p:spPr>
      </p:pic>
    </p:spTree>
    <p:extLst>
      <p:ext uri="{BB962C8B-B14F-4D97-AF65-F5344CB8AC3E}">
        <p14:creationId xmlns:p14="http://schemas.microsoft.com/office/powerpoint/2010/main" val="816348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2F67-F445-2648-84E3-83EE1A38063B}"/>
              </a:ext>
            </a:extLst>
          </p:cNvPr>
          <p:cNvSpPr>
            <a:spLocks noGrp="1"/>
          </p:cNvSpPr>
          <p:nvPr>
            <p:ph type="title"/>
          </p:nvPr>
        </p:nvSpPr>
        <p:spPr/>
        <p:txBody>
          <a:bodyPr/>
          <a:lstStyle/>
          <a:p>
            <a:r>
              <a:rPr lang="en-US"/>
              <a:t>Merge sort</a:t>
            </a:r>
          </a:p>
        </p:txBody>
      </p:sp>
      <p:pic>
        <p:nvPicPr>
          <p:cNvPr id="5" name="Content Placeholder 4" descr="A screenshot of a video game&#10;&#10;Description automatically generated">
            <a:extLst>
              <a:ext uri="{FF2B5EF4-FFF2-40B4-BE49-F238E27FC236}">
                <a16:creationId xmlns:a16="http://schemas.microsoft.com/office/drawing/2014/main" id="{1683F91B-1A6A-919F-84BC-C7C6BEA7B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987" y="2343967"/>
            <a:ext cx="5149048" cy="3512698"/>
          </a:xfrm>
        </p:spPr>
      </p:pic>
      <p:sp>
        <p:nvSpPr>
          <p:cNvPr id="3" name="TextBox 2">
            <a:extLst>
              <a:ext uri="{FF2B5EF4-FFF2-40B4-BE49-F238E27FC236}">
                <a16:creationId xmlns:a16="http://schemas.microsoft.com/office/drawing/2014/main" id="{A4D555EA-32D0-A028-8DD9-7AC6AEEA0557}"/>
              </a:ext>
            </a:extLst>
          </p:cNvPr>
          <p:cNvSpPr txBox="1"/>
          <p:nvPr/>
        </p:nvSpPr>
        <p:spPr>
          <a:xfrm>
            <a:off x="2844814" y="5978349"/>
            <a:ext cx="3597394" cy="646331"/>
          </a:xfrm>
          <a:prstGeom prst="rect">
            <a:avLst/>
          </a:prstGeom>
          <a:noFill/>
        </p:spPr>
        <p:txBody>
          <a:bodyPr wrap="square" rtlCol="0">
            <a:spAutoFit/>
          </a:bodyPr>
          <a:lstStyle/>
          <a:p>
            <a:r>
              <a:rPr lang="en-US"/>
              <a:t>Time complexity: O(n log(n))	</a:t>
            </a:r>
          </a:p>
          <a:p>
            <a:r>
              <a:rPr lang="en-US"/>
              <a:t>Space complexity: O(n)	</a:t>
            </a:r>
          </a:p>
        </p:txBody>
      </p:sp>
    </p:spTree>
    <p:extLst>
      <p:ext uri="{BB962C8B-B14F-4D97-AF65-F5344CB8AC3E}">
        <p14:creationId xmlns:p14="http://schemas.microsoft.com/office/powerpoint/2010/main" val="128765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C9D7-5449-ACFE-676F-150F0A8128A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62A1A74D-C190-3E8F-F4E4-B9D8DA2FB751}"/>
              </a:ext>
            </a:extLst>
          </p:cNvPr>
          <p:cNvSpPr>
            <a:spLocks noGrp="1"/>
          </p:cNvSpPr>
          <p:nvPr>
            <p:ph idx="1"/>
          </p:nvPr>
        </p:nvSpPr>
        <p:spPr>
          <a:xfrm>
            <a:off x="417250" y="2405849"/>
            <a:ext cx="8456750" cy="4181917"/>
          </a:xfrm>
        </p:spPr>
        <p:txBody>
          <a:bodyPr>
            <a:normAutofit lnSpcReduction="10000"/>
          </a:bodyPr>
          <a:lstStyle/>
          <a:p>
            <a:pPr algn="l"/>
            <a:r>
              <a:rPr lang="en-US" b="1" i="0" dirty="0">
                <a:effectLst/>
                <a:latin typeface="+mn-lt"/>
              </a:rPr>
              <a:t>Divide</a:t>
            </a:r>
            <a:r>
              <a:rPr lang="en-US" b="0" i="0" dirty="0">
                <a:effectLst/>
                <a:latin typeface="+mn-lt"/>
              </a:rPr>
              <a:t>: The unsorted list is divided into two equal-sized </a:t>
            </a:r>
            <a:r>
              <a:rPr lang="en-US" b="0" i="0" dirty="0" err="1">
                <a:effectLst/>
                <a:latin typeface="+mn-lt"/>
              </a:rPr>
              <a:t>sublists</a:t>
            </a:r>
            <a:r>
              <a:rPr lang="en-US" b="0" i="0" dirty="0">
                <a:effectLst/>
                <a:latin typeface="+mn-lt"/>
              </a:rPr>
              <a:t> (or approximately equal-sized if the number of elements is odd). This division continues recursively until the </a:t>
            </a:r>
            <a:r>
              <a:rPr lang="en-US" b="0" i="0" dirty="0" err="1">
                <a:effectLst/>
                <a:latin typeface="+mn-lt"/>
              </a:rPr>
              <a:t>sublists</a:t>
            </a:r>
            <a:r>
              <a:rPr lang="en-US" b="0" i="0" dirty="0">
                <a:effectLst/>
                <a:latin typeface="+mn-lt"/>
              </a:rPr>
              <a:t> are reduced to single elements.</a:t>
            </a:r>
          </a:p>
          <a:p>
            <a:pPr algn="l"/>
            <a:r>
              <a:rPr lang="en-US" b="1" i="0" dirty="0">
                <a:effectLst/>
                <a:latin typeface="+mn-lt"/>
              </a:rPr>
              <a:t>Conquer</a:t>
            </a:r>
            <a:r>
              <a:rPr lang="en-US" b="0" i="0" dirty="0">
                <a:effectLst/>
                <a:latin typeface="+mn-lt"/>
              </a:rPr>
              <a:t>: At the base case, when the </a:t>
            </a:r>
            <a:r>
              <a:rPr lang="en-US" b="0" i="0" dirty="0" err="1">
                <a:effectLst/>
                <a:latin typeface="+mn-lt"/>
              </a:rPr>
              <a:t>sublists</a:t>
            </a:r>
            <a:r>
              <a:rPr lang="en-US" b="0" i="0" dirty="0">
                <a:effectLst/>
                <a:latin typeface="+mn-lt"/>
              </a:rPr>
              <a:t> contain only one element, they are considered sorted by definition. The algorithm then starts merging these smaller sorted </a:t>
            </a:r>
            <a:r>
              <a:rPr lang="en-US" b="0" i="0" dirty="0" err="1">
                <a:effectLst/>
                <a:latin typeface="+mn-lt"/>
              </a:rPr>
              <a:t>sublists</a:t>
            </a:r>
            <a:r>
              <a:rPr lang="en-US" b="0" i="0" dirty="0">
                <a:effectLst/>
                <a:latin typeface="+mn-lt"/>
              </a:rPr>
              <a:t> back together.</a:t>
            </a:r>
          </a:p>
          <a:p>
            <a:pPr algn="l"/>
            <a:r>
              <a:rPr lang="en-US" b="1" i="0" dirty="0">
                <a:effectLst/>
                <a:latin typeface="+mn-lt"/>
              </a:rPr>
              <a:t>Merge</a:t>
            </a:r>
            <a:r>
              <a:rPr lang="en-US" b="0" i="0" dirty="0">
                <a:effectLst/>
                <a:latin typeface="+mn-lt"/>
              </a:rPr>
              <a:t>: The merging process begins by comparing the first element of each </a:t>
            </a:r>
            <a:r>
              <a:rPr lang="en-US" b="0" i="0" dirty="0" err="1">
                <a:effectLst/>
                <a:latin typeface="+mn-lt"/>
              </a:rPr>
              <a:t>sublist</a:t>
            </a:r>
            <a:r>
              <a:rPr lang="en-US" b="0" i="0" dirty="0">
                <a:effectLst/>
                <a:latin typeface="+mn-lt"/>
              </a:rPr>
              <a:t>. The smaller (or larger, depending on the sorting order) element is placed into a new list. The comparison and merging continue until all elements from the two </a:t>
            </a:r>
            <a:r>
              <a:rPr lang="en-US" b="0" i="0" dirty="0" err="1">
                <a:effectLst/>
                <a:latin typeface="+mn-lt"/>
              </a:rPr>
              <a:t>sublists</a:t>
            </a:r>
            <a:r>
              <a:rPr lang="en-US" b="0" i="0" dirty="0">
                <a:effectLst/>
                <a:latin typeface="+mn-lt"/>
              </a:rPr>
              <a:t> are merged into the new list. This new list is now considered a sorted </a:t>
            </a:r>
            <a:r>
              <a:rPr lang="en-US" b="0" i="0" dirty="0" err="1">
                <a:effectLst/>
                <a:latin typeface="+mn-lt"/>
              </a:rPr>
              <a:t>sublist</a:t>
            </a:r>
            <a:r>
              <a:rPr lang="en-US" b="0" i="0" dirty="0">
                <a:effectLst/>
                <a:latin typeface="+mn-lt"/>
              </a:rPr>
              <a:t>.</a:t>
            </a:r>
          </a:p>
          <a:p>
            <a:pPr algn="l"/>
            <a:r>
              <a:rPr lang="en-US" b="1" i="0" dirty="0">
                <a:effectLst/>
                <a:latin typeface="+mn-lt"/>
              </a:rPr>
              <a:t>Recursion</a:t>
            </a:r>
            <a:r>
              <a:rPr lang="en-US" b="0" i="0" dirty="0">
                <a:effectLst/>
                <a:latin typeface="+mn-lt"/>
              </a:rPr>
              <a:t>: The merge step is applied recursively until all </a:t>
            </a:r>
            <a:r>
              <a:rPr lang="en-US" b="0" i="0" dirty="0" err="1">
                <a:effectLst/>
                <a:latin typeface="+mn-lt"/>
              </a:rPr>
              <a:t>sublists</a:t>
            </a:r>
            <a:r>
              <a:rPr lang="en-US" b="0" i="0" dirty="0">
                <a:effectLst/>
                <a:latin typeface="+mn-lt"/>
              </a:rPr>
              <a:t> are merged into a single sorted list.</a:t>
            </a:r>
          </a:p>
          <a:p>
            <a:endParaRPr lang="en-US" dirty="0"/>
          </a:p>
        </p:txBody>
      </p:sp>
    </p:spTree>
    <p:extLst>
      <p:ext uri="{BB962C8B-B14F-4D97-AF65-F5344CB8AC3E}">
        <p14:creationId xmlns:p14="http://schemas.microsoft.com/office/powerpoint/2010/main" val="738307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97DB-94A1-EB39-7B50-563BCF91AE10}"/>
              </a:ext>
            </a:extLst>
          </p:cNvPr>
          <p:cNvSpPr>
            <a:spLocks noGrp="1"/>
          </p:cNvSpPr>
          <p:nvPr>
            <p:ph type="title"/>
          </p:nvPr>
        </p:nvSpPr>
        <p:spPr/>
        <p:txBody>
          <a:bodyPr/>
          <a:lstStyle/>
          <a:p>
            <a:r>
              <a:rPr lang="en-US"/>
              <a:t>Bucket sort</a:t>
            </a:r>
          </a:p>
        </p:txBody>
      </p:sp>
      <p:pic>
        <p:nvPicPr>
          <p:cNvPr id="5" name="Content Placeholder 4" descr="A number in a row&#10;&#10;Description automatically generated with medium confidence">
            <a:extLst>
              <a:ext uri="{FF2B5EF4-FFF2-40B4-BE49-F238E27FC236}">
                <a16:creationId xmlns:a16="http://schemas.microsoft.com/office/drawing/2014/main" id="{28F9D4B2-026F-7E38-E43F-EF3872490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530" y="2343967"/>
            <a:ext cx="6616939" cy="3373800"/>
          </a:xfrm>
        </p:spPr>
      </p:pic>
      <p:sp>
        <p:nvSpPr>
          <p:cNvPr id="3" name="TextBox 2">
            <a:extLst>
              <a:ext uri="{FF2B5EF4-FFF2-40B4-BE49-F238E27FC236}">
                <a16:creationId xmlns:a16="http://schemas.microsoft.com/office/drawing/2014/main" id="{D44408EE-EA16-EC86-77DA-CC3B19F83A0D}"/>
              </a:ext>
            </a:extLst>
          </p:cNvPr>
          <p:cNvSpPr txBox="1"/>
          <p:nvPr/>
        </p:nvSpPr>
        <p:spPr>
          <a:xfrm>
            <a:off x="2773302" y="5777014"/>
            <a:ext cx="3597394" cy="646331"/>
          </a:xfrm>
          <a:prstGeom prst="rect">
            <a:avLst/>
          </a:prstGeom>
          <a:noFill/>
        </p:spPr>
        <p:txBody>
          <a:bodyPr wrap="square" rtlCol="0">
            <a:spAutoFit/>
          </a:bodyPr>
          <a:lstStyle/>
          <a:p>
            <a:r>
              <a:rPr lang="en-US"/>
              <a:t>Time complexity: O(</a:t>
            </a:r>
            <a:r>
              <a:rPr lang="en-US" err="1"/>
              <a:t>n+k</a:t>
            </a:r>
            <a:r>
              <a:rPr lang="en-US"/>
              <a:t>)	</a:t>
            </a:r>
          </a:p>
          <a:p>
            <a:r>
              <a:rPr lang="en-US"/>
              <a:t>Space complexity: O(n+k)	</a:t>
            </a:r>
          </a:p>
        </p:txBody>
      </p:sp>
    </p:spTree>
    <p:extLst>
      <p:ext uri="{BB962C8B-B14F-4D97-AF65-F5344CB8AC3E}">
        <p14:creationId xmlns:p14="http://schemas.microsoft.com/office/powerpoint/2010/main" val="261415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B69F-BA6E-6FAB-7345-8C25F767FF52}"/>
              </a:ext>
            </a:extLst>
          </p:cNvPr>
          <p:cNvSpPr>
            <a:spLocks noGrp="1"/>
          </p:cNvSpPr>
          <p:nvPr>
            <p:ph type="title"/>
          </p:nvPr>
        </p:nvSpPr>
        <p:spPr/>
        <p:txBody>
          <a:bodyPr/>
          <a:lstStyle/>
          <a:p>
            <a:r>
              <a:rPr lang="en-US" dirty="0"/>
              <a:t>Bucket sort</a:t>
            </a:r>
          </a:p>
        </p:txBody>
      </p:sp>
      <p:sp>
        <p:nvSpPr>
          <p:cNvPr id="3" name="Content Placeholder 2">
            <a:extLst>
              <a:ext uri="{FF2B5EF4-FFF2-40B4-BE49-F238E27FC236}">
                <a16:creationId xmlns:a16="http://schemas.microsoft.com/office/drawing/2014/main" id="{A236E72F-6F78-E84D-8C42-FA060435BC8B}"/>
              </a:ext>
            </a:extLst>
          </p:cNvPr>
          <p:cNvSpPr>
            <a:spLocks noGrp="1"/>
          </p:cNvSpPr>
          <p:nvPr>
            <p:ph idx="1"/>
          </p:nvPr>
        </p:nvSpPr>
        <p:spPr>
          <a:xfrm>
            <a:off x="301841" y="2467992"/>
            <a:ext cx="8572159" cy="4119774"/>
          </a:xfrm>
        </p:spPr>
        <p:txBody>
          <a:bodyPr>
            <a:normAutofit fontScale="85000" lnSpcReduction="10000"/>
          </a:bodyPr>
          <a:lstStyle/>
          <a:p>
            <a:pPr algn="l"/>
            <a:r>
              <a:rPr lang="en-US" b="1" i="0" dirty="0">
                <a:effectLst/>
                <a:latin typeface="+mn-lt"/>
              </a:rPr>
              <a:t>Determine the Range</a:t>
            </a:r>
            <a:r>
              <a:rPr lang="en-US" b="0" i="0" dirty="0">
                <a:effectLst/>
                <a:latin typeface="+mn-lt"/>
              </a:rPr>
              <a:t>: Bucket Sort requires knowledge of the range of values in the input list. Determine the minimum and maximum values in the list to define the range.</a:t>
            </a:r>
          </a:p>
          <a:p>
            <a:pPr algn="l"/>
            <a:r>
              <a:rPr lang="en-US" b="1" i="0" dirty="0">
                <a:effectLst/>
                <a:latin typeface="+mn-lt"/>
              </a:rPr>
              <a:t>Create Buckets</a:t>
            </a:r>
            <a:r>
              <a:rPr lang="en-US" b="0" i="0" dirty="0">
                <a:effectLst/>
                <a:latin typeface="+mn-lt"/>
              </a:rPr>
              <a:t>: Divide the range of values into a set of equal-sized intervals or buckets. The number of buckets to use is a design choice, but it's typically chosen to be proportional to the number of elements in the list.</a:t>
            </a:r>
          </a:p>
          <a:p>
            <a:pPr algn="l"/>
            <a:r>
              <a:rPr lang="en-US" b="1" i="0" dirty="0">
                <a:effectLst/>
                <a:latin typeface="+mn-lt"/>
              </a:rPr>
              <a:t>Distribute Elements</a:t>
            </a:r>
            <a:r>
              <a:rPr lang="en-US" b="0" i="0" dirty="0">
                <a:effectLst/>
                <a:latin typeface="+mn-lt"/>
              </a:rPr>
              <a:t>: For each element in the input list, determine which bucket it belongs to based on its value. Place each element into its corresponding bucket.</a:t>
            </a:r>
          </a:p>
          <a:p>
            <a:pPr algn="l"/>
            <a:r>
              <a:rPr lang="en-US" b="1" i="0" dirty="0">
                <a:effectLst/>
                <a:latin typeface="+mn-lt"/>
              </a:rPr>
              <a:t>Sort the Buckets</a:t>
            </a:r>
            <a:r>
              <a:rPr lang="en-US" b="0" i="0" dirty="0">
                <a:effectLst/>
                <a:latin typeface="+mn-lt"/>
              </a:rPr>
              <a:t>: Sort each individual bucket. This can be done using any suitable sorting algorithm, such as Insertion Sort, Quick Sort, or another stable sorting method. The choice of sorting algorithm can depend on the size of the buckets and the distribution of data within them.</a:t>
            </a:r>
          </a:p>
          <a:p>
            <a:pPr algn="l"/>
            <a:r>
              <a:rPr lang="en-US" b="1" i="0" dirty="0">
                <a:effectLst/>
                <a:latin typeface="+mn-lt"/>
              </a:rPr>
              <a:t>Concatenate Buckets</a:t>
            </a:r>
            <a:r>
              <a:rPr lang="en-US" b="0" i="0" dirty="0">
                <a:effectLst/>
                <a:latin typeface="+mn-lt"/>
              </a:rPr>
              <a:t>: Combine the sorted buckets to obtain the final sorted list. The order of concatenation depends on the ordering of the buckets and their contents. This step can be done efficiently using various techniques</a:t>
            </a:r>
            <a:r>
              <a:rPr lang="en-US" b="0" i="0" dirty="0">
                <a:solidFill>
                  <a:srgbClr val="D1D5DB"/>
                </a:solidFill>
                <a:effectLst/>
                <a:latin typeface="+mn-lt"/>
              </a:rPr>
              <a:t>.</a:t>
            </a:r>
          </a:p>
          <a:p>
            <a:endParaRPr lang="en-US" dirty="0">
              <a:latin typeface="+mn-lt"/>
            </a:endParaRPr>
          </a:p>
        </p:txBody>
      </p:sp>
    </p:spTree>
    <p:extLst>
      <p:ext uri="{BB962C8B-B14F-4D97-AF65-F5344CB8AC3E}">
        <p14:creationId xmlns:p14="http://schemas.microsoft.com/office/powerpoint/2010/main" val="2072520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C274-3A12-90A0-6622-D50C1B978719}"/>
              </a:ext>
            </a:extLst>
          </p:cNvPr>
          <p:cNvSpPr>
            <a:spLocks noGrp="1"/>
          </p:cNvSpPr>
          <p:nvPr>
            <p:ph type="title"/>
          </p:nvPr>
        </p:nvSpPr>
        <p:spPr/>
        <p:txBody>
          <a:bodyPr/>
          <a:lstStyle/>
          <a:p>
            <a:r>
              <a:rPr lang="en-US"/>
              <a:t>Types of sorting</a:t>
            </a:r>
          </a:p>
        </p:txBody>
      </p:sp>
      <p:sp>
        <p:nvSpPr>
          <p:cNvPr id="3" name="Content Placeholder 2">
            <a:extLst>
              <a:ext uri="{FF2B5EF4-FFF2-40B4-BE49-F238E27FC236}">
                <a16:creationId xmlns:a16="http://schemas.microsoft.com/office/drawing/2014/main" id="{EC014CB3-6504-B451-6578-806754CE9CF2}"/>
              </a:ext>
            </a:extLst>
          </p:cNvPr>
          <p:cNvSpPr>
            <a:spLocks noGrp="1"/>
          </p:cNvSpPr>
          <p:nvPr>
            <p:ph idx="1"/>
          </p:nvPr>
        </p:nvSpPr>
        <p:spPr/>
        <p:txBody>
          <a:bodyPr/>
          <a:lstStyle/>
          <a:p>
            <a:pPr marL="342900" indent="-342900">
              <a:buFont typeface="Arial" panose="020B0604020202020204" pitchFamily="34" charset="0"/>
              <a:buChar char="•"/>
            </a:pPr>
            <a:r>
              <a:rPr lang="en-US" dirty="0"/>
              <a:t>Comparison-based sorting algorithms</a:t>
            </a:r>
          </a:p>
          <a:p>
            <a:pPr marL="342900" indent="-342900">
              <a:buFont typeface="Arial" panose="020B0604020202020204" pitchFamily="34" charset="0"/>
              <a:buChar char="•"/>
            </a:pPr>
            <a:r>
              <a:rPr lang="en-US" dirty="0"/>
              <a:t>Non-comparison-based sorting algorithms</a:t>
            </a:r>
          </a:p>
          <a:p>
            <a:pPr marL="342900" indent="-342900">
              <a:buFont typeface="Arial" panose="020B0604020202020204" pitchFamily="34" charset="0"/>
              <a:buChar char="•"/>
            </a:pPr>
            <a:r>
              <a:rPr lang="en-US" dirty="0"/>
              <a:t>In-place sorting algorism</a:t>
            </a:r>
          </a:p>
          <a:p>
            <a:pPr marL="342900" indent="-342900">
              <a:buFont typeface="Arial" panose="020B0604020202020204" pitchFamily="34" charset="0"/>
              <a:buChar char="•"/>
            </a:pPr>
            <a:r>
              <a:rPr lang="en-US" dirty="0"/>
              <a:t>Stable sorting algorithms</a:t>
            </a:r>
          </a:p>
          <a:p>
            <a:pPr marL="342900" indent="-342900">
              <a:buFont typeface="Arial" panose="020B0604020202020204" pitchFamily="34" charset="0"/>
              <a:buChar char="•"/>
            </a:pPr>
            <a:r>
              <a:rPr lang="en-US" dirty="0"/>
              <a:t>Adaptive sorting algorithms</a:t>
            </a:r>
          </a:p>
        </p:txBody>
      </p:sp>
    </p:spTree>
    <p:extLst>
      <p:ext uri="{BB962C8B-B14F-4D97-AF65-F5344CB8AC3E}">
        <p14:creationId xmlns:p14="http://schemas.microsoft.com/office/powerpoint/2010/main" val="289571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40BB-B18A-8809-EAE6-69A08740DA49}"/>
              </a:ext>
            </a:extLst>
          </p:cNvPr>
          <p:cNvSpPr>
            <a:spLocks noGrp="1"/>
          </p:cNvSpPr>
          <p:nvPr>
            <p:ph type="title"/>
          </p:nvPr>
        </p:nvSpPr>
        <p:spPr/>
        <p:txBody>
          <a:bodyPr/>
          <a:lstStyle/>
          <a:p>
            <a:r>
              <a:rPr lang="en-US"/>
              <a:t>Comparison-based sorting algorithms</a:t>
            </a:r>
            <a:br>
              <a:rPr lang="en-US"/>
            </a:br>
            <a:endParaRPr lang="en-US"/>
          </a:p>
        </p:txBody>
      </p:sp>
      <p:sp>
        <p:nvSpPr>
          <p:cNvPr id="3" name="Content Placeholder 2">
            <a:extLst>
              <a:ext uri="{FF2B5EF4-FFF2-40B4-BE49-F238E27FC236}">
                <a16:creationId xmlns:a16="http://schemas.microsoft.com/office/drawing/2014/main" id="{EC085B49-48A9-A4A2-D6A7-108C1CC4B38B}"/>
              </a:ext>
            </a:extLst>
          </p:cNvPr>
          <p:cNvSpPr>
            <a:spLocks noGrp="1"/>
          </p:cNvSpPr>
          <p:nvPr>
            <p:ph idx="1"/>
          </p:nvPr>
        </p:nvSpPr>
        <p:spPr/>
        <p:txBody>
          <a:bodyPr/>
          <a:lstStyle/>
          <a:p>
            <a:pPr marL="342900" indent="-342900">
              <a:buFont typeface="Arial" panose="020B0604020202020204" pitchFamily="34" charset="0"/>
              <a:buChar char="•"/>
            </a:pPr>
            <a:r>
              <a:rPr lang="en-US" dirty="0"/>
              <a:t>Compare elements</a:t>
            </a:r>
          </a:p>
          <a:p>
            <a:pPr marL="342900" indent="-342900">
              <a:buFont typeface="Arial" panose="020B0604020202020204" pitchFamily="34" charset="0"/>
              <a:buChar char="•"/>
            </a:pPr>
            <a:r>
              <a:rPr lang="en-US" dirty="0"/>
              <a:t>Merge sort</a:t>
            </a:r>
          </a:p>
        </p:txBody>
      </p:sp>
      <p:pic>
        <p:nvPicPr>
          <p:cNvPr id="7" name="Picture 6" descr="A screenshot of a computer&#10;&#10;Description automatically generated">
            <a:extLst>
              <a:ext uri="{FF2B5EF4-FFF2-40B4-BE49-F238E27FC236}">
                <a16:creationId xmlns:a16="http://schemas.microsoft.com/office/drawing/2014/main" id="{9161283B-41B8-0517-FB0B-2F0EB8064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22" y="2316845"/>
            <a:ext cx="4096322" cy="4182059"/>
          </a:xfrm>
          <a:prstGeom prst="rect">
            <a:avLst/>
          </a:prstGeom>
        </p:spPr>
      </p:pic>
    </p:spTree>
    <p:extLst>
      <p:ext uri="{BB962C8B-B14F-4D97-AF65-F5344CB8AC3E}">
        <p14:creationId xmlns:p14="http://schemas.microsoft.com/office/powerpoint/2010/main" val="333263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7314-A23D-451A-68E8-67F989412E9F}"/>
              </a:ext>
            </a:extLst>
          </p:cNvPr>
          <p:cNvSpPr>
            <a:spLocks noGrp="1"/>
          </p:cNvSpPr>
          <p:nvPr>
            <p:ph type="title"/>
          </p:nvPr>
        </p:nvSpPr>
        <p:spPr/>
        <p:txBody>
          <a:bodyPr/>
          <a:lstStyle/>
          <a:p>
            <a:r>
              <a:rPr lang="en-US"/>
              <a:t>Non-comparison-based sorting algorithms</a:t>
            </a:r>
            <a:br>
              <a:rPr lang="en-US"/>
            </a:br>
            <a:endParaRPr lang="en-US"/>
          </a:p>
        </p:txBody>
      </p:sp>
      <p:sp>
        <p:nvSpPr>
          <p:cNvPr id="3" name="Content Placeholder 2">
            <a:extLst>
              <a:ext uri="{FF2B5EF4-FFF2-40B4-BE49-F238E27FC236}">
                <a16:creationId xmlns:a16="http://schemas.microsoft.com/office/drawing/2014/main" id="{F6757A3E-79B1-3E37-1DEF-BE5F4152B8FF}"/>
              </a:ext>
            </a:extLst>
          </p:cNvPr>
          <p:cNvSpPr>
            <a:spLocks noGrp="1"/>
          </p:cNvSpPr>
          <p:nvPr>
            <p:ph idx="1"/>
          </p:nvPr>
        </p:nvSpPr>
        <p:spPr/>
        <p:txBody>
          <a:bodyPr/>
          <a:lstStyle/>
          <a:p>
            <a:pPr marL="342900" indent="-342900">
              <a:buFont typeface="Arial" panose="020B0604020202020204" pitchFamily="34" charset="0"/>
              <a:buChar char="•"/>
            </a:pPr>
            <a:r>
              <a:rPr lang="en-US"/>
              <a:t>Don’t compare elements</a:t>
            </a:r>
          </a:p>
          <a:p>
            <a:pPr marL="342900" indent="-342900">
              <a:buFont typeface="Arial" panose="020B0604020202020204" pitchFamily="34" charset="0"/>
              <a:buChar char="•"/>
            </a:pPr>
            <a:r>
              <a:rPr lang="en-US"/>
              <a:t>Bucket sort</a:t>
            </a:r>
          </a:p>
        </p:txBody>
      </p:sp>
    </p:spTree>
    <p:extLst>
      <p:ext uri="{BB962C8B-B14F-4D97-AF65-F5344CB8AC3E}">
        <p14:creationId xmlns:p14="http://schemas.microsoft.com/office/powerpoint/2010/main" val="258066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4135-9F50-DA17-A488-1D5FF5332A08}"/>
              </a:ext>
            </a:extLst>
          </p:cNvPr>
          <p:cNvSpPr>
            <a:spLocks noGrp="1"/>
          </p:cNvSpPr>
          <p:nvPr>
            <p:ph type="title"/>
          </p:nvPr>
        </p:nvSpPr>
        <p:spPr/>
        <p:txBody>
          <a:bodyPr/>
          <a:lstStyle/>
          <a:p>
            <a:r>
              <a:rPr lang="en-US"/>
              <a:t>In-place sorting algorism</a:t>
            </a:r>
            <a:br>
              <a:rPr lang="en-US"/>
            </a:br>
            <a:endParaRPr lang="en-US"/>
          </a:p>
        </p:txBody>
      </p:sp>
      <p:sp>
        <p:nvSpPr>
          <p:cNvPr id="3" name="Content Placeholder 2">
            <a:extLst>
              <a:ext uri="{FF2B5EF4-FFF2-40B4-BE49-F238E27FC236}">
                <a16:creationId xmlns:a16="http://schemas.microsoft.com/office/drawing/2014/main" id="{6287EB00-B1FD-482E-E397-A25F419862B1}"/>
              </a:ext>
            </a:extLst>
          </p:cNvPr>
          <p:cNvSpPr>
            <a:spLocks noGrp="1"/>
          </p:cNvSpPr>
          <p:nvPr>
            <p:ph idx="1"/>
          </p:nvPr>
        </p:nvSpPr>
        <p:spPr/>
        <p:txBody>
          <a:bodyPr/>
          <a:lstStyle/>
          <a:p>
            <a:pPr marL="342900" indent="-342900">
              <a:buFont typeface="Arial" panose="020B0604020202020204" pitchFamily="34" charset="0"/>
              <a:buChar char="•"/>
            </a:pPr>
            <a:r>
              <a:rPr lang="en-US"/>
              <a:t>Don’t need more space</a:t>
            </a:r>
          </a:p>
          <a:p>
            <a:pPr marL="342900" indent="-342900">
              <a:buFont typeface="Arial" panose="020B0604020202020204" pitchFamily="34" charset="0"/>
              <a:buChar char="•"/>
            </a:pPr>
            <a:r>
              <a:rPr lang="en-US"/>
              <a:t>Quick sort</a:t>
            </a:r>
          </a:p>
        </p:txBody>
      </p:sp>
      <p:pic>
        <p:nvPicPr>
          <p:cNvPr id="5" name="Picture 4" descr="A computer code with colorful circles and dots&#10;&#10;Description automatically generated with medium confidence">
            <a:extLst>
              <a:ext uri="{FF2B5EF4-FFF2-40B4-BE49-F238E27FC236}">
                <a16:creationId xmlns:a16="http://schemas.microsoft.com/office/drawing/2014/main" id="{B86069D4-B12F-FFD1-F954-B1D21B264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254" y="3516819"/>
            <a:ext cx="4248743" cy="2381582"/>
          </a:xfrm>
          <a:prstGeom prst="rect">
            <a:avLst/>
          </a:prstGeom>
        </p:spPr>
      </p:pic>
    </p:spTree>
    <p:extLst>
      <p:ext uri="{BB962C8B-B14F-4D97-AF65-F5344CB8AC3E}">
        <p14:creationId xmlns:p14="http://schemas.microsoft.com/office/powerpoint/2010/main" val="538066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733E-3BD2-C5FC-5FBD-1224A2133410}"/>
              </a:ext>
            </a:extLst>
          </p:cNvPr>
          <p:cNvSpPr>
            <a:spLocks noGrp="1"/>
          </p:cNvSpPr>
          <p:nvPr>
            <p:ph type="title"/>
          </p:nvPr>
        </p:nvSpPr>
        <p:spPr/>
        <p:txBody>
          <a:bodyPr/>
          <a:lstStyle/>
          <a:p>
            <a:r>
              <a:rPr lang="en-US"/>
              <a:t>Stable Sorting Algorithms</a:t>
            </a:r>
          </a:p>
        </p:txBody>
      </p:sp>
      <p:sp>
        <p:nvSpPr>
          <p:cNvPr id="3" name="Content Placeholder 2">
            <a:extLst>
              <a:ext uri="{FF2B5EF4-FFF2-40B4-BE49-F238E27FC236}">
                <a16:creationId xmlns:a16="http://schemas.microsoft.com/office/drawing/2014/main" id="{1F846FEF-31B5-DCBC-6706-B1C748E8F744}"/>
              </a:ext>
            </a:extLst>
          </p:cNvPr>
          <p:cNvSpPr>
            <a:spLocks noGrp="1"/>
          </p:cNvSpPr>
          <p:nvPr>
            <p:ph idx="1"/>
          </p:nvPr>
        </p:nvSpPr>
        <p:spPr/>
        <p:txBody>
          <a:bodyPr/>
          <a:lstStyle/>
          <a:p>
            <a:pPr marL="342900" indent="-342900">
              <a:buFont typeface="Arial" panose="020B0604020202020204" pitchFamily="34" charset="0"/>
              <a:buChar char="•"/>
            </a:pPr>
            <a:r>
              <a:rPr lang="en-US" dirty="0"/>
              <a:t>Sort every element</a:t>
            </a:r>
          </a:p>
          <a:p>
            <a:pPr marL="342900" indent="-342900">
              <a:buFont typeface="Arial" panose="020B0604020202020204" pitchFamily="34" charset="0"/>
              <a:buChar char="•"/>
            </a:pPr>
            <a:r>
              <a:rPr lang="en-US" dirty="0"/>
              <a:t>Merge sort</a:t>
            </a:r>
          </a:p>
        </p:txBody>
      </p:sp>
    </p:spTree>
    <p:extLst>
      <p:ext uri="{BB962C8B-B14F-4D97-AF65-F5344CB8AC3E}">
        <p14:creationId xmlns:p14="http://schemas.microsoft.com/office/powerpoint/2010/main" val="338736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3F79-67DD-894D-705E-F0AC904547F9}"/>
              </a:ext>
            </a:extLst>
          </p:cNvPr>
          <p:cNvSpPr>
            <a:spLocks noGrp="1"/>
          </p:cNvSpPr>
          <p:nvPr>
            <p:ph type="title"/>
          </p:nvPr>
        </p:nvSpPr>
        <p:spPr/>
        <p:txBody>
          <a:bodyPr/>
          <a:lstStyle/>
          <a:p>
            <a:r>
              <a:rPr lang="en-US" dirty="0"/>
              <a:t>Adaptive sorting algorithms</a:t>
            </a:r>
          </a:p>
        </p:txBody>
      </p:sp>
      <p:sp>
        <p:nvSpPr>
          <p:cNvPr id="3" name="Content Placeholder 2">
            <a:extLst>
              <a:ext uri="{FF2B5EF4-FFF2-40B4-BE49-F238E27FC236}">
                <a16:creationId xmlns:a16="http://schemas.microsoft.com/office/drawing/2014/main" id="{00E1E1D1-B716-C1FF-BCE7-9C2150B12365}"/>
              </a:ext>
            </a:extLst>
          </p:cNvPr>
          <p:cNvSpPr>
            <a:spLocks noGrp="1"/>
          </p:cNvSpPr>
          <p:nvPr>
            <p:ph idx="1"/>
          </p:nvPr>
        </p:nvSpPr>
        <p:spPr/>
        <p:txBody>
          <a:bodyPr/>
          <a:lstStyle/>
          <a:p>
            <a:pPr marL="342900" indent="-342900">
              <a:buFont typeface="Arial" panose="020B0604020202020204" pitchFamily="34" charset="0"/>
              <a:buChar char="•"/>
            </a:pPr>
            <a:r>
              <a:rPr lang="en-US" dirty="0"/>
              <a:t>Sort only elements that need to be sorted</a:t>
            </a:r>
          </a:p>
          <a:p>
            <a:pPr marL="342900" indent="-342900">
              <a:buFont typeface="Arial" panose="020B0604020202020204" pitchFamily="34" charset="0"/>
              <a:buChar char="•"/>
            </a:pPr>
            <a:r>
              <a:rPr lang="en-US" dirty="0"/>
              <a:t>Bubble sort</a:t>
            </a:r>
          </a:p>
        </p:txBody>
      </p:sp>
    </p:spTree>
    <p:extLst>
      <p:ext uri="{BB962C8B-B14F-4D97-AF65-F5344CB8AC3E}">
        <p14:creationId xmlns:p14="http://schemas.microsoft.com/office/powerpoint/2010/main" val="124103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57C2-5777-E6B8-A568-14E8830DC327}"/>
              </a:ext>
            </a:extLst>
          </p:cNvPr>
          <p:cNvSpPr>
            <a:spLocks noGrp="1"/>
          </p:cNvSpPr>
          <p:nvPr>
            <p:ph type="title"/>
          </p:nvPr>
        </p:nvSpPr>
        <p:spPr/>
        <p:txBody>
          <a:bodyPr/>
          <a:lstStyle/>
          <a:p>
            <a:r>
              <a:rPr lang="en-US" dirty="0"/>
              <a:t>Sort algorithm in python</a:t>
            </a:r>
          </a:p>
        </p:txBody>
      </p:sp>
      <p:pic>
        <p:nvPicPr>
          <p:cNvPr id="4" name="Content Placeholder 3" descr="A computer screen shot of a black rectangle with white text&#10;&#10;Description automatically generated">
            <a:extLst>
              <a:ext uri="{FF2B5EF4-FFF2-40B4-BE49-F238E27FC236}">
                <a16:creationId xmlns:a16="http://schemas.microsoft.com/office/drawing/2014/main" id="{1EB60857-DD6B-31A3-ECD4-FD4FC4640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687" y="3014236"/>
            <a:ext cx="7794625" cy="3182378"/>
          </a:xfrm>
        </p:spPr>
      </p:pic>
    </p:spTree>
    <p:extLst>
      <p:ext uri="{BB962C8B-B14F-4D97-AF65-F5344CB8AC3E}">
        <p14:creationId xmlns:p14="http://schemas.microsoft.com/office/powerpoint/2010/main" val="320894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B9E8BDFD-43F9-4619-0241-D60E66D10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070" y="1226302"/>
            <a:ext cx="5984929" cy="4488697"/>
          </a:xfrm>
        </p:spPr>
      </p:pic>
      <p:sp>
        <p:nvSpPr>
          <p:cNvPr id="2" name="TextovéPole 1">
            <a:extLst>
              <a:ext uri="{FF2B5EF4-FFF2-40B4-BE49-F238E27FC236}">
                <a16:creationId xmlns:a16="http://schemas.microsoft.com/office/drawing/2014/main" id="{B5727523-0449-C3F1-A454-0A09873274CB}"/>
              </a:ext>
            </a:extLst>
          </p:cNvPr>
          <p:cNvSpPr txBox="1"/>
          <p:nvPr/>
        </p:nvSpPr>
        <p:spPr>
          <a:xfrm>
            <a:off x="1641096" y="6239312"/>
            <a:ext cx="54082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cs-CZ">
                <a:ea typeface="+mn-lt"/>
                <a:cs typeface="+mn-lt"/>
                <a:hlinkClick r:id="rId3"/>
              </a:rPr>
              <a:t>Sorting Algorithms Animations | Toptal®</a:t>
            </a:r>
            <a:endParaRPr lang="cs-CZ"/>
          </a:p>
        </p:txBody>
      </p:sp>
    </p:spTree>
    <p:extLst>
      <p:ext uri="{BB962C8B-B14F-4D97-AF65-F5344CB8AC3E}">
        <p14:creationId xmlns:p14="http://schemas.microsoft.com/office/powerpoint/2010/main" val="114256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llage of a person holding a box of pizza&#10;&#10;Description automatically generated">
            <a:extLst>
              <a:ext uri="{FF2B5EF4-FFF2-40B4-BE49-F238E27FC236}">
                <a16:creationId xmlns:a16="http://schemas.microsoft.com/office/drawing/2014/main" id="{F232DE79-D898-CFFC-E606-3E13DD6DD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102" y="758744"/>
            <a:ext cx="5700676" cy="5340511"/>
          </a:xfrm>
        </p:spPr>
      </p:pic>
    </p:spTree>
    <p:extLst>
      <p:ext uri="{BB962C8B-B14F-4D97-AF65-F5344CB8AC3E}">
        <p14:creationId xmlns:p14="http://schemas.microsoft.com/office/powerpoint/2010/main" val="1462628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A866-81AF-3447-6BC4-593D54760B0B}"/>
              </a:ext>
            </a:extLst>
          </p:cNvPr>
          <p:cNvSpPr>
            <a:spLocks noGrp="1"/>
          </p:cNvSpPr>
          <p:nvPr>
            <p:ph type="title"/>
          </p:nvPr>
        </p:nvSpPr>
        <p:spPr>
          <a:xfrm>
            <a:off x="675000" y="2885033"/>
            <a:ext cx="7794000" cy="2058926"/>
          </a:xfrm>
        </p:spPr>
        <p:txBody>
          <a:bodyPr>
            <a:normAutofit/>
          </a:bodyPr>
          <a:lstStyle/>
          <a:p>
            <a:pPr algn="ctr"/>
            <a:r>
              <a:rPr lang="en-US"/>
              <a:t>Thanks for your attention</a:t>
            </a:r>
            <a:br>
              <a:rPr lang="en-US"/>
            </a:br>
            <a:br>
              <a:rPr lang="en-US"/>
            </a:br>
            <a:r>
              <a:rPr lang="en-US"/>
              <a:t>Questions?</a:t>
            </a:r>
            <a:br>
              <a:rPr lang="en-US"/>
            </a:br>
            <a:br>
              <a:rPr lang="en-US"/>
            </a:br>
            <a:endParaRPr lang="en-US"/>
          </a:p>
        </p:txBody>
      </p:sp>
    </p:spTree>
    <p:extLst>
      <p:ext uri="{BB962C8B-B14F-4D97-AF65-F5344CB8AC3E}">
        <p14:creationId xmlns:p14="http://schemas.microsoft.com/office/powerpoint/2010/main" val="428841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B9E8BDFD-43F9-4619-0241-D60E66D10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p:spPr>
      </p:pic>
    </p:spTree>
    <p:extLst>
      <p:ext uri="{BB962C8B-B14F-4D97-AF65-F5344CB8AC3E}">
        <p14:creationId xmlns:p14="http://schemas.microsoft.com/office/powerpoint/2010/main" val="366156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number in a row&#10;&#10;Description automatically generated">
            <a:extLst>
              <a:ext uri="{FF2B5EF4-FFF2-40B4-BE49-F238E27FC236}">
                <a16:creationId xmlns:a16="http://schemas.microsoft.com/office/drawing/2014/main" id="{04F2C24F-DD6B-9E0E-B70F-7BB430389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063" y="3059766"/>
            <a:ext cx="4065480" cy="2316807"/>
          </a:xfrm>
          <a:prstGeom prst="rect">
            <a:avLst/>
          </a:prstGeom>
        </p:spPr>
      </p:pic>
      <p:sp>
        <p:nvSpPr>
          <p:cNvPr id="4" name="Title 3">
            <a:extLst>
              <a:ext uri="{FF2B5EF4-FFF2-40B4-BE49-F238E27FC236}">
                <a16:creationId xmlns:a16="http://schemas.microsoft.com/office/drawing/2014/main" id="{DEF4FFEF-423F-F76B-2708-6CC3B37E6828}"/>
              </a:ext>
            </a:extLst>
          </p:cNvPr>
          <p:cNvSpPr>
            <a:spLocks noGrp="1"/>
          </p:cNvSpPr>
          <p:nvPr>
            <p:ph type="title"/>
          </p:nvPr>
        </p:nvSpPr>
        <p:spPr/>
        <p:txBody>
          <a:bodyPr/>
          <a:lstStyle/>
          <a:p>
            <a:r>
              <a:rPr lang="en-US"/>
              <a:t>What is a sorting algorithm?</a:t>
            </a:r>
          </a:p>
        </p:txBody>
      </p:sp>
      <p:sp>
        <p:nvSpPr>
          <p:cNvPr id="5" name="Content Placeholder 4">
            <a:extLst>
              <a:ext uri="{FF2B5EF4-FFF2-40B4-BE49-F238E27FC236}">
                <a16:creationId xmlns:a16="http://schemas.microsoft.com/office/drawing/2014/main" id="{355B8EFD-7101-CF4F-7896-A0331EC79ECF}"/>
              </a:ext>
            </a:extLst>
          </p:cNvPr>
          <p:cNvSpPr>
            <a:spLocks noGrp="1"/>
          </p:cNvSpPr>
          <p:nvPr>
            <p:ph idx="1"/>
          </p:nvPr>
        </p:nvSpPr>
        <p:spPr/>
        <p:txBody>
          <a:bodyPr/>
          <a:lstStyle/>
          <a:p>
            <a:pPr marL="342900" indent="-342900">
              <a:buFont typeface="Arial" panose="020B0604020202020204" pitchFamily="34" charset="0"/>
              <a:buChar char="•"/>
            </a:pPr>
            <a:r>
              <a:rPr lang="en-US"/>
              <a:t>Sorting algorithms are a set of instructions for arranging data into a specific order</a:t>
            </a:r>
          </a:p>
          <a:p>
            <a:pPr marL="342900" indent="-342900">
              <a:buFont typeface="Arial" panose="020B0604020202020204" pitchFamily="34" charset="0"/>
              <a:buChar char="•"/>
            </a:pPr>
            <a:r>
              <a:rPr lang="en-US"/>
              <a:t>Numerical and Alphabetical</a:t>
            </a:r>
          </a:p>
          <a:p>
            <a:pPr marL="342900" indent="-342900">
              <a:buFont typeface="Arial" panose="020B0604020202020204" pitchFamily="34" charset="0"/>
              <a:buChar char="•"/>
            </a:pPr>
            <a:r>
              <a:rPr lang="en-US"/>
              <a:t>Ascending and Descending</a:t>
            </a:r>
          </a:p>
        </p:txBody>
      </p:sp>
    </p:spTree>
    <p:extLst>
      <p:ext uri="{BB962C8B-B14F-4D97-AF65-F5344CB8AC3E}">
        <p14:creationId xmlns:p14="http://schemas.microsoft.com/office/powerpoint/2010/main" val="145017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CF04-05B8-79DD-ADFA-6D63CAA043BE}"/>
              </a:ext>
            </a:extLst>
          </p:cNvPr>
          <p:cNvSpPr>
            <a:spLocks noGrp="1"/>
          </p:cNvSpPr>
          <p:nvPr>
            <p:ph type="title"/>
          </p:nvPr>
        </p:nvSpPr>
        <p:spPr/>
        <p:txBody>
          <a:bodyPr/>
          <a:lstStyle/>
          <a:p>
            <a:r>
              <a:rPr lang="en-US"/>
              <a:t>What are sorting algorithms used for</a:t>
            </a:r>
          </a:p>
        </p:txBody>
      </p:sp>
      <p:sp>
        <p:nvSpPr>
          <p:cNvPr id="3" name="Content Placeholder 2">
            <a:extLst>
              <a:ext uri="{FF2B5EF4-FFF2-40B4-BE49-F238E27FC236}">
                <a16:creationId xmlns:a16="http://schemas.microsoft.com/office/drawing/2014/main" id="{FA0E7046-BBDD-02E7-7045-3CFB36846271}"/>
              </a:ext>
            </a:extLst>
          </p:cNvPr>
          <p:cNvSpPr>
            <a:spLocks noGrp="1"/>
          </p:cNvSpPr>
          <p:nvPr>
            <p:ph idx="1"/>
          </p:nvPr>
        </p:nvSpPr>
        <p:spPr/>
        <p:txBody>
          <a:bodyPr/>
          <a:lstStyle/>
          <a:p>
            <a:pPr marL="342900" indent="-342900">
              <a:buFont typeface="Arial" panose="020B0604020202020204" pitchFamily="34" charset="0"/>
              <a:buChar char="•"/>
            </a:pPr>
            <a:r>
              <a:rPr lang="en-US" dirty="0"/>
              <a:t>Sorting algorithms are used for rearranging large amounts of data</a:t>
            </a:r>
          </a:p>
          <a:p>
            <a:pPr marL="342900" indent="-342900">
              <a:buFont typeface="Arial" panose="020B0604020202020204" pitchFamily="34" charset="0"/>
              <a:buChar char="•"/>
            </a:pPr>
            <a:r>
              <a:rPr lang="en-US" dirty="0"/>
              <a:t>To boost efficiency of programs</a:t>
            </a:r>
          </a:p>
          <a:p>
            <a:pPr marL="342900" indent="-342900">
              <a:buFont typeface="Arial" panose="020B0604020202020204" pitchFamily="34" charset="0"/>
              <a:buChar char="•"/>
            </a:pPr>
            <a:r>
              <a:rPr lang="en-US" dirty="0"/>
              <a:t>Essential in data processing</a:t>
            </a:r>
          </a:p>
        </p:txBody>
      </p:sp>
    </p:spTree>
    <p:extLst>
      <p:ext uri="{BB962C8B-B14F-4D97-AF65-F5344CB8AC3E}">
        <p14:creationId xmlns:p14="http://schemas.microsoft.com/office/powerpoint/2010/main" val="406706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FBBA-74FB-0520-9E85-9936DBEAE7F2}"/>
              </a:ext>
            </a:extLst>
          </p:cNvPr>
          <p:cNvSpPr>
            <a:spLocks noGrp="1"/>
          </p:cNvSpPr>
          <p:nvPr>
            <p:ph type="title"/>
          </p:nvPr>
        </p:nvSpPr>
        <p:spPr/>
        <p:txBody>
          <a:bodyPr/>
          <a:lstStyle/>
          <a:p>
            <a:r>
              <a:rPr lang="en-US" dirty="0"/>
              <a:t>A case of use from real world</a:t>
            </a:r>
          </a:p>
        </p:txBody>
      </p:sp>
      <p:sp>
        <p:nvSpPr>
          <p:cNvPr id="3" name="Content Placeholder 2">
            <a:extLst>
              <a:ext uri="{FF2B5EF4-FFF2-40B4-BE49-F238E27FC236}">
                <a16:creationId xmlns:a16="http://schemas.microsoft.com/office/drawing/2014/main" id="{D76E2D4C-5434-FE6C-5EB9-393B1CF382EC}"/>
              </a:ext>
            </a:extLst>
          </p:cNvPr>
          <p:cNvSpPr>
            <a:spLocks noGrp="1"/>
          </p:cNvSpPr>
          <p:nvPr>
            <p:ph idx="1"/>
          </p:nvPr>
        </p:nvSpPr>
        <p:spPr/>
        <p:txBody>
          <a:bodyPr/>
          <a:lstStyle/>
          <a:p>
            <a:pPr marL="342900" indent="-342900">
              <a:buFont typeface="Arial" panose="020B0604020202020204" pitchFamily="34" charset="0"/>
              <a:buChar char="•"/>
            </a:pPr>
            <a:r>
              <a:rPr lang="en-US" dirty="0"/>
              <a:t>Databases: you can sort data by id, alphabet, date and much more</a:t>
            </a:r>
          </a:p>
          <a:p>
            <a:pPr marL="342900" indent="-342900">
              <a:buFont typeface="Arial" panose="020B0604020202020204" pitchFamily="34" charset="0"/>
              <a:buChar char="•"/>
            </a:pPr>
            <a:r>
              <a:rPr lang="en-US" dirty="0"/>
              <a:t>In Search engines: you can find more quickly what you are searching</a:t>
            </a:r>
          </a:p>
          <a:p>
            <a:pPr marL="342900" indent="-342900">
              <a:buFont typeface="Arial" panose="020B0604020202020204" pitchFamily="34" charset="0"/>
              <a:buChar char="•"/>
            </a:pPr>
            <a:r>
              <a:rPr lang="en-US" dirty="0"/>
              <a:t>Science applications: you can work with Big Data more easily.</a:t>
            </a:r>
          </a:p>
        </p:txBody>
      </p:sp>
    </p:spTree>
    <p:extLst>
      <p:ext uri="{BB962C8B-B14F-4D97-AF65-F5344CB8AC3E}">
        <p14:creationId xmlns:p14="http://schemas.microsoft.com/office/powerpoint/2010/main" val="73056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3AE4F2-83C2-9128-89A9-27BD47947F80}"/>
              </a:ext>
            </a:extLst>
          </p:cNvPr>
          <p:cNvSpPr>
            <a:spLocks noGrp="1"/>
          </p:cNvSpPr>
          <p:nvPr>
            <p:ph type="title"/>
          </p:nvPr>
        </p:nvSpPr>
        <p:spPr/>
        <p:txBody>
          <a:bodyPr/>
          <a:lstStyle/>
          <a:p>
            <a:r>
              <a:rPr lang="en-US"/>
              <a:t>Time and Space complexity</a:t>
            </a:r>
          </a:p>
        </p:txBody>
      </p:sp>
      <p:sp>
        <p:nvSpPr>
          <p:cNvPr id="4" name="Content Placeholder 3">
            <a:extLst>
              <a:ext uri="{FF2B5EF4-FFF2-40B4-BE49-F238E27FC236}">
                <a16:creationId xmlns:a16="http://schemas.microsoft.com/office/drawing/2014/main" id="{539526B6-36C0-739F-EE6D-1706D2E4E2A4}"/>
              </a:ext>
            </a:extLst>
          </p:cNvPr>
          <p:cNvSpPr>
            <a:spLocks noGrp="1"/>
          </p:cNvSpPr>
          <p:nvPr>
            <p:ph idx="1"/>
          </p:nvPr>
        </p:nvSpPr>
        <p:spPr/>
        <p:txBody>
          <a:bodyPr/>
          <a:lstStyle/>
          <a:p>
            <a:pPr marL="342900" indent="-342900">
              <a:buFont typeface="Arial" panose="020B0604020202020204" pitchFamily="34" charset="0"/>
              <a:buChar char="•"/>
            </a:pPr>
            <a:r>
              <a:rPr lang="en-US" dirty="0"/>
              <a:t>Time complexity-&gt;how much time is needed to sort data</a:t>
            </a:r>
          </a:p>
          <a:p>
            <a:pPr marL="342900" indent="-342900">
              <a:buFont typeface="Arial" panose="020B0604020202020204" pitchFamily="34" charset="0"/>
              <a:buChar char="•"/>
            </a:pPr>
            <a:r>
              <a:rPr lang="en-US" dirty="0"/>
              <a:t>Space complexity -&gt;how much space is needed to sort data</a:t>
            </a:r>
          </a:p>
          <a:p>
            <a:pPr marL="342900" indent="-342900">
              <a:buFont typeface="Arial" panose="020B0604020202020204" pitchFamily="34" charset="0"/>
              <a:buChar char="•"/>
            </a:pPr>
            <a:r>
              <a:rPr lang="en-US" dirty="0"/>
              <a:t>Bubble sort: O(n^2) , O(1)</a:t>
            </a:r>
          </a:p>
          <a:p>
            <a:pPr marL="342900" indent="-342900">
              <a:buFont typeface="Arial" panose="020B0604020202020204" pitchFamily="34" charset="0"/>
              <a:buChar char="•"/>
            </a:pPr>
            <a:r>
              <a:rPr lang="en-US" dirty="0"/>
              <a:t>Merge sort: O(n/log(n)) , O(n) </a:t>
            </a:r>
          </a:p>
        </p:txBody>
      </p:sp>
    </p:spTree>
    <p:extLst>
      <p:ext uri="{BB962C8B-B14F-4D97-AF65-F5344CB8AC3E}">
        <p14:creationId xmlns:p14="http://schemas.microsoft.com/office/powerpoint/2010/main" val="288020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graph&#10;&#10;Description automatically generated">
            <a:extLst>
              <a:ext uri="{FF2B5EF4-FFF2-40B4-BE49-F238E27FC236}">
                <a16:creationId xmlns:a16="http://schemas.microsoft.com/office/drawing/2014/main" id="{4881B703-EFD3-2ECA-11E2-DB3DDC675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111" y="269875"/>
            <a:ext cx="5989778" cy="6318250"/>
          </a:xfrm>
        </p:spPr>
      </p:pic>
    </p:spTree>
    <p:extLst>
      <p:ext uri="{BB962C8B-B14F-4D97-AF65-F5344CB8AC3E}">
        <p14:creationId xmlns:p14="http://schemas.microsoft.com/office/powerpoint/2010/main" val="1125174615"/>
      </p:ext>
    </p:extLst>
  </p:cSld>
  <p:clrMapOvr>
    <a:masterClrMapping/>
  </p:clrMapOvr>
</p:sld>
</file>

<file path=ppt/theme/theme1.xml><?xml version="1.0" encoding="utf-8"?>
<a:theme xmlns:a="http://schemas.openxmlformats.org/drawingml/2006/main" name="Motiv Office">
  <a:themeElements>
    <a:clrScheme name="Motiv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chnika">
      <a:majorFont>
        <a:latin typeface="Technika-Bold"/>
        <a:ea typeface=""/>
        <a:cs typeface=""/>
      </a:majorFont>
      <a:minorFont>
        <a:latin typeface="Technika"/>
        <a:ea typeface=""/>
        <a:cs typeface=""/>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EN.potx" id="{31B9A49A-93B2-47C3-B420-5175C9CFF6AC}" vid="{132A1726-9142-4B5F-A074-254CA1B02F6D}"/>
    </a:ext>
  </a:extLst>
</a:theme>
</file>

<file path=docProps/app.xml><?xml version="1.0" encoding="utf-8"?>
<Properties xmlns="http://schemas.openxmlformats.org/officeDocument/2006/extended-properties" xmlns:vt="http://schemas.openxmlformats.org/officeDocument/2006/docPropsVTypes">
  <Template>PowerPoint_EN</Template>
  <TotalTime>326</TotalTime>
  <Words>1764</Words>
  <Application>Microsoft Office PowerPoint</Application>
  <PresentationFormat>On-screen Show (4:3)</PresentationFormat>
  <Paragraphs>108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Technika-Bold</vt:lpstr>
      <vt:lpstr>Technika</vt:lpstr>
      <vt:lpstr>Arial</vt:lpstr>
      <vt:lpstr>Motiv Office</vt:lpstr>
      <vt:lpstr>Sorting Algorithms</vt:lpstr>
      <vt:lpstr>PowerPoint Presentation</vt:lpstr>
      <vt:lpstr>Sort algorithm in python</vt:lpstr>
      <vt:lpstr>PowerPoint Presentation</vt:lpstr>
      <vt:lpstr>What is a sorting algorithm?</vt:lpstr>
      <vt:lpstr>What are sorting algorithms used for</vt:lpstr>
      <vt:lpstr>A case of use from real world</vt:lpstr>
      <vt:lpstr>Time and Space complexity</vt:lpstr>
      <vt:lpstr>PowerPoint Presentation</vt:lpstr>
      <vt:lpstr>Selection sort</vt:lpstr>
      <vt:lpstr>Selection sort</vt:lpstr>
      <vt:lpstr>Bubble sort</vt:lpstr>
      <vt:lpstr>Bubble sort</vt:lpstr>
      <vt:lpstr>Insertion sort</vt:lpstr>
      <vt:lpstr>Insertion sort</vt:lpstr>
      <vt:lpstr>Quick sort</vt:lpstr>
      <vt:lpstr>Quick sort</vt:lpstr>
      <vt:lpstr>Heap sort</vt:lpstr>
      <vt:lpstr>Heap sort</vt:lpstr>
      <vt:lpstr>Merge sort</vt:lpstr>
      <vt:lpstr>Merge sort</vt:lpstr>
      <vt:lpstr>Bucket sort</vt:lpstr>
      <vt:lpstr>Bucket sort</vt:lpstr>
      <vt:lpstr>Types of sorting</vt:lpstr>
      <vt:lpstr>Comparison-based sorting algorithms </vt:lpstr>
      <vt:lpstr>Non-comparison-based sorting algorithms </vt:lpstr>
      <vt:lpstr>In-place sorting algorism </vt:lpstr>
      <vt:lpstr>Stable Sorting Algorithms</vt:lpstr>
      <vt:lpstr>Adaptive sorting algorithms</vt:lpstr>
      <vt:lpstr>PowerPoint Presentation</vt:lpstr>
      <vt:lpstr>PowerPoint Presentation</vt:lpstr>
      <vt:lpstr>Thanks for your attention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Marek Darsa</dc:creator>
  <cp:lastModifiedBy>Marek Darsa</cp:lastModifiedBy>
  <cp:revision>7</cp:revision>
  <dcterms:created xsi:type="dcterms:W3CDTF">2023-10-25T19:27:11Z</dcterms:created>
  <dcterms:modified xsi:type="dcterms:W3CDTF">2023-10-30T11:52:20Z</dcterms:modified>
</cp:coreProperties>
</file>