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8" r:id="rId5"/>
    <p:sldId id="257" r:id="rId6"/>
    <p:sldId id="259" r:id="rId7"/>
    <p:sldId id="260" r:id="rId8"/>
    <p:sldId id="261" r:id="rId9"/>
    <p:sldId id="262" r:id="rId10"/>
    <p:sldId id="264" r:id="rId11"/>
    <p:sldId id="263" r:id="rId12"/>
    <p:sldId id="265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67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BB9E3-5182-0B5B-1DEC-A15C4A133776}" v="9" dt="2024-10-27T16:57:34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86" autoAdjust="0"/>
  </p:normalViewPr>
  <p:slideViewPr>
    <p:cSldViewPr snapToGrid="0">
      <p:cViewPr varScale="1">
        <p:scale>
          <a:sx n="84" d="100"/>
          <a:sy n="84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89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a, Marek" userId="S::darsamar@cvut.cz::fb559a9e-4025-4efc-8d87-aaebcb22956f" providerId="AD" clId="Web-{EB8BB9E3-5182-0B5B-1DEC-A15C4A133776}"/>
    <pc:docChg chg="modSld">
      <pc:chgData name="Darsa, Marek" userId="S::darsamar@cvut.cz::fb559a9e-4025-4efc-8d87-aaebcb22956f" providerId="AD" clId="Web-{EB8BB9E3-5182-0B5B-1DEC-A15C4A133776}" dt="2024-10-27T16:58:41.840" v="160"/>
      <pc:docMkLst>
        <pc:docMk/>
      </pc:docMkLst>
      <pc:sldChg chg="modSp">
        <pc:chgData name="Darsa, Marek" userId="S::darsamar@cvut.cz::fb559a9e-4025-4efc-8d87-aaebcb22956f" providerId="AD" clId="Web-{EB8BB9E3-5182-0B5B-1DEC-A15C4A133776}" dt="2024-10-27T16:50:22.167" v="2" actId="20577"/>
        <pc:sldMkLst>
          <pc:docMk/>
          <pc:sldMk cId="4115908024" sldId="257"/>
        </pc:sldMkLst>
        <pc:spChg chg="mod">
          <ac:chgData name="Darsa, Marek" userId="S::darsamar@cvut.cz::fb559a9e-4025-4efc-8d87-aaebcb22956f" providerId="AD" clId="Web-{EB8BB9E3-5182-0B5B-1DEC-A15C4A133776}" dt="2024-10-27T16:50:22.167" v="2" actId="20577"/>
          <ac:spMkLst>
            <pc:docMk/>
            <pc:sldMk cId="4115908024" sldId="257"/>
            <ac:spMk id="3" creationId="{3854E902-362A-56C5-D1EC-906CB2C8B6B5}"/>
          </ac:spMkLst>
        </pc:spChg>
      </pc:sldChg>
      <pc:sldChg chg="modNotes">
        <pc:chgData name="Darsa, Marek" userId="S::darsamar@cvut.cz::fb559a9e-4025-4efc-8d87-aaebcb22956f" providerId="AD" clId="Web-{EB8BB9E3-5182-0B5B-1DEC-A15C4A133776}" dt="2024-10-27T16:55:39.662" v="86"/>
        <pc:sldMkLst>
          <pc:docMk/>
          <pc:sldMk cId="1289566661" sldId="265"/>
        </pc:sldMkLst>
      </pc:sldChg>
      <pc:sldChg chg="modSp">
        <pc:chgData name="Darsa, Marek" userId="S::darsamar@cvut.cz::fb559a9e-4025-4efc-8d87-aaebcb22956f" providerId="AD" clId="Web-{EB8BB9E3-5182-0B5B-1DEC-A15C4A133776}" dt="2024-10-27T16:50:45.762" v="7" actId="20577"/>
        <pc:sldMkLst>
          <pc:docMk/>
          <pc:sldMk cId="1751144522" sldId="266"/>
        </pc:sldMkLst>
        <pc:spChg chg="mod">
          <ac:chgData name="Darsa, Marek" userId="S::darsamar@cvut.cz::fb559a9e-4025-4efc-8d87-aaebcb22956f" providerId="AD" clId="Web-{EB8BB9E3-5182-0B5B-1DEC-A15C4A133776}" dt="2024-10-27T16:50:45.762" v="7" actId="20577"/>
          <ac:spMkLst>
            <pc:docMk/>
            <pc:sldMk cId="1751144522" sldId="266"/>
            <ac:spMk id="3" creationId="{14E32679-7885-6C89-E61B-004E76457017}"/>
          </ac:spMkLst>
        </pc:spChg>
      </pc:sldChg>
      <pc:sldChg chg="modNotes">
        <pc:chgData name="Darsa, Marek" userId="S::darsamar@cvut.cz::fb559a9e-4025-4efc-8d87-aaebcb22956f" providerId="AD" clId="Web-{EB8BB9E3-5182-0B5B-1DEC-A15C4A133776}" dt="2024-10-27T16:58:41.840" v="160"/>
        <pc:sldMkLst>
          <pc:docMk/>
          <pc:sldMk cId="2241659153" sldId="281"/>
        </pc:sldMkLst>
      </pc:sldChg>
    </pc:docChg>
  </pc:docChgLst>
  <pc:docChgLst>
    <pc:chgData name="Darsa, Marek" userId="fb559a9e-4025-4efc-8d87-aaebcb22956f" providerId="ADAL" clId="{80074979-F4DB-46CE-81C0-4206BECC20D7}"/>
    <pc:docChg chg="undo custSel addSld modSld sldOrd">
      <pc:chgData name="Darsa, Marek" userId="fb559a9e-4025-4efc-8d87-aaebcb22956f" providerId="ADAL" clId="{80074979-F4DB-46CE-81C0-4206BECC20D7}" dt="2024-10-27T16:01:16.938" v="106" actId="20577"/>
      <pc:docMkLst>
        <pc:docMk/>
      </pc:docMkLst>
      <pc:sldChg chg="modSp mod">
        <pc:chgData name="Darsa, Marek" userId="fb559a9e-4025-4efc-8d87-aaebcb22956f" providerId="ADAL" clId="{80074979-F4DB-46CE-81C0-4206BECC20D7}" dt="2024-10-27T15:50:38.438" v="5" actId="20577"/>
        <pc:sldMkLst>
          <pc:docMk/>
          <pc:sldMk cId="4115908024" sldId="257"/>
        </pc:sldMkLst>
        <pc:spChg chg="mod">
          <ac:chgData name="Darsa, Marek" userId="fb559a9e-4025-4efc-8d87-aaebcb22956f" providerId="ADAL" clId="{80074979-F4DB-46CE-81C0-4206BECC20D7}" dt="2024-10-27T15:50:38.438" v="5" actId="20577"/>
          <ac:spMkLst>
            <pc:docMk/>
            <pc:sldMk cId="4115908024" sldId="257"/>
            <ac:spMk id="3" creationId="{3854E902-362A-56C5-D1EC-906CB2C8B6B5}"/>
          </ac:spMkLst>
        </pc:spChg>
      </pc:sldChg>
      <pc:sldChg chg="modSp mod modNotesTx">
        <pc:chgData name="Darsa, Marek" userId="fb559a9e-4025-4efc-8d87-aaebcb22956f" providerId="ADAL" clId="{80074979-F4DB-46CE-81C0-4206BECC20D7}" dt="2024-10-27T15:52:03.880" v="23" actId="20577"/>
        <pc:sldMkLst>
          <pc:docMk/>
          <pc:sldMk cId="278319005" sldId="260"/>
        </pc:sldMkLst>
        <pc:spChg chg="mod">
          <ac:chgData name="Darsa, Marek" userId="fb559a9e-4025-4efc-8d87-aaebcb22956f" providerId="ADAL" clId="{80074979-F4DB-46CE-81C0-4206BECC20D7}" dt="2024-10-27T15:52:03.880" v="23" actId="20577"/>
          <ac:spMkLst>
            <pc:docMk/>
            <pc:sldMk cId="278319005" sldId="260"/>
            <ac:spMk id="3" creationId="{5F42AA17-7226-5852-6C96-B212B622243F}"/>
          </ac:spMkLst>
        </pc:spChg>
      </pc:sldChg>
      <pc:sldChg chg="modSp mod modNotesTx">
        <pc:chgData name="Darsa, Marek" userId="fb559a9e-4025-4efc-8d87-aaebcb22956f" providerId="ADAL" clId="{80074979-F4DB-46CE-81C0-4206BECC20D7}" dt="2024-10-27T15:54:01.582" v="28"/>
        <pc:sldMkLst>
          <pc:docMk/>
          <pc:sldMk cId="2798689783" sldId="262"/>
        </pc:sldMkLst>
        <pc:spChg chg="mod">
          <ac:chgData name="Darsa, Marek" userId="fb559a9e-4025-4efc-8d87-aaebcb22956f" providerId="ADAL" clId="{80074979-F4DB-46CE-81C0-4206BECC20D7}" dt="2024-10-27T15:53:41.331" v="27" actId="20577"/>
          <ac:spMkLst>
            <pc:docMk/>
            <pc:sldMk cId="2798689783" sldId="262"/>
            <ac:spMk id="3" creationId="{43719B9A-235A-AE23-1D2E-6E02C4D046CC}"/>
          </ac:spMkLst>
        </pc:spChg>
      </pc:sldChg>
      <pc:sldChg chg="modSp mod modNotesTx">
        <pc:chgData name="Darsa, Marek" userId="fb559a9e-4025-4efc-8d87-aaebcb22956f" providerId="ADAL" clId="{80074979-F4DB-46CE-81C0-4206BECC20D7}" dt="2024-10-27T16:01:16.938" v="106" actId="20577"/>
        <pc:sldMkLst>
          <pc:docMk/>
          <pc:sldMk cId="2204338507" sldId="277"/>
        </pc:sldMkLst>
        <pc:spChg chg="mod">
          <ac:chgData name="Darsa, Marek" userId="fb559a9e-4025-4efc-8d87-aaebcb22956f" providerId="ADAL" clId="{80074979-F4DB-46CE-81C0-4206BECC20D7}" dt="2024-10-27T16:01:16.938" v="106" actId="20577"/>
          <ac:spMkLst>
            <pc:docMk/>
            <pc:sldMk cId="2204338507" sldId="277"/>
            <ac:spMk id="3" creationId="{29345981-D2CF-3329-8985-83941C7DF5BB}"/>
          </ac:spMkLst>
        </pc:spChg>
      </pc:sldChg>
      <pc:sldChg chg="modSp new mod ord">
        <pc:chgData name="Darsa, Marek" userId="fb559a9e-4025-4efc-8d87-aaebcb22956f" providerId="ADAL" clId="{80074979-F4DB-46CE-81C0-4206BECC20D7}" dt="2024-10-27T15:59:12.278" v="63"/>
        <pc:sldMkLst>
          <pc:docMk/>
          <pc:sldMk cId="2608229472" sldId="283"/>
        </pc:sldMkLst>
        <pc:spChg chg="mod">
          <ac:chgData name="Darsa, Marek" userId="fb559a9e-4025-4efc-8d87-aaebcb22956f" providerId="ADAL" clId="{80074979-F4DB-46CE-81C0-4206BECC20D7}" dt="2024-10-27T15:58:48.364" v="61" actId="20577"/>
          <ac:spMkLst>
            <pc:docMk/>
            <pc:sldMk cId="2608229472" sldId="283"/>
            <ac:spMk id="2" creationId="{40EF72DF-0F3C-F1EC-170F-1894676A7B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724ADC00-249A-A1FD-ACA7-4804C9E33B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0C85AA8-7484-E33E-E5B6-16E96B6A5F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DFAFE-DC05-4662-A937-59227FC1EB1E}" type="datetimeFigureOut">
              <a:rPr lang="cs-CZ" smtClean="0"/>
              <a:t>19.05.2025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331D9C1-0A31-6B2C-7B1A-5B848B6B1A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FE6753-650C-5A0A-7AB0-FA8A64C6BE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16A38-A108-428E-A104-00F4E0A2B45F}" type="slidenum">
              <a:rPr lang="cs-CZ" smtClean="0"/>
              <a:t>‹#›</a:t>
            </a:fld>
            <a:r>
              <a:rPr lang="cs-CZ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2424951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78850-7518-476A-8E20-C96324169EFA}" type="datetimeFigureOut">
              <a:rPr lang="cs-CZ" smtClean="0"/>
              <a:t>19.05.2025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9C104-018D-471C-8164-7B8AC5F786C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441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Logistická regrese: dám tam všechny parametry a ono nám to vyhodí statistickou </a:t>
            </a:r>
            <a:r>
              <a:rPr lang="cs-CZ" dirty="0" err="1"/>
              <a:t>významost</a:t>
            </a:r>
            <a:r>
              <a:rPr lang="cs-CZ" dirty="0"/>
              <a:t> u jednotlivých atributů</a:t>
            </a:r>
          </a:p>
          <a:p>
            <a:endParaRPr lang="cs-CZ" dirty="0"/>
          </a:p>
          <a:p>
            <a:r>
              <a:rPr lang="cs-CZ" dirty="0"/>
              <a:t>Rozhodovací strom: výborná interpretace, umí přesně říct Pokud </a:t>
            </a:r>
            <a:r>
              <a:rPr lang="cs-CZ" dirty="0" err="1"/>
              <a:t>glukoza</a:t>
            </a:r>
            <a:r>
              <a:rPr lang="cs-CZ" dirty="0"/>
              <a:t> &gt;130 a BMI &gt; 32 riziko diabetu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9C104-018D-471C-8164-7B8AC5F786C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818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Logistická regrese: je robustní vůči </a:t>
            </a:r>
            <a:r>
              <a:rPr lang="cs-CZ" dirty="0" err="1"/>
              <a:t>nevyženým</a:t>
            </a:r>
            <a:r>
              <a:rPr lang="cs-CZ" dirty="0"/>
              <a:t> třídám</a:t>
            </a:r>
          </a:p>
          <a:p>
            <a:endParaRPr lang="cs-CZ" dirty="0"/>
          </a:p>
          <a:p>
            <a:r>
              <a:rPr lang="cs-CZ" dirty="0"/>
              <a:t>Rozhodovací strom: je na takové třídy více náchylný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9C104-018D-471C-8164-7B8AC5F786C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766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 descr="Obsah obrázku snímek obrazovky, modrá, Elektricky modrá&#10;&#10;Popis byl vytvořen automaticky">
            <a:extLst>
              <a:ext uri="{FF2B5EF4-FFF2-40B4-BE49-F238E27FC236}">
                <a16:creationId xmlns:a16="http://schemas.microsoft.com/office/drawing/2014/main" id="{FD32C1C8-3F7A-386C-DCAA-5E6AA64F64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328" y="-23447"/>
            <a:ext cx="12256655" cy="6904894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0D94AB7-761B-BC5B-3D98-A60EFD915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37E9070-1D6F-710C-1A8C-042B49D9C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F487D2E-F602-A48E-EB89-3ADA4F55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D388-17F1-461A-9DA0-F55C2927C5AD}" type="datetime1">
              <a:rPr lang="cs-CZ" smtClean="0"/>
              <a:t>19.05.2025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8D83D30-01D8-6021-80C4-E74A80BA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 descr="Obsah obrázku text, Písmo, grafický design, Grafika&#10;&#10;Popis byl vytvořen automaticky">
            <a:extLst>
              <a:ext uri="{FF2B5EF4-FFF2-40B4-BE49-F238E27FC236}">
                <a16:creationId xmlns:a16="http://schemas.microsoft.com/office/drawing/2014/main" id="{2C30E102-388C-5243-524F-D03CEC522E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377" y="184752"/>
            <a:ext cx="1774853" cy="8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C2FDD4-F4CC-4940-67FB-A3D4DEDC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07497BA-6451-3ECA-D218-4657F6690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5540A9-30E3-9281-E735-66D3DC85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53B9-6892-43EB-AE4C-FB7F15550AEE}" type="datetime1">
              <a:rPr lang="cs-CZ" smtClean="0"/>
              <a:t>19.05.2025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FCFF22F-2CA6-A7BB-90F9-3383D9DF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320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10F62BD-C969-FBD1-DF95-9A951A3FD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D799553-85EA-E0E9-C86A-E84183B5E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81338B-0F31-BAE8-55B1-F989B8DC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375A-FCBE-4859-9A6F-FC6DEA950EFE}" type="datetime1">
              <a:rPr lang="cs-CZ" smtClean="0"/>
              <a:t>19.05.2025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0C3D87D-2A88-19A5-8E43-FE0F2FF2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514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 descr="Obsah obrázku snímek obrazovky, modrá, Elektricky modrá&#10;&#10;Popis byl vytvořen automaticky">
            <a:extLst>
              <a:ext uri="{FF2B5EF4-FFF2-40B4-BE49-F238E27FC236}">
                <a16:creationId xmlns:a16="http://schemas.microsoft.com/office/drawing/2014/main" id="{3F504256-D2D4-560A-9C1F-2E8FC28656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" t="28704" r="6881" b="52616"/>
          <a:stretch/>
        </p:blipFill>
        <p:spPr>
          <a:xfrm>
            <a:off x="715651" y="365124"/>
            <a:ext cx="10515600" cy="1281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F9EF9DC-861C-F4BE-BC19-DEE5446CF94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5D22C0-5A8D-C1EE-37D5-9268C2EE3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7AC3B6C-800D-5974-88A8-FD03BEDB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8D299-D33E-4B36-A933-B9C9AC9D4FAF}" type="datetime1">
              <a:rPr lang="cs-CZ" smtClean="0"/>
              <a:t>19.05.2025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752BAA1-5C9D-89D2-E46F-8F9F45FE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15" name="Obrázek 14" descr="Obsah obrázku text, Písmo, grafický design, Grafika&#10;&#10;Popis byl vytvořen automaticky">
            <a:extLst>
              <a:ext uri="{FF2B5EF4-FFF2-40B4-BE49-F238E27FC236}">
                <a16:creationId xmlns:a16="http://schemas.microsoft.com/office/drawing/2014/main" id="{0919F7BA-7249-6C4A-8DCD-D5285DA815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642" y="575476"/>
            <a:ext cx="1774853" cy="86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1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4F97FC-BCC0-23D0-7564-DA248B45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7504572-35A8-9AB9-9843-9CCFFCC55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96F580A-3F65-2DCE-59AD-3B682503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068D-EB59-4C5F-9B9D-F871BD29C01A}" type="datetime1">
              <a:rPr lang="cs-CZ" smtClean="0"/>
              <a:t>19.05.2025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1B8050-A5D1-468D-DA17-7E109F30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259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38F98E-8319-244E-942A-094CB87B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0D9E94-773C-A87E-3293-FC410E845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377F940-8BFD-94D7-74EE-BB8B53CCB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5465214-EEFC-A3E6-5F18-BF29F2B5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4997-A694-4FFC-A260-8A703C56240E}" type="datetime1">
              <a:rPr lang="cs-CZ" smtClean="0"/>
              <a:t>19.05.2025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52BF810-C2B3-C36A-9790-D4C1729A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680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2271D-703F-B39F-0D94-C7DD5321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4B420E0-2C46-CA2E-E4F5-51A32295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DD47529-D215-F751-41B3-0FDF026F0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5D69930-1613-C53A-C163-34735BA35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BA8F8EF-862F-0CB0-4BDE-68D5C5743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78A1BA3-192C-E40F-B4DE-C68286C9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89DF-A668-46A6-BC3A-FC7F4889A497}" type="datetime1">
              <a:rPr lang="cs-CZ" smtClean="0"/>
              <a:t>19.05.2025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77DDB19-66AA-3255-10C3-D7979058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731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0958D0-B23D-4B7B-9024-CF8B6DB7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590D2D3-BBB6-A83C-E3F1-48B34859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5A3A-C4C6-45C3-9560-978663C66F01}" type="datetime1">
              <a:rPr lang="cs-CZ" smtClean="0"/>
              <a:t>19.05.2025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B3E1E8F-A0B9-0882-0870-C32E88CA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11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DC70B6FE-C36B-F748-F679-6462B700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0493-B841-485D-84C8-7A68ECCDD21A}" type="datetime1">
              <a:rPr lang="cs-CZ" smtClean="0"/>
              <a:t>19.05.2025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D3CCA97-9206-488D-5170-FD5E1A28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987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3DF82-38EF-C1B4-508E-E2915222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385763-549B-1750-F1B0-EF6542DE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2EED4C7-6BA0-B1B8-B067-157E6ACEF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6960928-A32D-491B-7FE0-3BB7F7AB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4223-1A66-439E-B2AC-4C148CC1CA03}" type="datetime1">
              <a:rPr lang="cs-CZ" smtClean="0"/>
              <a:t>19.05.2025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E13D8E-77BA-E1B9-A2E8-5AC5F3D2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18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F28558-919D-B918-AFED-E2F8D562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7952F92-13E4-6566-4307-6234E7B82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CE2D53C-FDA6-5A2F-199F-90532AB83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72ECE99-E61E-22D6-2FB7-DCB67DD0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4276-C9B2-4DB8-9A9C-27924AFD9DF2}" type="datetime1">
              <a:rPr lang="cs-CZ" smtClean="0"/>
              <a:t>19.05.2025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440B8F3-1008-62DB-5A59-0E35D32B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49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44C14C9-93F7-AC52-E20D-F78B2E2E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190356E-73A8-F4B7-3497-136C5B300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240E7AD-8597-856E-AD7B-0C02739F7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79F46-D68E-41EE-A1C3-3C51CF6E5FE0}" type="datetime1">
              <a:rPr lang="cs-CZ" smtClean="0"/>
              <a:t>19.05.2025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59BE71-4450-3A68-8230-704193834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FA9817F1-8E02-74EB-66C9-13FE2B28FA18}"/>
              </a:ext>
            </a:extLst>
          </p:cNvPr>
          <p:cNvSpPr txBox="1"/>
          <p:nvPr userDrawn="1"/>
        </p:nvSpPr>
        <p:spPr>
          <a:xfrm>
            <a:off x="10323320" y="6385023"/>
            <a:ext cx="103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EDE0A1-FBF6-4024-9366-DF0D1BFDA718}" type="slidenum">
              <a:rPr lang="cs-CZ" sz="1400" smtClean="0">
                <a:solidFill>
                  <a:srgbClr val="767676"/>
                </a:solidFill>
              </a:rPr>
              <a:pPr algn="r"/>
              <a:t>‹#›</a:t>
            </a:fld>
            <a:r>
              <a:rPr lang="cs-CZ" sz="1400" dirty="0">
                <a:solidFill>
                  <a:srgbClr val="767676"/>
                </a:solidFill>
              </a:rPr>
              <a:t> / 9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72966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71AC8-10BB-E90A-7F06-1A6312852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Úloha C – Klasifikace diabetu</a:t>
            </a:r>
            <a:br>
              <a:rPr lang="cs-CZ" dirty="0"/>
            </a:br>
            <a:r>
              <a:rPr lang="cs-CZ" dirty="0" err="1"/>
              <a:t>Pima</a:t>
            </a:r>
            <a:r>
              <a:rPr lang="cs-CZ" dirty="0"/>
              <a:t> </a:t>
            </a:r>
            <a:r>
              <a:rPr lang="cs-CZ" dirty="0" err="1"/>
              <a:t>Indians</a:t>
            </a:r>
            <a:r>
              <a:rPr lang="cs-CZ" noProof="0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D63CC9-1119-39C7-A731-A7324E046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noProof="0" dirty="0"/>
              <a:t>Marek Darsa</a:t>
            </a:r>
          </a:p>
        </p:txBody>
      </p:sp>
    </p:spTree>
    <p:extLst>
      <p:ext uri="{BB962C8B-B14F-4D97-AF65-F5344CB8AC3E}">
        <p14:creationId xmlns:p14="http://schemas.microsoft.com/office/powerpoint/2010/main" val="22900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DB21-DE28-A850-CE35-7E1BD55E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Výběr klasifikátorů</a:t>
            </a:r>
            <a:endParaRPr lang="cs-CZ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7587-CD13-19D5-A0DB-0EF11A63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noProof="0" dirty="0"/>
              <a:t>Vybrány dva klasifikátory: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Logistická regrese – jednoduchá a interpretovatelná.</a:t>
            </a:r>
          </a:p>
          <a:p>
            <a:pPr marL="914400" lvl="1" indent="-457200">
              <a:buFont typeface="+mj-lt"/>
              <a:buAutoNum type="arabicPeriod"/>
            </a:pPr>
            <a:r>
              <a:rPr lang="cs-CZ" dirty="0"/>
              <a:t>Rozhodovací strom – snadná vizualizace rozhodování</a:t>
            </a:r>
          </a:p>
          <a:p>
            <a:r>
              <a:rPr lang="cs-CZ" dirty="0"/>
              <a:t>Kritéria: jednoduchost, </a:t>
            </a:r>
            <a:r>
              <a:rPr lang="cs-CZ" dirty="0" err="1"/>
              <a:t>interpretovatelnost</a:t>
            </a:r>
            <a:endParaRPr lang="cs-CZ" dirty="0"/>
          </a:p>
          <a:p>
            <a:pPr marL="914400" lvl="1" indent="-457200">
              <a:buFont typeface="+mj-lt"/>
              <a:buAutoNum type="arabicPeriod"/>
            </a:pPr>
            <a:endParaRPr lang="cs-CZ" noProof="0" dirty="0"/>
          </a:p>
          <a:p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61872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E2A6AF-B9F2-657C-2CD7-CC41E476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Trénování a přesnost modelu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8FF2CD-45AC-5673-B5FB-D86ED991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Data rozdělena na 70 % trénovací / 30 % testovací (náhodně, bez fixního </a:t>
            </a:r>
            <a:r>
              <a:rPr lang="cs-CZ" dirty="0" err="1"/>
              <a:t>seed</a:t>
            </a:r>
            <a:r>
              <a:rPr lang="cs-CZ" dirty="0"/>
              <a:t>)</a:t>
            </a:r>
          </a:p>
          <a:p>
            <a:r>
              <a:rPr lang="cs-CZ" dirty="0"/>
              <a:t>Logistická regrese (nevyvážená):</a:t>
            </a:r>
          </a:p>
          <a:p>
            <a:pPr lvl="1"/>
            <a:r>
              <a:rPr lang="cs-CZ" dirty="0"/>
              <a:t>Přesnost: 78,42 % (min: 71,19 %, max: 85,59 %)</a:t>
            </a:r>
          </a:p>
          <a:p>
            <a:r>
              <a:rPr lang="cs-CZ" dirty="0"/>
              <a:t>Logistická regrese (ROSE):</a:t>
            </a:r>
          </a:p>
          <a:p>
            <a:pPr lvl="1"/>
            <a:r>
              <a:rPr lang="cs-CZ" dirty="0"/>
              <a:t>Přesnost: 71,90 % (min: 61,45 %, max: 79,52 %)</a:t>
            </a:r>
            <a:endParaRPr lang="cs-CZ" sz="2800" dirty="0"/>
          </a:p>
          <a:p>
            <a:r>
              <a:rPr lang="cs-CZ" dirty="0"/>
              <a:t>Rozhodovací strom (nevyvážený):</a:t>
            </a:r>
          </a:p>
          <a:p>
            <a:pPr lvl="1"/>
            <a:r>
              <a:rPr lang="cs-CZ" dirty="0"/>
              <a:t>Přesnost: 70,06 % (min: 55,42 %, max: 83,13 %)</a:t>
            </a:r>
          </a:p>
          <a:p>
            <a:r>
              <a:rPr lang="cs-CZ" dirty="0"/>
              <a:t>Rozhodovací strom (ROSE):</a:t>
            </a:r>
          </a:p>
          <a:p>
            <a:pPr lvl="1"/>
            <a:r>
              <a:rPr lang="cs-CZ" dirty="0"/>
              <a:t>Přesnost: 69,82 % (min: 59,04 %, max: 83,13 %)</a:t>
            </a:r>
          </a:p>
        </p:txBody>
      </p:sp>
    </p:spTree>
    <p:extLst>
      <p:ext uri="{BB962C8B-B14F-4D97-AF65-F5344CB8AC3E}">
        <p14:creationId xmlns:p14="http://schemas.microsoft.com/office/powerpoint/2010/main" val="253340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9A65C4-B1B2-6192-E80A-AD198230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Důležité příznaky a zjednodušení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F85C73-C4A4-0779-87BA-283C18DE1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Logistická regrese ukázala důležité příznaky: </a:t>
            </a:r>
          </a:p>
          <a:p>
            <a:pPr lvl="1"/>
            <a:r>
              <a:rPr lang="cs-CZ" dirty="0" err="1"/>
              <a:t>Glucose</a:t>
            </a:r>
            <a:r>
              <a:rPr lang="cs-CZ" dirty="0"/>
              <a:t>, </a:t>
            </a:r>
            <a:r>
              <a:rPr lang="cs-CZ" dirty="0" err="1"/>
              <a:t>bmi</a:t>
            </a:r>
            <a:r>
              <a:rPr lang="cs-CZ" dirty="0"/>
              <a:t>, diabetes (v rodině), </a:t>
            </a:r>
            <a:r>
              <a:rPr lang="cs-CZ" dirty="0" err="1"/>
              <a:t>age</a:t>
            </a:r>
            <a:endParaRPr lang="cs-CZ" dirty="0"/>
          </a:p>
          <a:p>
            <a:r>
              <a:rPr lang="cs-CZ" dirty="0"/>
              <a:t>Nevýznamné:</a:t>
            </a:r>
          </a:p>
          <a:p>
            <a:pPr lvl="1"/>
            <a:r>
              <a:rPr lang="cs-CZ" dirty="0" err="1"/>
              <a:t>Pregnant</a:t>
            </a:r>
            <a:r>
              <a:rPr lang="cs-CZ" dirty="0"/>
              <a:t>, triceps, </a:t>
            </a:r>
            <a:r>
              <a:rPr lang="cs-CZ" dirty="0" err="1"/>
              <a:t>diastolic</a:t>
            </a:r>
            <a:r>
              <a:rPr lang="cs-CZ" dirty="0"/>
              <a:t>, insulin</a:t>
            </a:r>
          </a:p>
          <a:p>
            <a:r>
              <a:rPr lang="cs-CZ" dirty="0"/>
              <a:t>Lze zvažovat snížení počtu měření o nevýznamné parametry </a:t>
            </a:r>
          </a:p>
        </p:txBody>
      </p:sp>
    </p:spTree>
    <p:extLst>
      <p:ext uri="{BB962C8B-B14F-4D97-AF65-F5344CB8AC3E}">
        <p14:creationId xmlns:p14="http://schemas.microsoft.com/office/powerpoint/2010/main" val="84610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4CAA49-2903-ADAA-D06B-55A773A7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Úspěšnost při nasazení v praxi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10BE30-431B-4AB7-D4BB-95557DCC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zhodnocení stability a očekávané přesnosti klasifikátoru byla provedena simulace 100 opakovaných náhodných rozdělení dat </a:t>
            </a:r>
          </a:p>
          <a:p>
            <a:r>
              <a:rPr lang="cs-CZ" dirty="0"/>
              <a:t>Tímto způsobem jsme získali realističtější odhad výkonnosti modelu při nasazení na nové pacienty</a:t>
            </a:r>
          </a:p>
          <a:p>
            <a:r>
              <a:rPr lang="cs-CZ" dirty="0"/>
              <a:t>Minimální přesnost: 71,19%</a:t>
            </a:r>
          </a:p>
          <a:p>
            <a:r>
              <a:rPr lang="cs-CZ" dirty="0"/>
              <a:t>Průměrná přesnost: 78,42%</a:t>
            </a:r>
          </a:p>
          <a:p>
            <a:r>
              <a:rPr lang="cs-CZ" dirty="0"/>
              <a:t>Maximální přesnost: 85,59%</a:t>
            </a:r>
          </a:p>
        </p:txBody>
      </p:sp>
    </p:spTree>
    <p:extLst>
      <p:ext uri="{BB962C8B-B14F-4D97-AF65-F5344CB8AC3E}">
        <p14:creationId xmlns:p14="http://schemas.microsoft.com/office/powerpoint/2010/main" val="28635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6589A4-85BB-5AC4-77E5-C5D9E784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Pravděpodobnost onemocnění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D50D55-B17A-BF31-A7A2-937B80BE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Celková prevalence diabetu v datech : 130 / 392 ≈ 33,2%</a:t>
            </a:r>
          </a:p>
          <a:p>
            <a:r>
              <a:rPr lang="cs-CZ" dirty="0"/>
              <a:t>Vyvážené modely více reflektují rizikové skupiny</a:t>
            </a:r>
          </a:p>
        </p:txBody>
      </p:sp>
    </p:spTree>
    <p:extLst>
      <p:ext uri="{BB962C8B-B14F-4D97-AF65-F5344CB8AC3E}">
        <p14:creationId xmlns:p14="http://schemas.microsoft.com/office/powerpoint/2010/main" val="269737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1778B2-1F75-EF2B-6859-615BECF3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Vliv nevyváženosti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AD4DE0-FC5A-4BF4-C4AB-40638228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Nezvyvážená</a:t>
            </a:r>
            <a:r>
              <a:rPr lang="cs-CZ" dirty="0"/>
              <a:t> data:</a:t>
            </a:r>
          </a:p>
          <a:p>
            <a:pPr lvl="1"/>
            <a:r>
              <a:rPr lang="cs-CZ" dirty="0"/>
              <a:t>model preferuje většinovou třídu (zdravé pacientky)</a:t>
            </a:r>
          </a:p>
          <a:p>
            <a:pPr lvl="1"/>
            <a:r>
              <a:rPr lang="cs-CZ" dirty="0"/>
              <a:t>více FN → přehlédnutých nemocných</a:t>
            </a:r>
          </a:p>
          <a:p>
            <a:r>
              <a:rPr lang="cs-CZ" dirty="0"/>
              <a:t>Po vyvážení pomocí ROSE:</a:t>
            </a:r>
          </a:p>
          <a:p>
            <a:pPr lvl="1"/>
            <a:r>
              <a:rPr lang="cs-CZ" dirty="0"/>
              <a:t>více FP, ale méně FN</a:t>
            </a:r>
          </a:p>
          <a:p>
            <a:pPr lvl="1"/>
            <a:r>
              <a:rPr lang="cs-CZ" dirty="0"/>
              <a:t>model lépe detekuje nemocné (vyšší citlivost)</a:t>
            </a:r>
          </a:p>
          <a:p>
            <a:r>
              <a:rPr lang="cs-CZ" dirty="0"/>
              <a:t>Vyvážení zvyšuje citlivost modelu, ale často snižuje celkovou přesnost.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5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E75D6F-1F0C-73AF-1F12-D4318141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Falešné předpovědi - diskuze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406B2F-7A66-93D9-5A6C-C5ECED5F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Logistická regrese (</a:t>
            </a:r>
            <a:r>
              <a:rPr lang="cs-CZ" dirty="0" err="1"/>
              <a:t>nevyv</a:t>
            </a:r>
            <a:r>
              <a:rPr lang="cs-CZ" dirty="0"/>
              <a:t>.):</a:t>
            </a:r>
          </a:p>
          <a:p>
            <a:r>
              <a:rPr lang="cs-CZ" dirty="0"/>
              <a:t>- FP (</a:t>
            </a:r>
            <a:r>
              <a:rPr lang="cs-CZ" dirty="0" err="1"/>
              <a:t>neg</a:t>
            </a:r>
            <a:r>
              <a:rPr lang="cs-CZ" dirty="0"/>
              <a:t> → </a:t>
            </a:r>
            <a:r>
              <a:rPr lang="cs-CZ" dirty="0" err="1"/>
              <a:t>pos</a:t>
            </a:r>
            <a:r>
              <a:rPr lang="cs-CZ" dirty="0"/>
              <a:t>): 8</a:t>
            </a:r>
          </a:p>
          <a:p>
            <a:r>
              <a:rPr lang="cs-CZ" dirty="0"/>
              <a:t>- FN (</a:t>
            </a:r>
            <a:r>
              <a:rPr lang="cs-CZ" dirty="0" err="1"/>
              <a:t>pos</a:t>
            </a:r>
            <a:r>
              <a:rPr lang="cs-CZ" dirty="0"/>
              <a:t> → </a:t>
            </a:r>
            <a:r>
              <a:rPr lang="cs-CZ" dirty="0" err="1"/>
              <a:t>neg</a:t>
            </a:r>
            <a:r>
              <a:rPr lang="cs-CZ" dirty="0"/>
              <a:t>): 14</a:t>
            </a:r>
          </a:p>
          <a:p>
            <a:r>
              <a:rPr lang="cs-CZ" dirty="0"/>
              <a:t>Po vyvážení:</a:t>
            </a:r>
          </a:p>
          <a:p>
            <a:r>
              <a:rPr lang="cs-CZ" dirty="0"/>
              <a:t>- FP: 18, FN: 8 → vyšší citlivost, nižší přesnost</a:t>
            </a:r>
          </a:p>
          <a:p>
            <a:r>
              <a:rPr lang="cs-CZ" dirty="0" err="1"/>
              <a:t>Trade-off</a:t>
            </a:r>
            <a:r>
              <a:rPr lang="cs-CZ" dirty="0"/>
              <a:t> mezi falešnými poplachy a přehlédnutím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9534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806FB8-E694-E876-DF4A-B353E141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94F8BD-81CD-2D51-C25C-96A5D047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Logistická regrese je vhodnější pro tento úkol</a:t>
            </a:r>
          </a:p>
          <a:p>
            <a:r>
              <a:rPr lang="cs-CZ" dirty="0"/>
              <a:t>Vyvážení dat zvyšuje citlivost modelu </a:t>
            </a:r>
            <a:r>
              <a:rPr lang="cs-CZ"/>
              <a:t>ale snižuje </a:t>
            </a:r>
            <a:r>
              <a:rPr lang="cs-CZ" dirty="0"/>
              <a:t>přesnost</a:t>
            </a:r>
          </a:p>
        </p:txBody>
      </p:sp>
    </p:spTree>
    <p:extLst>
      <p:ext uri="{BB962C8B-B14F-4D97-AF65-F5344CB8AC3E}">
        <p14:creationId xmlns:p14="http://schemas.microsoft.com/office/powerpoint/2010/main" val="209241828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B50DCF90B481C40B966CE865826B6DB" ma:contentTypeVersion="16" ma:contentTypeDescription="Vytvoří nový dokument" ma:contentTypeScope="" ma:versionID="873317216c5177975fd67314c50588fe">
  <xsd:schema xmlns:xsd="http://www.w3.org/2001/XMLSchema" xmlns:xs="http://www.w3.org/2001/XMLSchema" xmlns:p="http://schemas.microsoft.com/office/2006/metadata/properties" xmlns:ns3="e46fada1-dd5f-4b36-a2df-c4d8cd1c7be1" xmlns:ns4="4db05f70-0ddf-434c-8e23-9add9e27d692" targetNamespace="http://schemas.microsoft.com/office/2006/metadata/properties" ma:root="true" ma:fieldsID="afe3b7f6b3237faee02776c5aea97b3d" ns3:_="" ns4:_="">
    <xsd:import namespace="e46fada1-dd5f-4b36-a2df-c4d8cd1c7be1"/>
    <xsd:import namespace="4db05f70-0ddf-434c-8e23-9add9e27d6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6fada1-dd5f-4b36-a2df-c4d8cd1c7b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05f70-0ddf-434c-8e23-9add9e27d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6fada1-dd5f-4b36-a2df-c4d8cd1c7be1" xsi:nil="true"/>
  </documentManagement>
</p:properties>
</file>

<file path=customXml/itemProps1.xml><?xml version="1.0" encoding="utf-8"?>
<ds:datastoreItem xmlns:ds="http://schemas.openxmlformats.org/officeDocument/2006/customXml" ds:itemID="{AC602D5F-6D05-4EBC-B72F-4622A14553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2CF374-3257-4D35-8A17-DC68661AA2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6fada1-dd5f-4b36-a2df-c4d8cd1c7be1"/>
    <ds:schemaRef ds:uri="4db05f70-0ddf-434c-8e23-9add9e27d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925072-C576-4FAE-9DC7-1422F2B2F64D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e46fada1-dd5f-4b36-a2df-c4d8cd1c7be1"/>
    <ds:schemaRef ds:uri="http://schemas.microsoft.com/office/2006/documentManagement/types"/>
    <ds:schemaRef ds:uri="4db05f70-0ddf-434c-8e23-9add9e27d692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400</Words>
  <Application>Microsoft Office PowerPoint</Application>
  <PresentationFormat>Širokoúhlá obrazovka</PresentationFormat>
  <Paragraphs>58</Paragraphs>
  <Slides>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Motiv Office</vt:lpstr>
      <vt:lpstr>Úloha C – Klasifikace diabetu Pima Indians </vt:lpstr>
      <vt:lpstr>Výběr klasifikátorů</vt:lpstr>
      <vt:lpstr>Trénování a přesnost modelu</vt:lpstr>
      <vt:lpstr>Důležité příznaky a zjednodušení</vt:lpstr>
      <vt:lpstr>Úspěšnost při nasazení v praxi</vt:lpstr>
      <vt:lpstr>Pravděpodobnost onemocnění</vt:lpstr>
      <vt:lpstr>Vliv nevyváženosti dat</vt:lpstr>
      <vt:lpstr>Falešné předpovědi - diskuze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Darsa, Marek</dc:creator>
  <cp:lastModifiedBy>Darsa, Marek</cp:lastModifiedBy>
  <cp:revision>107</cp:revision>
  <dcterms:created xsi:type="dcterms:W3CDTF">2024-10-27T13:12:50Z</dcterms:created>
  <dcterms:modified xsi:type="dcterms:W3CDTF">2025-05-19T16:10:17Z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0x0101002B50DCF90B481C40B966CE865826B6DB</vt:lpwstr>
  </property>
</Properties>
</file>