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47376163" r:id="rId2"/>
    <p:sldId id="2147376441" r:id="rId3"/>
    <p:sldId id="2145707820" r:id="rId4"/>
    <p:sldId id="2147376485" r:id="rId5"/>
    <p:sldId id="2147376568" r:id="rId6"/>
    <p:sldId id="2147376684" r:id="rId7"/>
    <p:sldId id="2147376746" r:id="rId8"/>
    <p:sldId id="2147376444" r:id="rId9"/>
    <p:sldId id="2147376480" r:id="rId10"/>
    <p:sldId id="2147376604" r:id="rId11"/>
    <p:sldId id="21473766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327F7-1704-402E-8B17-C35E16424CD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CA3AF-7BEF-4DC8-B1AB-5A3D9AEFD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679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Stabilize 17 weeks/ 13weeks  ; SIT – 6 weeks/ 0 week</a:t>
            </a:r>
          </a:p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775">
              <a:defRPr/>
            </a:pPr>
            <a:endParaRPr lang="en-GB">
              <a:solidFill>
                <a:prstClr val="black"/>
              </a:solidFill>
              <a:latin typeface="Calibri" panose="020F0502020204030204"/>
              <a:ea typeface="MS PGothic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defTabSz="900775">
              <a:defRPr/>
            </a:pPr>
            <a:r>
              <a:rPr lang="en-GB">
                <a:solidFill>
                  <a:prstClr val="black"/>
                </a:solidFill>
                <a:latin typeface="Calibri" panose="020F0502020204030204"/>
                <a:ea typeface="MS PGothic"/>
              </a:rPr>
              <a:t>mmm</a:t>
            </a:r>
          </a:p>
        </p:txBody>
      </p:sp>
    </p:spTree>
    <p:extLst>
      <p:ext uri="{BB962C8B-B14F-4D97-AF65-F5344CB8AC3E}">
        <p14:creationId xmlns:p14="http://schemas.microsoft.com/office/powerpoint/2010/main" val="258761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Stabilize 17 weeks/ 13weeks  ; SIT – 6 weeks/ 0 week</a:t>
            </a:r>
          </a:p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775">
              <a:defRPr/>
            </a:pPr>
            <a:endParaRPr lang="en-GB">
              <a:solidFill>
                <a:prstClr val="black"/>
              </a:solidFill>
              <a:latin typeface="Calibri" panose="020F0502020204030204"/>
              <a:ea typeface="MS PGothic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defTabSz="900775">
              <a:defRPr/>
            </a:pPr>
            <a:r>
              <a:rPr lang="en-GB">
                <a:solidFill>
                  <a:prstClr val="black"/>
                </a:solidFill>
                <a:latin typeface="Calibri" panose="020F0502020204030204"/>
                <a:ea typeface="MS PGothic"/>
              </a:rPr>
              <a:t>mmm</a:t>
            </a:r>
          </a:p>
        </p:txBody>
      </p:sp>
    </p:spTree>
    <p:extLst>
      <p:ext uri="{BB962C8B-B14F-4D97-AF65-F5344CB8AC3E}">
        <p14:creationId xmlns:p14="http://schemas.microsoft.com/office/powerpoint/2010/main" val="281689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4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/>
              <a:cs typeface="+mn-cs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/>
                <a:cs typeface="+mn-cs"/>
              </a:rPr>
              <a:t>mmm</a:t>
            </a:r>
          </a:p>
        </p:txBody>
      </p:sp>
    </p:spTree>
    <p:extLst>
      <p:ext uri="{BB962C8B-B14F-4D97-AF65-F5344CB8AC3E}">
        <p14:creationId xmlns:p14="http://schemas.microsoft.com/office/powerpoint/2010/main" val="304394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/>
              <a:cs typeface="+mn-cs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/>
                <a:cs typeface="+mn-cs"/>
              </a:rPr>
              <a:t>mmm</a:t>
            </a:r>
          </a:p>
        </p:txBody>
      </p:sp>
    </p:spTree>
    <p:extLst>
      <p:ext uri="{BB962C8B-B14F-4D97-AF65-F5344CB8AC3E}">
        <p14:creationId xmlns:p14="http://schemas.microsoft.com/office/powerpoint/2010/main" val="304394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/>
              <a:cs typeface="+mn-cs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/>
                <a:cs typeface="+mn-cs"/>
              </a:rPr>
              <a:t>mmm</a:t>
            </a:r>
          </a:p>
        </p:txBody>
      </p:sp>
    </p:spTree>
    <p:extLst>
      <p:ext uri="{BB962C8B-B14F-4D97-AF65-F5344CB8AC3E}">
        <p14:creationId xmlns:p14="http://schemas.microsoft.com/office/powerpoint/2010/main" val="304394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/>
              <a:cs typeface="+mn-cs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/>
                <a:cs typeface="+mn-cs"/>
              </a:rPr>
              <a:t>mmm</a:t>
            </a:r>
          </a:p>
        </p:txBody>
      </p:sp>
    </p:spTree>
    <p:extLst>
      <p:ext uri="{BB962C8B-B14F-4D97-AF65-F5344CB8AC3E}">
        <p14:creationId xmlns:p14="http://schemas.microsoft.com/office/powerpoint/2010/main" val="304394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/>
              <a:t>mmm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4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Stabilize 17 weeks/ 11weeks  ; SIT – 6 weeks/ 1 week</a:t>
            </a:r>
          </a:p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0775">
              <a:defRPr/>
            </a:pPr>
            <a:endParaRPr lang="en-GB">
              <a:solidFill>
                <a:prstClr val="black"/>
              </a:solidFill>
              <a:latin typeface="Calibri" panose="020F0502020204030204"/>
              <a:ea typeface="MS PGothic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defTabSz="900775">
              <a:defRPr/>
            </a:pPr>
            <a:r>
              <a:rPr lang="en-GB">
                <a:solidFill>
                  <a:prstClr val="black"/>
                </a:solidFill>
                <a:latin typeface="Calibri" panose="020F0502020204030204"/>
                <a:ea typeface="MS PGothic"/>
              </a:rPr>
              <a:t>mmm</a:t>
            </a:r>
          </a:p>
        </p:txBody>
      </p:sp>
    </p:spTree>
    <p:extLst>
      <p:ext uri="{BB962C8B-B14F-4D97-AF65-F5344CB8AC3E}">
        <p14:creationId xmlns:p14="http://schemas.microsoft.com/office/powerpoint/2010/main" val="23589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5B7F-6505-8A62-484E-5EE11C05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B30D-2F6E-2C81-7795-CECA4B0E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B524-E6B9-7590-25E0-06C66B4E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59E0-95B3-F569-B4DE-44EC1A50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84E5-8328-EA16-8067-83AF483A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F6AE-13BD-B0F7-F603-22350AC3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3B350-EAAB-BDFC-FC18-83123C99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2287-DF35-4FB7-D51B-6B452349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674B-4322-FA7E-0286-D491712E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07EB-5405-F5B9-4189-9C305BBA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54BAC-B7C3-3290-11A6-151B80CA3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51CC4-17FE-B00F-D19E-21350176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22BA-DEF0-C07B-34E7-2783B9C1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78F4-2ABD-1CDA-13EB-05710C60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44D2-9419-FD21-5F2C-3BAB282E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0755-7B29-1E4A-3DCF-E9F1DC0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592B-62C0-D702-4283-A27D12F4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724B-7FFB-60EE-9B83-26F98FA0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27A7-E2AF-D2F5-6AAE-7C417001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9A6C-0453-2C55-4613-A9F3A2D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9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88AC-0629-8934-8304-DF8AA21B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CE77-14AA-3586-8A94-4E317FF4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5A95-F1AE-2DFA-4B64-AC6582F0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8B3C-5A2C-F930-D123-FB18A8F9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FC64-F826-1494-D304-E4E50D31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2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128-AB6E-08DC-F1A6-02B5B243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3800-BA8D-AC3D-5ED4-77308CE1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F691-EFF5-64E8-0596-CFF987E4D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9520-E653-6DC6-C6EB-239ADA57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6CB5-7D50-7A43-6C9B-54469BA5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02C4E-805C-C991-942F-650625A7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D31C-8FF7-DB8E-A4EF-721F1668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36367-3D39-FE21-65B7-DFF78140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A0875-2D81-84C3-08A9-CE0F5B898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FACF5-1657-BC9C-49CA-3C7423C98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2185-DD90-DEBC-4055-E1832F946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53C7C-2534-B96E-7345-CC340A42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0052D-3AA9-743C-6023-0F138B67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BC879-1C17-1266-A673-B5A5E2A9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5E12-5517-1D0E-EDF6-5401B2A8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596FD-8B3B-5692-15CD-17E16FF1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A73C1-61EA-66D1-A9C3-3B4B367B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EA229-5AA7-813F-9DBB-D185F8B6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99116-A2E1-4954-A77C-1BDE3A90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A1F44-7534-C3B4-7DBB-EB075C32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8055A-AD82-7A78-BCF8-CF33B9B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8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E83-10DF-3FF7-D073-F830E3A7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74D3-D778-D11C-21E0-81325A66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B6C82-4E91-98D7-8CBF-39F5BBA3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F89E-C302-D56F-DAC8-FF6CDB9F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66AA-011F-C506-7788-E9DB6062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E20A-1001-DDA6-064F-8F17DA5C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6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D3CD-D17F-2E28-8F4A-750C3658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EBCEF-7151-E3FA-99B2-D3A63FAB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E946E-D952-4E11-FE5C-662BEA05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AA457-E864-4A37-0B66-8C83BA88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0EE-D064-FF66-EA10-D46F6E5B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88C49-1513-2672-472A-26EB4CA7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8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66818-D9D4-0329-2F91-F3BF4CA2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5987-94EB-1D22-1646-A55E871F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DBB8-8221-2458-A2EE-B48C8144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1153-089B-4FE0-8193-4E7004F9B987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B9C7-1CB3-B132-EEA9-50A265FD7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E3D7-125C-FA1C-B8A1-421BED48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0676-3EAF-4B72-B84B-610EC164E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9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D5FB4C-B682-4D12-ACF2-37FEEFB08A72}"/>
              </a:ext>
            </a:extLst>
          </p:cNvPr>
          <p:cNvGraphicFramePr>
            <a:graphicFrameLocks noGrp="1"/>
          </p:cNvGraphicFramePr>
          <p:nvPr/>
        </p:nvGraphicFramePr>
        <p:xfrm>
          <a:off x="141467" y="769367"/>
          <a:ext cx="3102158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8">
                  <a:extLst>
                    <a:ext uri="{9D8B030D-6E8A-4147-A177-3AD203B41FA5}">
                      <a16:colId xmlns:a16="http://schemas.microsoft.com/office/drawing/2014/main" val="1636104283"/>
                    </a:ext>
                  </a:extLst>
                </a:gridCol>
                <a:gridCol w="755574">
                  <a:extLst>
                    <a:ext uri="{9D8B030D-6E8A-4147-A177-3AD203B41FA5}">
                      <a16:colId xmlns:a16="http://schemas.microsoft.com/office/drawing/2014/main" val="1152194653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672231097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1468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Green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77741"/>
                  </a:ext>
                </a:extLst>
              </a:tr>
              <a:tr h="258438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6209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76156" y="26719"/>
          <a:ext cx="98409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388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4912540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</a:tblGrid>
              <a:tr h="279133">
                <a:tc gridSpan="2">
                  <a:txBody>
                    <a:bodyPr/>
                    <a:lstStyle/>
                    <a:p>
                      <a:r>
                        <a:rPr lang="en-GB" sz="2000">
                          <a:latin typeface="+mn-lt"/>
                        </a:rPr>
                        <a:t>SBD – HCL ALL Towers Weekly Status Report –</a:t>
                      </a:r>
                      <a:r>
                        <a:rPr lang="en-GB" sz="2000" baseline="0">
                          <a:latin typeface="+mn-lt"/>
                        </a:rPr>
                        <a:t> Project High Level Status</a:t>
                      </a:r>
                      <a:endParaRPr lang="en-GB" sz="200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361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GB" sz="1600" b="1" kern="1200">
                        <a:solidFill>
                          <a:schemeClr val="tx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>
                        <a:solidFill>
                          <a:schemeClr val="tx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CD999D-6D60-4689-82B3-AF0A8A98A3BD}"/>
              </a:ext>
            </a:extLst>
          </p:cNvPr>
          <p:cNvGraphicFramePr>
            <a:graphicFrameLocks noGrp="1"/>
          </p:cNvGraphicFramePr>
          <p:nvPr/>
        </p:nvGraphicFramePr>
        <p:xfrm>
          <a:off x="9940413" y="2084911"/>
          <a:ext cx="2179639" cy="2597205"/>
        </p:xfrm>
        <a:graphic>
          <a:graphicData uri="http://schemas.openxmlformats.org/drawingml/2006/table">
            <a:tbl>
              <a:tblPr/>
              <a:tblGrid>
                <a:gridCol w="1242258">
                  <a:extLst>
                    <a:ext uri="{9D8B030D-6E8A-4147-A177-3AD203B41FA5}">
                      <a16:colId xmlns:a16="http://schemas.microsoft.com/office/drawing/2014/main" val="1059856335"/>
                    </a:ext>
                  </a:extLst>
                </a:gridCol>
                <a:gridCol w="937381">
                  <a:extLst>
                    <a:ext uri="{9D8B030D-6E8A-4147-A177-3AD203B41FA5}">
                      <a16:colId xmlns:a16="http://schemas.microsoft.com/office/drawing/2014/main" val="19797504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Projects – 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132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Party Dependency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282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Scope Change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5544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Technical Issue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89168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Planning/Estimation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6171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Issue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4516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2948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HOTS Transition/Process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9805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Funding Issue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778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80BCC1-7328-4D93-885F-E423BA3F819E}"/>
              </a:ext>
            </a:extLst>
          </p:cNvPr>
          <p:cNvSpPr txBox="1"/>
          <p:nvPr/>
        </p:nvSpPr>
        <p:spPr>
          <a:xfrm>
            <a:off x="47938" y="6521313"/>
            <a:ext cx="482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Refreshed from Teams December 14</a:t>
            </a:r>
            <a:r>
              <a:rPr lang="en-US" sz="1400" baseline="30000" dirty="0"/>
              <a:t>th</a:t>
            </a:r>
            <a:r>
              <a:rPr lang="en-US" sz="1400" dirty="0"/>
              <a:t> @ 8:00am EST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0A4403-790F-4A8E-8834-CA4E55F44CE9}"/>
              </a:ext>
            </a:extLst>
          </p:cNvPr>
          <p:cNvGraphicFramePr>
            <a:graphicFrameLocks noGrp="1"/>
          </p:cNvGraphicFramePr>
          <p:nvPr/>
        </p:nvGraphicFramePr>
        <p:xfrm>
          <a:off x="6576130" y="772719"/>
          <a:ext cx="3102158" cy="64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8">
                  <a:extLst>
                    <a:ext uri="{9D8B030D-6E8A-4147-A177-3AD203B41FA5}">
                      <a16:colId xmlns:a16="http://schemas.microsoft.com/office/drawing/2014/main" val="1636104283"/>
                    </a:ext>
                  </a:extLst>
                </a:gridCol>
                <a:gridCol w="755574">
                  <a:extLst>
                    <a:ext uri="{9D8B030D-6E8A-4147-A177-3AD203B41FA5}">
                      <a16:colId xmlns:a16="http://schemas.microsoft.com/office/drawing/2014/main" val="1152194653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672231097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146847575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Green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77741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latin typeface="+mn-lt"/>
                        </a:rPr>
                        <a:t>38%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57%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6209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A620FF-5DF9-B318-9586-B0BB0BEEF7C2}"/>
              </a:ext>
            </a:extLst>
          </p:cNvPr>
          <p:cNvGraphicFramePr>
            <a:graphicFrameLocks noGrp="1"/>
          </p:cNvGraphicFramePr>
          <p:nvPr/>
        </p:nvGraphicFramePr>
        <p:xfrm>
          <a:off x="71947" y="1577061"/>
          <a:ext cx="9760210" cy="4230944"/>
        </p:xfrm>
        <a:graphic>
          <a:graphicData uri="http://schemas.openxmlformats.org/drawingml/2006/table">
            <a:tbl>
              <a:tblPr/>
              <a:tblGrid>
                <a:gridCol w="3559363">
                  <a:extLst>
                    <a:ext uri="{9D8B030D-6E8A-4147-A177-3AD203B41FA5}">
                      <a16:colId xmlns:a16="http://schemas.microsoft.com/office/drawing/2014/main" val="1410487022"/>
                    </a:ext>
                  </a:extLst>
                </a:gridCol>
                <a:gridCol w="6200847">
                  <a:extLst>
                    <a:ext uri="{9D8B030D-6E8A-4147-A177-3AD203B41FA5}">
                      <a16:colId xmlns:a16="http://schemas.microsoft.com/office/drawing/2014/main" val="3934145524"/>
                    </a:ext>
                  </a:extLst>
                </a:gridCol>
              </a:tblGrid>
              <a:tr h="23231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Summary of ‘Red’ Status Projects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09445"/>
                  </a:ext>
                </a:extLst>
              </a:tr>
              <a:tr h="2323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Issue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59913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PRJ3207 CORP – Project Journey IAP Ph2 Rollout #2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 off from HOTS team is overdue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69648"/>
                  </a:ext>
                </a:extLst>
              </a:tr>
              <a:tr h="32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PRJ3688 Firebird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SBD requested a separate subscription to facilitate an easier separation, first time setups and newly introduced SBD Guidelines and Policies cause significant issues to troubleshoot and resolve in setting up Infra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61237"/>
                  </a:ext>
                </a:extLst>
              </a:tr>
              <a:tr h="147523"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PRJ3380 Tax/STAT 2020 Greece E-Book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cs typeface="Arial"/>
                        </a:rPr>
                        <a:t>1 critical issue remains in production, project cannot be closed until resolved.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59493"/>
                  </a:ext>
                </a:extLst>
              </a:tr>
              <a:tr h="25326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PRJ3437 QAD/Navision migration to JDE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100">
                          <a:cs typeface="Calibri"/>
                        </a:rPr>
                        <a:t>Missed design tollgate / working with SBD to determine if integration design can be considered complete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75922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PRJ3703 IGA Project – Agora integration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100">
                          <a:cs typeface="Calibri"/>
                        </a:rPr>
                        <a:t>Requirements for the new upcoming 9 applications not finalized (SBD/Accenture)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351598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PRJ3464 GTS CPQ Implementation -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Connection issues impacting the finalization of CPQ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44543"/>
                  </a:ext>
                </a:extLst>
              </a:tr>
              <a:tr h="2051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PRJ3795 GTP SAP SHP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Missed Build Exit Milestone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3811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PRJ3797 GTP SAP C11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Missed Build Start Milestone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72996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PRJ3895 Tax/Stat SAFT Romania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Error while implementing SAP Notes in SHD 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06898"/>
                  </a:ext>
                </a:extLst>
              </a:tr>
              <a:tr h="2388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PRJ3631 GRC 12 Application Upgrade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CO#2 in GovernX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90934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PRJ3754 KOFAX Upgrade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Integration challenges – authorization issue, additional configuration is required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38668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PRJ3699 GTS NA Distribution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SBD business delays.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46082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PRJ3469 2021 GES France Base Job Refresh Project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>
                          <a:ea typeface="+mn-lt"/>
                          <a:cs typeface="+mn-lt"/>
                        </a:rPr>
                        <a:t>SBD request to extend HC by 1 week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320944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PRJ3916 Treasury Corporate Global Host to Host Release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GB" sz="1100" dirty="0">
                          <a:ea typeface="+mn-lt"/>
                          <a:cs typeface="+mn-lt"/>
                        </a:rPr>
                        <a:t>Infor LX Design: Technical discussions with SBD on clarifying questions are in progress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0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2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550" y="4423978"/>
          <a:ext cx="11913787" cy="453382"/>
        </p:xfrm>
        <a:graphic>
          <a:graphicData uri="http://schemas.openxmlformats.org/drawingml/2006/table">
            <a:tbl>
              <a:tblPr firstRow="1" bandRow="1"/>
              <a:tblGrid>
                <a:gridCol w="93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410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3297905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  <a:gridCol w="1019215">
                  <a:extLst>
                    <a:ext uri="{9D8B030D-6E8A-4147-A177-3AD203B41FA5}">
                      <a16:colId xmlns:a16="http://schemas.microsoft.com/office/drawing/2014/main" val="4193314099"/>
                    </a:ext>
                  </a:extLst>
                </a:gridCol>
                <a:gridCol w="907397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32708">
                <a:tc gridSpan="6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HCL Build Team – Risks, Issues &amp; Decisions Needed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9pPr>
                    </a:lstStyle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46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R / I / D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Mitigation  or Actions to Return to Green/Health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Res Date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2728" y="1260812"/>
          <a:ext cx="5936716" cy="3165051"/>
        </p:xfrm>
        <a:graphic>
          <a:graphicData uri="http://schemas.openxmlformats.org/drawingml/2006/table">
            <a:tbl>
              <a:tblPr firstRow="1" bandRow="1"/>
              <a:tblGrid>
                <a:gridCol w="286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234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47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Milestones, Phases, Deliverables, etc.</a:t>
                      </a:r>
                    </a:p>
                  </a:txBody>
                  <a:tcPr marL="54000" marR="54000" marT="27000" marB="27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Planned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Target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RAG &amp; %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Design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06-Jun-22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06-Jun-22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3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Design Phase End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15-Jul-22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15-Jul-22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93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Build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 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 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9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Build Phase End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63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Stabilize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43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Stabilize Phase End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8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System Integration Testing-Start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3-Oct-22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3-Oct-22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70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System Integration Testing-End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33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Deploy Phase Start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09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Deploy Phase End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99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Business Go Live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92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Hypercare Starts</a:t>
                      </a: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97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Hypercare Ends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2537"/>
                  </a:ext>
                </a:extLst>
              </a:tr>
            </a:tbl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132728" y="84853"/>
          <a:ext cx="59367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738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551245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207733">
                  <a:extLst>
                    <a:ext uri="{9D8B030D-6E8A-4147-A177-3AD203B41FA5}">
                      <a16:colId xmlns:a16="http://schemas.microsoft.com/office/drawing/2014/main" val="2858513959"/>
                    </a:ext>
                  </a:extLst>
                </a:gridCol>
              </a:tblGrid>
              <a:tr h="284211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PRJ3751 - GTS- NA Jackson WMS Conversion Legacy to JDA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Status As Of: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09-Feb-2023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55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PM: Rick Boyle</a:t>
                      </a:r>
                      <a:endParaRPr lang="en-US" sz="1200" b="1" kern="1200">
                        <a:solidFill>
                          <a:schemeClr val="bg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SBD </a:t>
                      </a: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BL:  </a:t>
                      </a: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+mn-cs"/>
                        </a:rPr>
                        <a:t>Brezhnev Seno </a:t>
                      </a:r>
                      <a:endParaRPr lang="en-GB" sz="12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PM: Mohan Menon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PD: </a:t>
                      </a:r>
                      <a:r>
                        <a:rPr lang="pl-PL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Richard Brzezicki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F346A3-B20F-4272-B2CE-610A103C15C6}"/>
              </a:ext>
            </a:extLst>
          </p:cNvPr>
          <p:cNvGraphicFramePr>
            <a:graphicFrameLocks noGrp="1"/>
          </p:cNvGraphicFramePr>
          <p:nvPr/>
        </p:nvGraphicFramePr>
        <p:xfrm>
          <a:off x="6185687" y="3161945"/>
          <a:ext cx="5855282" cy="1189041"/>
        </p:xfrm>
        <a:graphic>
          <a:graphicData uri="http://schemas.openxmlformats.org/drawingml/2006/table">
            <a:tbl>
              <a:tblPr firstRow="1" bandRow="1"/>
              <a:tblGrid>
                <a:gridCol w="4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08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1300625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</a:tblGrid>
              <a:tr h="264648">
                <a:tc gridSpan="4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8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HCL Build Team – Project Change Requests </a:t>
                      </a:r>
                      <a:r>
                        <a:rPr lang="en-GB" sz="8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Portfolio Review Board (PRB) OR GovernX Work Order</a:t>
                      </a:r>
                      <a:endParaRPr lang="en-GB" sz="8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Change Request Summary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Impacts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918.1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55901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918.2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03756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918.3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4936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A2A08-5B99-4DC7-A802-197E2AAC82EC}"/>
              </a:ext>
            </a:extLst>
          </p:cNvPr>
          <p:cNvSpPr txBox="1"/>
          <p:nvPr/>
        </p:nvSpPr>
        <p:spPr>
          <a:xfrm>
            <a:off x="6185687" y="84853"/>
            <a:ext cx="375575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 Weekly Status Report for SBD PMO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7EE082B-763D-4F8A-8ED3-3A2380E706FD}"/>
              </a:ext>
            </a:extLst>
          </p:cNvPr>
          <p:cNvGraphicFramePr>
            <a:graphicFrameLocks noGrp="1"/>
          </p:cNvGraphicFramePr>
          <p:nvPr/>
        </p:nvGraphicFramePr>
        <p:xfrm>
          <a:off x="6185687" y="518266"/>
          <a:ext cx="5855282" cy="54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324919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314486">
                  <a:extLst>
                    <a:ext uri="{9D8B030D-6E8A-4147-A177-3AD203B41FA5}">
                      <a16:colId xmlns:a16="http://schemas.microsoft.com/office/drawing/2014/main" val="575272859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1994537607"/>
                    </a:ext>
                  </a:extLst>
                </a:gridCol>
              </a:tblGrid>
              <a:tr h="178562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Status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Last Week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Current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Future Trending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5067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HCL Overall Health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FB2E28-0539-4894-8502-447B4ACA99D3}"/>
              </a:ext>
            </a:extLst>
          </p:cNvPr>
          <p:cNvSpPr txBox="1"/>
          <p:nvPr/>
        </p:nvSpPr>
        <p:spPr>
          <a:xfrm>
            <a:off x="6191234" y="1113887"/>
            <a:ext cx="5855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Technical and Business Go Live is complete.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Hypercare has started.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Cutover tasks missed out for STO and Induct receiving are being completed.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Hypercare defect monitoring and resolution in progress.</a:t>
            </a:r>
            <a:endParaRPr lang="en-US" sz="1000">
              <a:cs typeface="Arial"/>
            </a:endParaRPr>
          </a:p>
        </p:txBody>
      </p:sp>
      <p:graphicFrame>
        <p:nvGraphicFramePr>
          <p:cNvPr id="14" name="Table 27">
            <a:extLst>
              <a:ext uri="{FF2B5EF4-FFF2-40B4-BE49-F238E27FC236}">
                <a16:creationId xmlns:a16="http://schemas.microsoft.com/office/drawing/2014/main" id="{C84C779C-7402-4414-A595-4EC37C2D47D8}"/>
              </a:ext>
            </a:extLst>
          </p:cNvPr>
          <p:cNvGraphicFramePr>
            <a:graphicFrameLocks noGrp="1"/>
          </p:cNvGraphicFramePr>
          <p:nvPr/>
        </p:nvGraphicFramePr>
        <p:xfrm>
          <a:off x="142043" y="1032213"/>
          <a:ext cx="593671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738">
                  <a:extLst>
                    <a:ext uri="{9D8B030D-6E8A-4147-A177-3AD203B41FA5}">
                      <a16:colId xmlns:a16="http://schemas.microsoft.com/office/drawing/2014/main" val="2735571596"/>
                    </a:ext>
                  </a:extLst>
                </a:gridCol>
                <a:gridCol w="719255">
                  <a:extLst>
                    <a:ext uri="{9D8B030D-6E8A-4147-A177-3AD203B41FA5}">
                      <a16:colId xmlns:a16="http://schemas.microsoft.com/office/drawing/2014/main" val="2731524564"/>
                    </a:ext>
                  </a:extLst>
                </a:gridCol>
                <a:gridCol w="685383">
                  <a:extLst>
                    <a:ext uri="{9D8B030D-6E8A-4147-A177-3AD203B41FA5}">
                      <a16:colId xmlns:a16="http://schemas.microsoft.com/office/drawing/2014/main" val="2536001109"/>
                    </a:ext>
                  </a:extLst>
                </a:gridCol>
                <a:gridCol w="710334">
                  <a:extLst>
                    <a:ext uri="{9D8B030D-6E8A-4147-A177-3AD203B41FA5}">
                      <a16:colId xmlns:a16="http://schemas.microsoft.com/office/drawing/2014/main" val="487454299"/>
                    </a:ext>
                  </a:extLst>
                </a:gridCol>
                <a:gridCol w="819585">
                  <a:extLst>
                    <a:ext uri="{9D8B030D-6E8A-4147-A177-3AD203B41FA5}">
                      <a16:colId xmlns:a16="http://schemas.microsoft.com/office/drawing/2014/main" val="3698968132"/>
                    </a:ext>
                  </a:extLst>
                </a:gridCol>
                <a:gridCol w="777422">
                  <a:extLst>
                    <a:ext uri="{9D8B030D-6E8A-4147-A177-3AD203B41FA5}">
                      <a16:colId xmlns:a16="http://schemas.microsoft.com/office/drawing/2014/main" val="517137528"/>
                    </a:ext>
                  </a:extLst>
                </a:gridCol>
              </a:tblGrid>
              <a:tr h="140616">
                <a:tc>
                  <a:txBody>
                    <a:bodyPr/>
                    <a:lstStyle/>
                    <a:p>
                      <a:pPr marL="1601788" marR="0" lvl="0" indent="-16017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>
                          <a:latin typeface="+mn-lt"/>
                          <a:cs typeface="Arial" panose="020B0604020202020204" pitchFamily="34" charset="0"/>
                        </a:rPr>
                        <a:t>Legend:</a:t>
                      </a:r>
                      <a:endParaRPr lang="en-GB" sz="90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Amber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Green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Not Started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253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538E-7FBE-4E56-AD3C-AA2923B0BBE2}"/>
              </a:ext>
            </a:extLst>
          </p:cNvPr>
          <p:cNvGraphicFramePr>
            <a:graphicFrameLocks noGrp="1"/>
          </p:cNvGraphicFramePr>
          <p:nvPr/>
        </p:nvGraphicFramePr>
        <p:xfrm>
          <a:off x="112550" y="4921717"/>
          <a:ext cx="11928419" cy="757522"/>
        </p:xfrm>
        <a:graphic>
          <a:graphicData uri="http://schemas.openxmlformats.org/drawingml/2006/table">
            <a:tbl>
              <a:tblPr firstRow="1" bandRow="1"/>
              <a:tblGrid>
                <a:gridCol w="919545">
                  <a:extLst>
                    <a:ext uri="{9D8B030D-6E8A-4147-A177-3AD203B41FA5}">
                      <a16:colId xmlns:a16="http://schemas.microsoft.com/office/drawing/2014/main" val="722343921"/>
                    </a:ext>
                  </a:extLst>
                </a:gridCol>
                <a:gridCol w="2403244">
                  <a:extLst>
                    <a:ext uri="{9D8B030D-6E8A-4147-A177-3AD203B41FA5}">
                      <a16:colId xmlns:a16="http://schemas.microsoft.com/office/drawing/2014/main" val="70212302"/>
                    </a:ext>
                  </a:extLst>
                </a:gridCol>
                <a:gridCol w="3435478">
                  <a:extLst>
                    <a:ext uri="{9D8B030D-6E8A-4147-A177-3AD203B41FA5}">
                      <a16:colId xmlns:a16="http://schemas.microsoft.com/office/drawing/2014/main" val="1210607075"/>
                    </a:ext>
                  </a:extLst>
                </a:gridCol>
                <a:gridCol w="3272315">
                  <a:extLst>
                    <a:ext uri="{9D8B030D-6E8A-4147-A177-3AD203B41FA5}">
                      <a16:colId xmlns:a16="http://schemas.microsoft.com/office/drawing/2014/main" val="3242510617"/>
                    </a:ext>
                  </a:extLst>
                </a:gridCol>
                <a:gridCol w="1024297">
                  <a:extLst>
                    <a:ext uri="{9D8B030D-6E8A-4147-A177-3AD203B41FA5}">
                      <a16:colId xmlns:a16="http://schemas.microsoft.com/office/drawing/2014/main" val="69261603"/>
                    </a:ext>
                  </a:extLst>
                </a:gridCol>
                <a:gridCol w="873540">
                  <a:extLst>
                    <a:ext uri="{9D8B030D-6E8A-4147-A177-3AD203B41FA5}">
                      <a16:colId xmlns:a16="http://schemas.microsoft.com/office/drawing/2014/main" val="2499380917"/>
                    </a:ext>
                  </a:extLst>
                </a:gridCol>
              </a:tblGrid>
              <a:tr h="380722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Features were deferred till Go live-Reverse Receipt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Operations will be impacted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Needs to be tested and deployed by 2/17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>
                        <a:cs typeface="Arial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Brezhnev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Feb 17 2023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2649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Picklist job needs to be enabled as a new requirement.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Pack Lists are not dropping from JDA WMS to SAP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Needs to be tested and deployed by 2/17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Rob/ Brezhnev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Feb 17 2023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4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2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550" y="4423978"/>
          <a:ext cx="11913787" cy="453382"/>
        </p:xfrm>
        <a:graphic>
          <a:graphicData uri="http://schemas.openxmlformats.org/drawingml/2006/table">
            <a:tbl>
              <a:tblPr firstRow="1" bandRow="1"/>
              <a:tblGrid>
                <a:gridCol w="93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410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3297905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  <a:gridCol w="1019215">
                  <a:extLst>
                    <a:ext uri="{9D8B030D-6E8A-4147-A177-3AD203B41FA5}">
                      <a16:colId xmlns:a16="http://schemas.microsoft.com/office/drawing/2014/main" val="4193314099"/>
                    </a:ext>
                  </a:extLst>
                </a:gridCol>
                <a:gridCol w="907397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32708">
                <a:tc gridSpan="6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HCL Build Team – Risks, Issues &amp; Decisions Needed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9pPr>
                    </a:lstStyle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46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R / I / D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Mitigation  or Actions to Return to Green/Health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Res Date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2728" y="1260812"/>
          <a:ext cx="5936716" cy="3165051"/>
        </p:xfrm>
        <a:graphic>
          <a:graphicData uri="http://schemas.openxmlformats.org/drawingml/2006/table">
            <a:tbl>
              <a:tblPr firstRow="1" bandRow="1"/>
              <a:tblGrid>
                <a:gridCol w="286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234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47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Milestones, Phases, Deliverables, etc.</a:t>
                      </a:r>
                    </a:p>
                  </a:txBody>
                  <a:tcPr marL="54000" marR="54000" marT="27000" marB="27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Planned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Target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RAG &amp; %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Design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06-Jun-22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06-Jun-22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3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Design Phase End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15-Jul-22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15-Jul-22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93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Build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 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 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9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Build Phase End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63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Stabilize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43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Stabilize Phase End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8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System Integration Testing-Start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3-Oct-22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3-Oct-22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70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System Integration Testing-End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33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Deploy Phase Start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09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Deploy Phase End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99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Business Go Live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92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Hypercare Starts</a:t>
                      </a: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97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Hypercare Ends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2537"/>
                  </a:ext>
                </a:extLst>
              </a:tr>
            </a:tbl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132728" y="84853"/>
          <a:ext cx="59367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738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551245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207733">
                  <a:extLst>
                    <a:ext uri="{9D8B030D-6E8A-4147-A177-3AD203B41FA5}">
                      <a16:colId xmlns:a16="http://schemas.microsoft.com/office/drawing/2014/main" val="2858513959"/>
                    </a:ext>
                  </a:extLst>
                </a:gridCol>
              </a:tblGrid>
              <a:tr h="284211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PRJ3751 - GTS- NA Jackson WMS Conversion Legacy to JDA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Status As Of: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09-Mar-2023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55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PM: Rick Boyle</a:t>
                      </a:r>
                      <a:endParaRPr lang="en-US" sz="1200" b="1" kern="1200">
                        <a:solidFill>
                          <a:schemeClr val="bg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SBD </a:t>
                      </a: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BL:  </a:t>
                      </a: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+mn-cs"/>
                        </a:rPr>
                        <a:t>Brezhnev Seno </a:t>
                      </a:r>
                      <a:endParaRPr lang="en-GB" sz="12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PM: Mohan Menon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PD: </a:t>
                      </a:r>
                      <a:r>
                        <a:rPr lang="pl-PL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Richard Brzezicki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F346A3-B20F-4272-B2CE-610A103C15C6}"/>
              </a:ext>
            </a:extLst>
          </p:cNvPr>
          <p:cNvGraphicFramePr>
            <a:graphicFrameLocks noGrp="1"/>
          </p:cNvGraphicFramePr>
          <p:nvPr/>
        </p:nvGraphicFramePr>
        <p:xfrm>
          <a:off x="6185687" y="3161945"/>
          <a:ext cx="5855282" cy="1189041"/>
        </p:xfrm>
        <a:graphic>
          <a:graphicData uri="http://schemas.openxmlformats.org/drawingml/2006/table">
            <a:tbl>
              <a:tblPr firstRow="1" bandRow="1"/>
              <a:tblGrid>
                <a:gridCol w="4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08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1300625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</a:tblGrid>
              <a:tr h="264648">
                <a:tc gridSpan="4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8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HCL Build Team – Project Change Requests </a:t>
                      </a:r>
                      <a:r>
                        <a:rPr lang="en-GB" sz="8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Portfolio Review Board (PRB) OR GovernX Work Order</a:t>
                      </a:r>
                      <a:endParaRPr lang="en-GB" sz="8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Change Request Summary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Impacts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918.1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55901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918.2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03756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918.3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4936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A2A08-5B99-4DC7-A802-197E2AAC82EC}"/>
              </a:ext>
            </a:extLst>
          </p:cNvPr>
          <p:cNvSpPr txBox="1"/>
          <p:nvPr/>
        </p:nvSpPr>
        <p:spPr>
          <a:xfrm>
            <a:off x="6185687" y="84853"/>
            <a:ext cx="375575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 Weekly Status Report for SBD PMO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B2E28-0539-4894-8502-447B4ACA99D3}"/>
              </a:ext>
            </a:extLst>
          </p:cNvPr>
          <p:cNvSpPr txBox="1"/>
          <p:nvPr/>
        </p:nvSpPr>
        <p:spPr>
          <a:xfrm>
            <a:off x="6171056" y="1654311"/>
            <a:ext cx="5855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Technical and Business Go Live is complete.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Hypercare has started.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Cutover tasks missed out for STO and Induct receiving -Completed.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Hypercare defect monitoring and resolution –In Progress.</a:t>
            </a:r>
            <a:endParaRPr lang="en-US" sz="1000">
              <a:cs typeface="Arial"/>
            </a:endParaRPr>
          </a:p>
        </p:txBody>
      </p:sp>
      <p:graphicFrame>
        <p:nvGraphicFramePr>
          <p:cNvPr id="14" name="Table 27">
            <a:extLst>
              <a:ext uri="{FF2B5EF4-FFF2-40B4-BE49-F238E27FC236}">
                <a16:creationId xmlns:a16="http://schemas.microsoft.com/office/drawing/2014/main" id="{C84C779C-7402-4414-A595-4EC37C2D47D8}"/>
              </a:ext>
            </a:extLst>
          </p:cNvPr>
          <p:cNvGraphicFramePr>
            <a:graphicFrameLocks noGrp="1"/>
          </p:cNvGraphicFramePr>
          <p:nvPr/>
        </p:nvGraphicFramePr>
        <p:xfrm>
          <a:off x="142043" y="1032213"/>
          <a:ext cx="593671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738">
                  <a:extLst>
                    <a:ext uri="{9D8B030D-6E8A-4147-A177-3AD203B41FA5}">
                      <a16:colId xmlns:a16="http://schemas.microsoft.com/office/drawing/2014/main" val="2735571596"/>
                    </a:ext>
                  </a:extLst>
                </a:gridCol>
                <a:gridCol w="719255">
                  <a:extLst>
                    <a:ext uri="{9D8B030D-6E8A-4147-A177-3AD203B41FA5}">
                      <a16:colId xmlns:a16="http://schemas.microsoft.com/office/drawing/2014/main" val="2731524564"/>
                    </a:ext>
                  </a:extLst>
                </a:gridCol>
                <a:gridCol w="685383">
                  <a:extLst>
                    <a:ext uri="{9D8B030D-6E8A-4147-A177-3AD203B41FA5}">
                      <a16:colId xmlns:a16="http://schemas.microsoft.com/office/drawing/2014/main" val="2536001109"/>
                    </a:ext>
                  </a:extLst>
                </a:gridCol>
                <a:gridCol w="710334">
                  <a:extLst>
                    <a:ext uri="{9D8B030D-6E8A-4147-A177-3AD203B41FA5}">
                      <a16:colId xmlns:a16="http://schemas.microsoft.com/office/drawing/2014/main" val="487454299"/>
                    </a:ext>
                  </a:extLst>
                </a:gridCol>
                <a:gridCol w="819585">
                  <a:extLst>
                    <a:ext uri="{9D8B030D-6E8A-4147-A177-3AD203B41FA5}">
                      <a16:colId xmlns:a16="http://schemas.microsoft.com/office/drawing/2014/main" val="3698968132"/>
                    </a:ext>
                  </a:extLst>
                </a:gridCol>
                <a:gridCol w="777422">
                  <a:extLst>
                    <a:ext uri="{9D8B030D-6E8A-4147-A177-3AD203B41FA5}">
                      <a16:colId xmlns:a16="http://schemas.microsoft.com/office/drawing/2014/main" val="517137528"/>
                    </a:ext>
                  </a:extLst>
                </a:gridCol>
              </a:tblGrid>
              <a:tr h="140616">
                <a:tc>
                  <a:txBody>
                    <a:bodyPr/>
                    <a:lstStyle/>
                    <a:p>
                      <a:pPr marL="1601788" marR="0" lvl="0" indent="-16017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>
                          <a:latin typeface="+mn-lt"/>
                          <a:cs typeface="Arial" panose="020B0604020202020204" pitchFamily="34" charset="0"/>
                        </a:rPr>
                        <a:t>Legend:</a:t>
                      </a:r>
                      <a:endParaRPr lang="en-GB" sz="90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Amber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Green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Not Started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253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538E-7FBE-4E56-AD3C-AA2923B0BBE2}"/>
              </a:ext>
            </a:extLst>
          </p:cNvPr>
          <p:cNvGraphicFramePr>
            <a:graphicFrameLocks noGrp="1"/>
          </p:cNvGraphicFramePr>
          <p:nvPr/>
        </p:nvGraphicFramePr>
        <p:xfrm>
          <a:off x="112550" y="4921717"/>
          <a:ext cx="11928419" cy="380722"/>
        </p:xfrm>
        <a:graphic>
          <a:graphicData uri="http://schemas.openxmlformats.org/drawingml/2006/table">
            <a:tbl>
              <a:tblPr firstRow="1" bandRow="1"/>
              <a:tblGrid>
                <a:gridCol w="919545">
                  <a:extLst>
                    <a:ext uri="{9D8B030D-6E8A-4147-A177-3AD203B41FA5}">
                      <a16:colId xmlns:a16="http://schemas.microsoft.com/office/drawing/2014/main" val="722343921"/>
                    </a:ext>
                  </a:extLst>
                </a:gridCol>
                <a:gridCol w="2403244">
                  <a:extLst>
                    <a:ext uri="{9D8B030D-6E8A-4147-A177-3AD203B41FA5}">
                      <a16:colId xmlns:a16="http://schemas.microsoft.com/office/drawing/2014/main" val="70212302"/>
                    </a:ext>
                  </a:extLst>
                </a:gridCol>
                <a:gridCol w="3435478">
                  <a:extLst>
                    <a:ext uri="{9D8B030D-6E8A-4147-A177-3AD203B41FA5}">
                      <a16:colId xmlns:a16="http://schemas.microsoft.com/office/drawing/2014/main" val="1210607075"/>
                    </a:ext>
                  </a:extLst>
                </a:gridCol>
                <a:gridCol w="3272315">
                  <a:extLst>
                    <a:ext uri="{9D8B030D-6E8A-4147-A177-3AD203B41FA5}">
                      <a16:colId xmlns:a16="http://schemas.microsoft.com/office/drawing/2014/main" val="3242510617"/>
                    </a:ext>
                  </a:extLst>
                </a:gridCol>
                <a:gridCol w="1024297">
                  <a:extLst>
                    <a:ext uri="{9D8B030D-6E8A-4147-A177-3AD203B41FA5}">
                      <a16:colId xmlns:a16="http://schemas.microsoft.com/office/drawing/2014/main" val="69261603"/>
                    </a:ext>
                  </a:extLst>
                </a:gridCol>
                <a:gridCol w="873540">
                  <a:extLst>
                    <a:ext uri="{9D8B030D-6E8A-4147-A177-3AD203B41FA5}">
                      <a16:colId xmlns:a16="http://schemas.microsoft.com/office/drawing/2014/main" val="2499380917"/>
                    </a:ext>
                  </a:extLst>
                </a:gridCol>
              </a:tblGrid>
              <a:tr h="380722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HOTS sign off not received.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HOTS transitions is open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>
                          <a:cs typeface="Arial"/>
                        </a:rPr>
                        <a:t>Sign Off has been requested and IT Ops team engaged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IT Ops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10-Mar -23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6678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6184631-5B5E-470C-80BF-A05D6A5D2ED4}"/>
              </a:ext>
            </a:extLst>
          </p:cNvPr>
          <p:cNvGraphicFramePr>
            <a:graphicFrameLocks noGrp="1"/>
          </p:cNvGraphicFramePr>
          <p:nvPr/>
        </p:nvGraphicFramePr>
        <p:xfrm>
          <a:off x="6203990" y="452184"/>
          <a:ext cx="5855282" cy="109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324919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314486">
                  <a:extLst>
                    <a:ext uri="{9D8B030D-6E8A-4147-A177-3AD203B41FA5}">
                      <a16:colId xmlns:a16="http://schemas.microsoft.com/office/drawing/2014/main" val="575272859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1994537607"/>
                    </a:ext>
                  </a:extLst>
                </a:gridCol>
              </a:tblGrid>
              <a:tr h="178562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Status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Last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Future Trending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5067"/>
                  </a:ext>
                </a:extLst>
              </a:tr>
              <a:tr h="272853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72373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6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76156" y="26719"/>
          <a:ext cx="98409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388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4912540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</a:tblGrid>
              <a:tr h="279133">
                <a:tc gridSpan="2">
                  <a:txBody>
                    <a:bodyPr/>
                    <a:lstStyle/>
                    <a:p>
                      <a:r>
                        <a:rPr lang="en-GB" sz="2000">
                          <a:latin typeface="+mn-lt"/>
                        </a:rPr>
                        <a:t>SBD – HCL ALL Towers Weekly Status Report –</a:t>
                      </a:r>
                      <a:r>
                        <a:rPr lang="en-GB" sz="2000" baseline="0">
                          <a:latin typeface="+mn-lt"/>
                        </a:rPr>
                        <a:t> Project High Level Status</a:t>
                      </a:r>
                      <a:endParaRPr lang="en-GB" sz="200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3618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GB" sz="1600" b="1" kern="1200">
                        <a:solidFill>
                          <a:schemeClr val="tx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>
                        <a:solidFill>
                          <a:schemeClr val="tx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80BCC1-7328-4D93-885F-E423BA3F819E}"/>
              </a:ext>
            </a:extLst>
          </p:cNvPr>
          <p:cNvSpPr txBox="1"/>
          <p:nvPr/>
        </p:nvSpPr>
        <p:spPr>
          <a:xfrm>
            <a:off x="47938" y="6521313"/>
            <a:ext cx="482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Refreshed from Teams December 14</a:t>
            </a:r>
            <a:r>
              <a:rPr lang="en-US" sz="1400" baseline="30000" dirty="0"/>
              <a:t>th</a:t>
            </a:r>
            <a:r>
              <a:rPr lang="en-US" sz="1400" dirty="0"/>
              <a:t> @ 8:00am 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564EBD-FCF1-84D4-5C80-670E49CA2844}"/>
              </a:ext>
            </a:extLst>
          </p:cNvPr>
          <p:cNvGraphicFramePr>
            <a:graphicFrameLocks noGrp="1"/>
          </p:cNvGraphicFramePr>
          <p:nvPr/>
        </p:nvGraphicFramePr>
        <p:xfrm>
          <a:off x="71948" y="1563628"/>
          <a:ext cx="9606340" cy="2808336"/>
        </p:xfrm>
        <a:graphic>
          <a:graphicData uri="http://schemas.openxmlformats.org/drawingml/2006/table">
            <a:tbl>
              <a:tblPr/>
              <a:tblGrid>
                <a:gridCol w="3503249">
                  <a:extLst>
                    <a:ext uri="{9D8B030D-6E8A-4147-A177-3AD203B41FA5}">
                      <a16:colId xmlns:a16="http://schemas.microsoft.com/office/drawing/2014/main" val="1410487022"/>
                    </a:ext>
                  </a:extLst>
                </a:gridCol>
                <a:gridCol w="6103091">
                  <a:extLst>
                    <a:ext uri="{9D8B030D-6E8A-4147-A177-3AD203B41FA5}">
                      <a16:colId xmlns:a16="http://schemas.microsoft.com/office/drawing/2014/main" val="3934145524"/>
                    </a:ext>
                  </a:extLst>
                </a:gridCol>
              </a:tblGrid>
              <a:tr h="1759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Summary of ‘Red’ Status Projects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09445"/>
                  </a:ext>
                </a:extLst>
              </a:tr>
              <a:tr h="175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Issue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59913"/>
                  </a:ext>
                </a:extLst>
              </a:tr>
              <a:tr h="25723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PRJ3985 Tax Stat Poland ACR report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generation is failing due to missing authorization for Object SEF_REPRUN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83637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PRJ3802 2021 GES Netherlands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Syntess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Rearchitect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the servers needs to be exposed to internet and it was not mentioned in BRD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734"/>
                  </a:ext>
                </a:extLst>
              </a:tr>
              <a:tr h="30165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PRJ3930 GES EU EHF Implementation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0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PRJ3723 EANZ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Gilwice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DC Relocation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Red</a:t>
                      </a:r>
                    </a:p>
                    <a:p>
                      <a:pPr algn="l" rtl="0" fontAlgn="t">
                        <a:lnSpc>
                          <a:spcPct val="100000"/>
                        </a:lnSpc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63372"/>
                  </a:ext>
                </a:extLst>
              </a:tr>
              <a:tr h="227137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PRJ3751 GTS NA Jackson WMS Conversion Legacy to JDA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Admin Red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04763"/>
                  </a:ext>
                </a:extLst>
              </a:tr>
              <a:tr h="322478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PRJ3611 GTS NA Millcreek WMS Conversion Legacy to JDA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Admin Red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88696"/>
                  </a:ext>
                </a:extLst>
              </a:tr>
              <a:tr h="322478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PRJ3409 GTS Brazil WMS Replacement Phase 1 Gaps with No SAP Impact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Build tollgate approval is pending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8267"/>
                  </a:ext>
                </a:extLst>
              </a:tr>
              <a:tr h="322478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PRJ3475 GTS ENG CFTurbo Fan Design, Klocwork.....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cs typeface="Calibri"/>
                        </a:rPr>
                        <a:t>Project approved with different applications, 2 new modules in </a:t>
                      </a:r>
                      <a:r>
                        <a:rPr lang="en-US" sz="1100" dirty="0" err="1">
                          <a:cs typeface="Calibri"/>
                        </a:rPr>
                        <a:t>Romax</a:t>
                      </a:r>
                      <a:r>
                        <a:rPr lang="en-US" sz="1100" dirty="0">
                          <a:cs typeface="Calibri"/>
                        </a:rPr>
                        <a:t> to be Deployed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48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5E625D-EE12-412E-8BF2-5B412F288F4A}"/>
              </a:ext>
            </a:extLst>
          </p:cNvPr>
          <p:cNvGraphicFramePr>
            <a:graphicFrameLocks noGrp="1"/>
          </p:cNvGraphicFramePr>
          <p:nvPr/>
        </p:nvGraphicFramePr>
        <p:xfrm>
          <a:off x="6576130" y="848135"/>
          <a:ext cx="3102158" cy="64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8">
                  <a:extLst>
                    <a:ext uri="{9D8B030D-6E8A-4147-A177-3AD203B41FA5}">
                      <a16:colId xmlns:a16="http://schemas.microsoft.com/office/drawing/2014/main" val="1636104283"/>
                    </a:ext>
                  </a:extLst>
                </a:gridCol>
                <a:gridCol w="755574">
                  <a:extLst>
                    <a:ext uri="{9D8B030D-6E8A-4147-A177-3AD203B41FA5}">
                      <a16:colId xmlns:a16="http://schemas.microsoft.com/office/drawing/2014/main" val="1152194653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672231097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146847575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Green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77741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latin typeface="+mn-lt"/>
                        </a:rPr>
                        <a:t>36%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6209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76156" y="26719"/>
          <a:ext cx="98409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388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4912540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</a:tblGrid>
              <a:tr h="333227">
                <a:tc gridSpan="2">
                  <a:txBody>
                    <a:bodyPr/>
                    <a:lstStyle/>
                    <a:p>
                      <a:r>
                        <a:rPr lang="en-GB" sz="2000">
                          <a:latin typeface="+mn-lt"/>
                        </a:rPr>
                        <a:t>FULL PM / END to END –</a:t>
                      </a:r>
                      <a:r>
                        <a:rPr lang="en-GB" sz="2000" baseline="0">
                          <a:latin typeface="+mn-lt"/>
                        </a:rPr>
                        <a:t> Project High Level Status </a:t>
                      </a:r>
                      <a:endParaRPr lang="en-GB" sz="200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33322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600" b="1" kern="120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MS PGothic"/>
                        </a:rPr>
                        <a:t>SBD Owner – Iain Downton / Steeve Proulx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baseline="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MS PGothic"/>
                        </a:rPr>
                        <a:t>HCL Owner – Ronnie Brar </a:t>
                      </a:r>
                      <a:endParaRPr lang="en-GB" sz="1600" b="1" kern="1200">
                        <a:solidFill>
                          <a:schemeClr val="tx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3DC2561-962D-4B31-A931-A0D56CE2DABE}"/>
              </a:ext>
            </a:extLst>
          </p:cNvPr>
          <p:cNvGraphicFramePr>
            <a:graphicFrameLocks noGrp="1"/>
          </p:cNvGraphicFramePr>
          <p:nvPr/>
        </p:nvGraphicFramePr>
        <p:xfrm>
          <a:off x="141467" y="769367"/>
          <a:ext cx="3102158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8">
                  <a:extLst>
                    <a:ext uri="{9D8B030D-6E8A-4147-A177-3AD203B41FA5}">
                      <a16:colId xmlns:a16="http://schemas.microsoft.com/office/drawing/2014/main" val="1636104283"/>
                    </a:ext>
                  </a:extLst>
                </a:gridCol>
                <a:gridCol w="755574">
                  <a:extLst>
                    <a:ext uri="{9D8B030D-6E8A-4147-A177-3AD203B41FA5}">
                      <a16:colId xmlns:a16="http://schemas.microsoft.com/office/drawing/2014/main" val="1152194653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672231097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1468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Green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77741"/>
                  </a:ext>
                </a:extLst>
              </a:tr>
              <a:tr h="258438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620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9AFD5E-C75D-4C9B-8B66-EB4A8E49E677}"/>
              </a:ext>
            </a:extLst>
          </p:cNvPr>
          <p:cNvGraphicFramePr>
            <a:graphicFrameLocks noGrp="1"/>
          </p:cNvGraphicFramePr>
          <p:nvPr/>
        </p:nvGraphicFramePr>
        <p:xfrm>
          <a:off x="71948" y="1563628"/>
          <a:ext cx="9606340" cy="1781994"/>
        </p:xfrm>
        <a:graphic>
          <a:graphicData uri="http://schemas.openxmlformats.org/drawingml/2006/table">
            <a:tbl>
              <a:tblPr/>
              <a:tblGrid>
                <a:gridCol w="3503249">
                  <a:extLst>
                    <a:ext uri="{9D8B030D-6E8A-4147-A177-3AD203B41FA5}">
                      <a16:colId xmlns:a16="http://schemas.microsoft.com/office/drawing/2014/main" val="1410487022"/>
                    </a:ext>
                  </a:extLst>
                </a:gridCol>
                <a:gridCol w="6103091">
                  <a:extLst>
                    <a:ext uri="{9D8B030D-6E8A-4147-A177-3AD203B41FA5}">
                      <a16:colId xmlns:a16="http://schemas.microsoft.com/office/drawing/2014/main" val="3934145524"/>
                    </a:ext>
                  </a:extLst>
                </a:gridCol>
              </a:tblGrid>
              <a:tr h="1759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Summary of ‘Red’ Status Projects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09445"/>
                  </a:ext>
                </a:extLst>
              </a:tr>
              <a:tr h="175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Issue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59913"/>
                  </a:ext>
                </a:extLst>
              </a:tr>
              <a:tr h="32247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PRJ3985 Tax Stat Poland ACR report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generation is failing due to missing authorization for Object SEF_REPRUN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83637"/>
                  </a:ext>
                </a:extLst>
              </a:tr>
              <a:tr h="32247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PRJ3802 2021 GES Netherlands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Syntess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Rearchitect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the servers needs to be exposed to internet and it was not mentioned in BRD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734"/>
                  </a:ext>
                </a:extLst>
              </a:tr>
              <a:tr h="32247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PRJ3930 GES EU EHF Implementation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04171"/>
                  </a:ext>
                </a:extLst>
              </a:tr>
              <a:tr h="32247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PRJ3723 EANZ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Gilwice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DC Relocation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Red</a:t>
                      </a:r>
                    </a:p>
                    <a:p>
                      <a:pPr algn="l" rtl="0" fontAlgn="t">
                        <a:lnSpc>
                          <a:spcPct val="100000"/>
                        </a:lnSpc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633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8CEB5F-6965-4E9D-83FE-18D424251688}"/>
              </a:ext>
            </a:extLst>
          </p:cNvPr>
          <p:cNvGraphicFramePr>
            <a:graphicFrameLocks noGrp="1"/>
          </p:cNvGraphicFramePr>
          <p:nvPr/>
        </p:nvGraphicFramePr>
        <p:xfrm>
          <a:off x="9917084" y="2084911"/>
          <a:ext cx="2202968" cy="2597205"/>
        </p:xfrm>
        <a:graphic>
          <a:graphicData uri="http://schemas.openxmlformats.org/drawingml/2006/table">
            <a:tbl>
              <a:tblPr/>
              <a:tblGrid>
                <a:gridCol w="1265587">
                  <a:extLst>
                    <a:ext uri="{9D8B030D-6E8A-4147-A177-3AD203B41FA5}">
                      <a16:colId xmlns:a16="http://schemas.microsoft.com/office/drawing/2014/main" val="1059856335"/>
                    </a:ext>
                  </a:extLst>
                </a:gridCol>
                <a:gridCol w="937381">
                  <a:extLst>
                    <a:ext uri="{9D8B030D-6E8A-4147-A177-3AD203B41FA5}">
                      <a16:colId xmlns:a16="http://schemas.microsoft.com/office/drawing/2014/main" val="19797504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Projects - 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132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Party Dependency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282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Scope Change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5544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Issue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89168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Planning/Estimation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6171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Issue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4516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2948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HOTS Transition/Process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9805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 Issue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7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145142" y="133047"/>
          <a:ext cx="5883218" cy="107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02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264710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469406">
                  <a:extLst>
                    <a:ext uri="{9D8B030D-6E8A-4147-A177-3AD203B41FA5}">
                      <a16:colId xmlns:a16="http://schemas.microsoft.com/office/drawing/2014/main" val="2858513959"/>
                    </a:ext>
                  </a:extLst>
                </a:gridCol>
              </a:tblGrid>
              <a:tr h="568476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PRJ3464 – GTS-CPQ Implementation-Storage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Status As Of: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05-Jan-2023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50885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PM: Femi Adeyanju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BL: John Marcelo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PM: Miten Shah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PD: </a:t>
                      </a: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+mn-cs"/>
                        </a:rPr>
                        <a:t>Ronnie Brar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F346A3-B20F-4272-B2CE-610A103C15C6}"/>
              </a:ext>
            </a:extLst>
          </p:cNvPr>
          <p:cNvGraphicFramePr>
            <a:graphicFrameLocks noGrp="1"/>
          </p:cNvGraphicFramePr>
          <p:nvPr/>
        </p:nvGraphicFramePr>
        <p:xfrm>
          <a:off x="6122379" y="3674632"/>
          <a:ext cx="5873582" cy="1094735"/>
        </p:xfrm>
        <a:graphic>
          <a:graphicData uri="http://schemas.openxmlformats.org/drawingml/2006/table">
            <a:tbl>
              <a:tblPr firstRow="1" bandRow="1"/>
              <a:tblGrid>
                <a:gridCol w="49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878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964866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</a:tblGrid>
              <a:tr h="182891">
                <a:tc gridSpan="4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HCL Build Team – Project Change Requests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7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CO#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Change Request Summary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Status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3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Cloud  provide changed to AWS New Design is required 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>
                          <a:latin typeface="Calibri"/>
                        </a:rPr>
                        <a:t>Approved</a:t>
                      </a:r>
                      <a:endParaRPr lang="en-GB" sz="1000">
                        <a:latin typeface="+mn-lt"/>
                        <a:cs typeface="Arial"/>
                      </a:endParaRP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421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4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Align time schedule with new delivery dates from 3rd party Configure One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Schedule, Cost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Approved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905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A2A08-5B99-4DC7-A802-197E2AAC82EC}"/>
              </a:ext>
            </a:extLst>
          </p:cNvPr>
          <p:cNvSpPr txBox="1"/>
          <p:nvPr/>
        </p:nvSpPr>
        <p:spPr>
          <a:xfrm>
            <a:off x="6185687" y="65453"/>
            <a:ext cx="37584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 Weekly Status Report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7EE082B-763D-4F8A-8ED3-3A2380E706FD}"/>
              </a:ext>
            </a:extLst>
          </p:cNvPr>
          <p:cNvGraphicFramePr>
            <a:graphicFrameLocks noGrp="1"/>
          </p:cNvGraphicFramePr>
          <p:nvPr/>
        </p:nvGraphicFramePr>
        <p:xfrm>
          <a:off x="6160529" y="542423"/>
          <a:ext cx="5855282" cy="54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324919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314486">
                  <a:extLst>
                    <a:ext uri="{9D8B030D-6E8A-4147-A177-3AD203B41FA5}">
                      <a16:colId xmlns:a16="http://schemas.microsoft.com/office/drawing/2014/main" val="575272859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1994537607"/>
                    </a:ext>
                  </a:extLst>
                </a:gridCol>
              </a:tblGrid>
              <a:tr h="178562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Status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Last Week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Current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Future Trending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5067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HCL Overall Health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0DFB41-05B7-413B-BD90-C4BD43ABB73D}"/>
              </a:ext>
            </a:extLst>
          </p:cNvPr>
          <p:cNvSpPr txBox="1"/>
          <p:nvPr/>
        </p:nvSpPr>
        <p:spPr>
          <a:xfrm>
            <a:off x="6132389" y="1179575"/>
            <a:ext cx="6059611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GB" sz="1000">
                <a:latin typeface="Calibri" panose="020F0502020204030204"/>
                <a:ea typeface="+mn-lt"/>
                <a:cs typeface="Calibri" panose="020F0502020204030204"/>
              </a:rPr>
              <a:t>Project status is Green. UAT activities are on track</a:t>
            </a:r>
            <a:endParaRPr lang="en-GB" sz="1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GB" sz="1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GB" sz="1000">
              <a:ea typeface="+mn-lt"/>
              <a:cs typeface="+mn-lt"/>
            </a:endParaRPr>
          </a:p>
          <a:p>
            <a:pPr>
              <a:defRPr/>
            </a:pPr>
            <a:r>
              <a:rPr lang="en-GB" sz="1000">
                <a:ea typeface="+mn-lt"/>
                <a:cs typeface="+mn-lt"/>
              </a:rPr>
              <a:t>Team Activities: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000">
                <a:ea typeface="+mn-lt"/>
                <a:cs typeface="+mn-lt"/>
              </a:rPr>
              <a:t>Support UAT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000">
                <a:ea typeface="+mn-lt"/>
                <a:cs typeface="+mn-lt"/>
              </a:rPr>
              <a:t>Agora connection issue is resolved.</a:t>
            </a:r>
          </a:p>
        </p:txBody>
      </p:sp>
      <p:graphicFrame>
        <p:nvGraphicFramePr>
          <p:cNvPr id="6" name="Table 27">
            <a:extLst>
              <a:ext uri="{FF2B5EF4-FFF2-40B4-BE49-F238E27FC236}">
                <a16:creationId xmlns:a16="http://schemas.microsoft.com/office/drawing/2014/main" id="{73989936-57CE-4DF6-AC1F-1C55A48F764B}"/>
              </a:ext>
            </a:extLst>
          </p:cNvPr>
          <p:cNvGraphicFramePr>
            <a:graphicFrameLocks noGrp="1"/>
          </p:cNvGraphicFramePr>
          <p:nvPr/>
        </p:nvGraphicFramePr>
        <p:xfrm>
          <a:off x="153307" y="1234816"/>
          <a:ext cx="5864516" cy="24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73">
                  <a:extLst>
                    <a:ext uri="{9D8B030D-6E8A-4147-A177-3AD203B41FA5}">
                      <a16:colId xmlns:a16="http://schemas.microsoft.com/office/drawing/2014/main" val="2735571596"/>
                    </a:ext>
                  </a:extLst>
                </a:gridCol>
                <a:gridCol w="824306">
                  <a:extLst>
                    <a:ext uri="{9D8B030D-6E8A-4147-A177-3AD203B41FA5}">
                      <a16:colId xmlns:a16="http://schemas.microsoft.com/office/drawing/2014/main" val="2731524564"/>
                    </a:ext>
                  </a:extLst>
                </a:gridCol>
                <a:gridCol w="785487">
                  <a:extLst>
                    <a:ext uri="{9D8B030D-6E8A-4147-A177-3AD203B41FA5}">
                      <a16:colId xmlns:a16="http://schemas.microsoft.com/office/drawing/2014/main" val="2536001109"/>
                    </a:ext>
                  </a:extLst>
                </a:gridCol>
                <a:gridCol w="814082">
                  <a:extLst>
                    <a:ext uri="{9D8B030D-6E8A-4147-A177-3AD203B41FA5}">
                      <a16:colId xmlns:a16="http://schemas.microsoft.com/office/drawing/2014/main" val="487454299"/>
                    </a:ext>
                  </a:extLst>
                </a:gridCol>
                <a:gridCol w="890968">
                  <a:extLst>
                    <a:ext uri="{9D8B030D-6E8A-4147-A177-3AD203B41FA5}">
                      <a16:colId xmlns:a16="http://schemas.microsoft.com/office/drawing/2014/main" val="517137528"/>
                    </a:ext>
                  </a:extLst>
                </a:gridCol>
              </a:tblGrid>
              <a:tr h="244348">
                <a:tc>
                  <a:txBody>
                    <a:bodyPr/>
                    <a:lstStyle/>
                    <a:p>
                      <a:pPr marL="1601788" marR="0" lvl="0" indent="-16017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>
                          <a:latin typeface="+mn-lt"/>
                          <a:cs typeface="Arial" panose="020B0604020202020204" pitchFamily="34" charset="0"/>
                        </a:rPr>
                        <a:t>Legend:</a:t>
                      </a:r>
                      <a:endParaRPr lang="en-GB" sz="90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Amber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Green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Completed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253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0934" y="1502991"/>
          <a:ext cx="5863030" cy="3122220"/>
        </p:xfrm>
        <a:graphic>
          <a:graphicData uri="http://schemas.openxmlformats.org/drawingml/2006/table">
            <a:tbl>
              <a:tblPr firstRow="1" bandRow="1"/>
              <a:tblGrid>
                <a:gridCol w="264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87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186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Milestones, Phases, Deliverables, etc.</a:t>
                      </a:r>
                    </a:p>
                  </a:txBody>
                  <a:tcPr marL="54000" marR="54000" marT="27000" marB="27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Planned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Target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RAG &amp; %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326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5845"/>
                  </a:ext>
                </a:extLst>
              </a:tr>
              <a:tr h="1965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17595"/>
                  </a:ext>
                </a:extLst>
              </a:tr>
              <a:tr h="1998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428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8620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423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91784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29319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3-Feb-2023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3-Feb-2023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40%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9354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27-Feb-2023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27-Feb-2023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252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End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4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Go Live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051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Hypercare Start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243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effectLst/>
                          <a:latin typeface="+mn-lt"/>
                        </a:rPr>
                        <a:t>Decommissioning Start</a:t>
                      </a:r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12597"/>
                  </a:ext>
                </a:extLst>
              </a:tr>
              <a:tr h="19242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Decommission End &amp; Project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30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D983D-8BDF-45ED-89E6-C94C4AF6EB46}"/>
              </a:ext>
            </a:extLst>
          </p:cNvPr>
          <p:cNvGraphicFramePr>
            <a:graphicFrameLocks noGrp="1"/>
          </p:cNvGraphicFramePr>
          <p:nvPr/>
        </p:nvGraphicFramePr>
        <p:xfrm>
          <a:off x="87120" y="5059148"/>
          <a:ext cx="11908841" cy="976034"/>
        </p:xfrm>
        <a:graphic>
          <a:graphicData uri="http://schemas.openxmlformats.org/drawingml/2006/table">
            <a:tbl>
              <a:tblPr firstRow="1" bandRow="1"/>
              <a:tblGrid>
                <a:gridCol w="63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056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2780071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4193314099"/>
                    </a:ext>
                  </a:extLst>
                </a:gridCol>
                <a:gridCol w="728193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07318">
                <a:tc gridSpan="6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GB" sz="10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9pPr>
                    </a:lstStyle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R / I / D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Description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Mitigation  or Actions to Return to Green/Health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Owner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Due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316433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R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Agora connectivity with CPQ in QA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Agora application cannot connect with CPQ application in QA. While connection worked at one time, environment change and inconsistency across environments has caused this issue. 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SBD Agora team is working on syncing environments. After which Agora team can work on resolving connection issue.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SBD Agora lead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Closed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0">
                      <a:noFill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0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9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145142" y="133047"/>
          <a:ext cx="5883218" cy="107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127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108017">
                  <a:extLst>
                    <a:ext uri="{9D8B030D-6E8A-4147-A177-3AD203B41FA5}">
                      <a16:colId xmlns:a16="http://schemas.microsoft.com/office/drawing/2014/main" val="2858513959"/>
                    </a:ext>
                  </a:extLst>
                </a:gridCol>
              </a:tblGrid>
              <a:tr h="56847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PRJ3464 – GTS-CPQ Implementation-Storage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Status As Of: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09-Feb-2023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50885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PM: Femi </a:t>
                      </a:r>
                      <a:r>
                        <a:rPr lang="en-GB" sz="1200" b="1" kern="1200" baseline="0" err="1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Adeyanju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BL: John Marcelo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PM: Miten Shah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PD: </a:t>
                      </a: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+mn-cs"/>
                        </a:rPr>
                        <a:t>Ronnie Brar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F346A3-B20F-4272-B2CE-610A103C15C6}"/>
              </a:ext>
            </a:extLst>
          </p:cNvPr>
          <p:cNvGraphicFramePr>
            <a:graphicFrameLocks noGrp="1"/>
          </p:cNvGraphicFramePr>
          <p:nvPr/>
        </p:nvGraphicFramePr>
        <p:xfrm>
          <a:off x="6122379" y="3674632"/>
          <a:ext cx="5873582" cy="1094735"/>
        </p:xfrm>
        <a:graphic>
          <a:graphicData uri="http://schemas.openxmlformats.org/drawingml/2006/table">
            <a:tbl>
              <a:tblPr firstRow="1" bandRow="1"/>
              <a:tblGrid>
                <a:gridCol w="49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878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964866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</a:tblGrid>
              <a:tr h="182891">
                <a:tc gridSpan="4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HCL Build Team – Project Change Requests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7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CO#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Change Request Summary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Status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3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Cloud  provide changed to AWS New Design is required 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>
                          <a:latin typeface="Calibri"/>
                        </a:rPr>
                        <a:t>Approved</a:t>
                      </a:r>
                      <a:endParaRPr lang="en-GB" sz="1000">
                        <a:latin typeface="+mn-lt"/>
                        <a:cs typeface="Arial"/>
                      </a:endParaRP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421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4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Align time schedule with new delivery dates from 3rd party Configure One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Schedule, Cost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Approved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905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A2A08-5B99-4DC7-A802-197E2AAC82EC}"/>
              </a:ext>
            </a:extLst>
          </p:cNvPr>
          <p:cNvSpPr txBox="1"/>
          <p:nvPr/>
        </p:nvSpPr>
        <p:spPr>
          <a:xfrm>
            <a:off x="6185687" y="65453"/>
            <a:ext cx="37584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 Weekly Status Report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7EE082B-763D-4F8A-8ED3-3A2380E706FD}"/>
              </a:ext>
            </a:extLst>
          </p:cNvPr>
          <p:cNvGraphicFramePr>
            <a:graphicFrameLocks noGrp="1"/>
          </p:cNvGraphicFramePr>
          <p:nvPr/>
        </p:nvGraphicFramePr>
        <p:xfrm>
          <a:off x="6160529" y="542423"/>
          <a:ext cx="5855282" cy="54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324919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314486">
                  <a:extLst>
                    <a:ext uri="{9D8B030D-6E8A-4147-A177-3AD203B41FA5}">
                      <a16:colId xmlns:a16="http://schemas.microsoft.com/office/drawing/2014/main" val="575272859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1994537607"/>
                    </a:ext>
                  </a:extLst>
                </a:gridCol>
              </a:tblGrid>
              <a:tr h="178562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Status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Last Week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Current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Future Trending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5067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HCL Overall Health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0DFB41-05B7-413B-BD90-C4BD43ABB73D}"/>
              </a:ext>
            </a:extLst>
          </p:cNvPr>
          <p:cNvSpPr txBox="1"/>
          <p:nvPr/>
        </p:nvSpPr>
        <p:spPr>
          <a:xfrm>
            <a:off x="6132389" y="1179575"/>
            <a:ext cx="6059611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* Project status is Green from HCL Prospective.</a:t>
            </a:r>
          </a:p>
          <a:p>
            <a:pPr>
              <a:defRPr/>
            </a:pPr>
            <a:endParaRPr lang="en-GB" sz="1000">
              <a:latin typeface="Calibri" panose="020F0502020204030204"/>
              <a:ea typeface="+mn-lt"/>
              <a:cs typeface="Calibri" panose="020F0502020204030204"/>
            </a:endParaRPr>
          </a:p>
          <a:p>
            <a:pPr>
              <a:defRPr/>
            </a:pPr>
            <a:r>
              <a:rPr lang="en-GB" sz="1000">
                <a:ea typeface="+mn-lt"/>
                <a:cs typeface="+mn-lt"/>
              </a:rPr>
              <a:t>Team Activities: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000">
                <a:ea typeface="+mn-lt"/>
                <a:cs typeface="+mn-lt"/>
              </a:rPr>
              <a:t>Support UAT</a:t>
            </a:r>
          </a:p>
        </p:txBody>
      </p:sp>
      <p:graphicFrame>
        <p:nvGraphicFramePr>
          <p:cNvPr id="6" name="Table 27">
            <a:extLst>
              <a:ext uri="{FF2B5EF4-FFF2-40B4-BE49-F238E27FC236}">
                <a16:creationId xmlns:a16="http://schemas.microsoft.com/office/drawing/2014/main" id="{73989936-57CE-4DF6-AC1F-1C55A48F764B}"/>
              </a:ext>
            </a:extLst>
          </p:cNvPr>
          <p:cNvGraphicFramePr>
            <a:graphicFrameLocks noGrp="1"/>
          </p:cNvGraphicFramePr>
          <p:nvPr/>
        </p:nvGraphicFramePr>
        <p:xfrm>
          <a:off x="153307" y="1234816"/>
          <a:ext cx="5864516" cy="24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73">
                  <a:extLst>
                    <a:ext uri="{9D8B030D-6E8A-4147-A177-3AD203B41FA5}">
                      <a16:colId xmlns:a16="http://schemas.microsoft.com/office/drawing/2014/main" val="2735571596"/>
                    </a:ext>
                  </a:extLst>
                </a:gridCol>
                <a:gridCol w="824306">
                  <a:extLst>
                    <a:ext uri="{9D8B030D-6E8A-4147-A177-3AD203B41FA5}">
                      <a16:colId xmlns:a16="http://schemas.microsoft.com/office/drawing/2014/main" val="2731524564"/>
                    </a:ext>
                  </a:extLst>
                </a:gridCol>
                <a:gridCol w="785487">
                  <a:extLst>
                    <a:ext uri="{9D8B030D-6E8A-4147-A177-3AD203B41FA5}">
                      <a16:colId xmlns:a16="http://schemas.microsoft.com/office/drawing/2014/main" val="2536001109"/>
                    </a:ext>
                  </a:extLst>
                </a:gridCol>
                <a:gridCol w="814082">
                  <a:extLst>
                    <a:ext uri="{9D8B030D-6E8A-4147-A177-3AD203B41FA5}">
                      <a16:colId xmlns:a16="http://schemas.microsoft.com/office/drawing/2014/main" val="487454299"/>
                    </a:ext>
                  </a:extLst>
                </a:gridCol>
                <a:gridCol w="890968">
                  <a:extLst>
                    <a:ext uri="{9D8B030D-6E8A-4147-A177-3AD203B41FA5}">
                      <a16:colId xmlns:a16="http://schemas.microsoft.com/office/drawing/2014/main" val="517137528"/>
                    </a:ext>
                  </a:extLst>
                </a:gridCol>
              </a:tblGrid>
              <a:tr h="244348">
                <a:tc>
                  <a:txBody>
                    <a:bodyPr/>
                    <a:lstStyle/>
                    <a:p>
                      <a:pPr marL="1601788" marR="0" lvl="0" indent="-16017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>
                          <a:latin typeface="+mn-lt"/>
                          <a:cs typeface="Arial" panose="020B0604020202020204" pitchFamily="34" charset="0"/>
                        </a:rPr>
                        <a:t>Legend:</a:t>
                      </a:r>
                      <a:endParaRPr lang="en-GB" sz="90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Amber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Green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Completed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253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0934" y="1502991"/>
          <a:ext cx="5863030" cy="3122220"/>
        </p:xfrm>
        <a:graphic>
          <a:graphicData uri="http://schemas.openxmlformats.org/drawingml/2006/table">
            <a:tbl>
              <a:tblPr firstRow="1" bandRow="1"/>
              <a:tblGrid>
                <a:gridCol w="264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87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186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Milestones, Phases, Deliverables, etc.</a:t>
                      </a:r>
                    </a:p>
                  </a:txBody>
                  <a:tcPr marL="54000" marR="54000" marT="27000" marB="27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Planned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Target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RAG &amp; %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326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5845"/>
                  </a:ext>
                </a:extLst>
              </a:tr>
              <a:tr h="1965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17595"/>
                  </a:ext>
                </a:extLst>
              </a:tr>
              <a:tr h="1998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428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8620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423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91784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29319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3-Feb-2023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3-Feb-2023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90%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9354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27-Feb-2023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27-Feb-2023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252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End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4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Go Live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051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Hypercare Start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243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effectLst/>
                          <a:latin typeface="+mn-lt"/>
                        </a:rPr>
                        <a:t>Decommissioning Start</a:t>
                      </a:r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12597"/>
                  </a:ext>
                </a:extLst>
              </a:tr>
              <a:tr h="19242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Decommission End &amp; Project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30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D983D-8BDF-45ED-89E6-C94C4AF6EB46}"/>
              </a:ext>
            </a:extLst>
          </p:cNvPr>
          <p:cNvGraphicFramePr>
            <a:graphicFrameLocks noGrp="1"/>
          </p:cNvGraphicFramePr>
          <p:nvPr/>
        </p:nvGraphicFramePr>
        <p:xfrm>
          <a:off x="87120" y="5059148"/>
          <a:ext cx="11908841" cy="453382"/>
        </p:xfrm>
        <a:graphic>
          <a:graphicData uri="http://schemas.openxmlformats.org/drawingml/2006/table">
            <a:tbl>
              <a:tblPr firstRow="1" bandRow="1"/>
              <a:tblGrid>
                <a:gridCol w="63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056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2780071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4193314099"/>
                    </a:ext>
                  </a:extLst>
                </a:gridCol>
                <a:gridCol w="728193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07318">
                <a:tc gridSpan="6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GB" sz="10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9pPr>
                    </a:lstStyle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R / I / D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Description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Mitigation  or Actions to Return to Green/Health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Owner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Due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145142" y="133047"/>
          <a:ext cx="5883218" cy="107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24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212520">
                  <a:extLst>
                    <a:ext uri="{9D8B030D-6E8A-4147-A177-3AD203B41FA5}">
                      <a16:colId xmlns:a16="http://schemas.microsoft.com/office/drawing/2014/main" val="2858513959"/>
                    </a:ext>
                  </a:extLst>
                </a:gridCol>
              </a:tblGrid>
              <a:tr h="56847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PRJ3464 – GTS-CPQ Implementation-Storage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Status As Of: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09-Mar-2023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50885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PM: Femi Adeyanju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BL: John Marcelo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PM: Miten Shah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PD: </a:t>
                      </a: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+mn-cs"/>
                        </a:rPr>
                        <a:t>Ronnie Brar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F346A3-B20F-4272-B2CE-610A103C15C6}"/>
              </a:ext>
            </a:extLst>
          </p:cNvPr>
          <p:cNvGraphicFramePr>
            <a:graphicFrameLocks noGrp="1"/>
          </p:cNvGraphicFramePr>
          <p:nvPr/>
        </p:nvGraphicFramePr>
        <p:xfrm>
          <a:off x="6122379" y="3674632"/>
          <a:ext cx="5873582" cy="1094735"/>
        </p:xfrm>
        <a:graphic>
          <a:graphicData uri="http://schemas.openxmlformats.org/drawingml/2006/table">
            <a:tbl>
              <a:tblPr firstRow="1" bandRow="1"/>
              <a:tblGrid>
                <a:gridCol w="49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878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964866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</a:tblGrid>
              <a:tr h="182891">
                <a:tc gridSpan="4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HCL Build Team – Project Change Requests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7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CO#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Change Request Summary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Status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3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Cloud  provide changed to AWS New Design is required 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>
                          <a:latin typeface="Calibri"/>
                        </a:rPr>
                        <a:t>Approved</a:t>
                      </a:r>
                      <a:endParaRPr lang="en-GB" sz="1000">
                        <a:latin typeface="+mn-lt"/>
                        <a:cs typeface="Arial"/>
                      </a:endParaRP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421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4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Align time schedule with new delivery dates from 3rd party Configure One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Schedule, Cost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Approved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905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A2A08-5B99-4DC7-A802-197E2AAC82EC}"/>
              </a:ext>
            </a:extLst>
          </p:cNvPr>
          <p:cNvSpPr txBox="1"/>
          <p:nvPr/>
        </p:nvSpPr>
        <p:spPr>
          <a:xfrm>
            <a:off x="6185687" y="65453"/>
            <a:ext cx="37584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 Weekly Status Report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7EE082B-763D-4F8A-8ED3-3A2380E706FD}"/>
              </a:ext>
            </a:extLst>
          </p:cNvPr>
          <p:cNvGraphicFramePr>
            <a:graphicFrameLocks noGrp="1"/>
          </p:cNvGraphicFramePr>
          <p:nvPr/>
        </p:nvGraphicFramePr>
        <p:xfrm>
          <a:off x="6160529" y="542423"/>
          <a:ext cx="5855282" cy="110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324919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314486">
                  <a:extLst>
                    <a:ext uri="{9D8B030D-6E8A-4147-A177-3AD203B41FA5}">
                      <a16:colId xmlns:a16="http://schemas.microsoft.com/office/drawing/2014/main" val="575272859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1994537607"/>
                    </a:ext>
                  </a:extLst>
                </a:gridCol>
              </a:tblGrid>
              <a:tr h="178562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Status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Last Week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Current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Future Trending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5067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MS PGothic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78783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MS PGothic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342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0DFB41-05B7-413B-BD90-C4BD43ABB73D}"/>
              </a:ext>
            </a:extLst>
          </p:cNvPr>
          <p:cNvSpPr txBox="1"/>
          <p:nvPr/>
        </p:nvSpPr>
        <p:spPr>
          <a:xfrm>
            <a:off x="6160530" y="1745662"/>
            <a:ext cx="5735380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Go Live delays are as a result of the time it took the vendor to resolve defects identified during UAT. This has impacted project timeline and possibly cost which will be addressed through a Change Order. There is no change in Scope.</a:t>
            </a: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GB" sz="1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GB" sz="1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GB" sz="1000">
              <a:ea typeface="+mn-lt"/>
              <a:cs typeface="+mn-lt"/>
            </a:endParaRPr>
          </a:p>
          <a:p>
            <a:pPr>
              <a:defRPr/>
            </a:pPr>
            <a:r>
              <a:rPr lang="en-GB" sz="1000">
                <a:ea typeface="+mn-lt"/>
                <a:cs typeface="+mn-lt"/>
              </a:rPr>
              <a:t>Team Activities: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000">
                <a:ea typeface="+mn-lt"/>
                <a:cs typeface="+mn-lt"/>
              </a:rPr>
              <a:t>Support UAT</a:t>
            </a:r>
          </a:p>
        </p:txBody>
      </p:sp>
      <p:graphicFrame>
        <p:nvGraphicFramePr>
          <p:cNvPr id="6" name="Table 27">
            <a:extLst>
              <a:ext uri="{FF2B5EF4-FFF2-40B4-BE49-F238E27FC236}">
                <a16:creationId xmlns:a16="http://schemas.microsoft.com/office/drawing/2014/main" id="{73989936-57CE-4DF6-AC1F-1C55A48F764B}"/>
              </a:ext>
            </a:extLst>
          </p:cNvPr>
          <p:cNvGraphicFramePr>
            <a:graphicFrameLocks noGrp="1"/>
          </p:cNvGraphicFramePr>
          <p:nvPr/>
        </p:nvGraphicFramePr>
        <p:xfrm>
          <a:off x="153307" y="1234816"/>
          <a:ext cx="5864516" cy="24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73">
                  <a:extLst>
                    <a:ext uri="{9D8B030D-6E8A-4147-A177-3AD203B41FA5}">
                      <a16:colId xmlns:a16="http://schemas.microsoft.com/office/drawing/2014/main" val="2735571596"/>
                    </a:ext>
                  </a:extLst>
                </a:gridCol>
                <a:gridCol w="824306">
                  <a:extLst>
                    <a:ext uri="{9D8B030D-6E8A-4147-A177-3AD203B41FA5}">
                      <a16:colId xmlns:a16="http://schemas.microsoft.com/office/drawing/2014/main" val="2731524564"/>
                    </a:ext>
                  </a:extLst>
                </a:gridCol>
                <a:gridCol w="785487">
                  <a:extLst>
                    <a:ext uri="{9D8B030D-6E8A-4147-A177-3AD203B41FA5}">
                      <a16:colId xmlns:a16="http://schemas.microsoft.com/office/drawing/2014/main" val="2536001109"/>
                    </a:ext>
                  </a:extLst>
                </a:gridCol>
                <a:gridCol w="814082">
                  <a:extLst>
                    <a:ext uri="{9D8B030D-6E8A-4147-A177-3AD203B41FA5}">
                      <a16:colId xmlns:a16="http://schemas.microsoft.com/office/drawing/2014/main" val="487454299"/>
                    </a:ext>
                  </a:extLst>
                </a:gridCol>
                <a:gridCol w="890968">
                  <a:extLst>
                    <a:ext uri="{9D8B030D-6E8A-4147-A177-3AD203B41FA5}">
                      <a16:colId xmlns:a16="http://schemas.microsoft.com/office/drawing/2014/main" val="517137528"/>
                    </a:ext>
                  </a:extLst>
                </a:gridCol>
              </a:tblGrid>
              <a:tr h="244348">
                <a:tc>
                  <a:txBody>
                    <a:bodyPr/>
                    <a:lstStyle/>
                    <a:p>
                      <a:pPr marL="1601788" marR="0" lvl="0" indent="-16017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>
                          <a:latin typeface="+mn-lt"/>
                          <a:cs typeface="Arial" panose="020B0604020202020204" pitchFamily="34" charset="0"/>
                        </a:rPr>
                        <a:t>Legend:</a:t>
                      </a:r>
                      <a:endParaRPr lang="en-GB" sz="90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Amber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Green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Completed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253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0934" y="1502991"/>
          <a:ext cx="5863030" cy="3122220"/>
        </p:xfrm>
        <a:graphic>
          <a:graphicData uri="http://schemas.openxmlformats.org/drawingml/2006/table">
            <a:tbl>
              <a:tblPr firstRow="1" bandRow="1"/>
              <a:tblGrid>
                <a:gridCol w="264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87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186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Milestones, Phases, Deliverables, etc.</a:t>
                      </a:r>
                    </a:p>
                  </a:txBody>
                  <a:tcPr marL="54000" marR="54000" marT="27000" marB="27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Planned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Target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RAG &amp; %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326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5845"/>
                  </a:ext>
                </a:extLst>
              </a:tr>
              <a:tr h="1965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17595"/>
                  </a:ext>
                </a:extLst>
              </a:tr>
              <a:tr h="1998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428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8620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423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91784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29319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3-Feb-2023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10-Mar-2023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60%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9354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27-Feb-2023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31-Mar-2023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252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End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09-Apr-2023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4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Go Live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10-Apr-2023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051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Hypercare Start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243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effectLst/>
                          <a:latin typeface="+mn-lt"/>
                        </a:rPr>
                        <a:t>Decommissioning Start</a:t>
                      </a:r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17-Apr-2023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12597"/>
                  </a:ext>
                </a:extLst>
              </a:tr>
              <a:tr h="19242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Decommission End &amp; Project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30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D983D-8BDF-45ED-89E6-C94C4AF6EB46}"/>
              </a:ext>
            </a:extLst>
          </p:cNvPr>
          <p:cNvGraphicFramePr>
            <a:graphicFrameLocks noGrp="1"/>
          </p:cNvGraphicFramePr>
          <p:nvPr/>
        </p:nvGraphicFramePr>
        <p:xfrm>
          <a:off x="87120" y="5059148"/>
          <a:ext cx="11908841" cy="453382"/>
        </p:xfrm>
        <a:graphic>
          <a:graphicData uri="http://schemas.openxmlformats.org/drawingml/2006/table">
            <a:tbl>
              <a:tblPr firstRow="1" bandRow="1"/>
              <a:tblGrid>
                <a:gridCol w="63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056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2780071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4193314099"/>
                    </a:ext>
                  </a:extLst>
                </a:gridCol>
                <a:gridCol w="728193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07318">
                <a:tc gridSpan="6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GB" sz="10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9pPr>
                    </a:lstStyle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R / I / D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Description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Mitigation  or Actions to Return to Green/Health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Owner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Due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4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145142" y="133047"/>
          <a:ext cx="5883218" cy="107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24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212520">
                  <a:extLst>
                    <a:ext uri="{9D8B030D-6E8A-4147-A177-3AD203B41FA5}">
                      <a16:colId xmlns:a16="http://schemas.microsoft.com/office/drawing/2014/main" val="2858513959"/>
                    </a:ext>
                  </a:extLst>
                </a:gridCol>
              </a:tblGrid>
              <a:tr h="56847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PRJ3464 – GTS-CPQ Implementation-Storage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Status As Of: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06-Apr-2023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50885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PM: Femi Adeyanju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BL: John Marcelo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PM: Miten Shah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PD: </a:t>
                      </a: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+mn-cs"/>
                        </a:rPr>
                        <a:t>Ronnie Brar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F346A3-B20F-4272-B2CE-610A103C15C6}"/>
              </a:ext>
            </a:extLst>
          </p:cNvPr>
          <p:cNvGraphicFramePr>
            <a:graphicFrameLocks noGrp="1"/>
          </p:cNvGraphicFramePr>
          <p:nvPr/>
        </p:nvGraphicFramePr>
        <p:xfrm>
          <a:off x="6122379" y="3674632"/>
          <a:ext cx="5873582" cy="1365836"/>
        </p:xfrm>
        <a:graphic>
          <a:graphicData uri="http://schemas.openxmlformats.org/drawingml/2006/table">
            <a:tbl>
              <a:tblPr firstRow="1" bandRow="1"/>
              <a:tblGrid>
                <a:gridCol w="49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878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964866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</a:tblGrid>
              <a:tr h="182891">
                <a:tc gridSpan="4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HCL Build Team – Project Change Requests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7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CO#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Change Request Summary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Status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3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Cloud  provide changed to AWS New Design is required 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 b="0" i="0" u="none" strike="noStrike" noProof="0">
                          <a:latin typeface="Calibri"/>
                        </a:rPr>
                        <a:t>Approved</a:t>
                      </a:r>
                      <a:endParaRPr lang="en-GB" sz="1000">
                        <a:latin typeface="+mn-lt"/>
                        <a:cs typeface="Arial"/>
                      </a:endParaRP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4211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4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Align time schedule with new delivery dates from 3rd party Configure One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Schedule, Cost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Approved</a:t>
                      </a:r>
                    </a:p>
                  </a:txBody>
                  <a:tcPr marL="72000" marR="72000" marT="32726" marB="32726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90545"/>
                  </a:ext>
                </a:extLst>
              </a:tr>
              <a:tr h="2711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5</a:t>
                      </a:r>
                    </a:p>
                  </a:txBody>
                  <a:tcPr marL="72000" marR="72000" marT="32726" marB="32726">
                    <a:lnL w="0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Extend project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Schedule, Cost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000">
                          <a:latin typeface="+mn-lt"/>
                          <a:cs typeface="Arial"/>
                        </a:rPr>
                        <a:t>In Progress</a:t>
                      </a:r>
                    </a:p>
                  </a:txBody>
                  <a:tcPr marL="72000" marR="72000" marT="32726" marB="3272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ysClr val="window" lastClr="FFFFFF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405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A2A08-5B99-4DC7-A802-197E2AAC82EC}"/>
              </a:ext>
            </a:extLst>
          </p:cNvPr>
          <p:cNvSpPr txBox="1"/>
          <p:nvPr/>
        </p:nvSpPr>
        <p:spPr>
          <a:xfrm>
            <a:off x="6185687" y="65453"/>
            <a:ext cx="375841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 Weekly Status Report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7EE082B-763D-4F8A-8ED3-3A2380E706FD}"/>
              </a:ext>
            </a:extLst>
          </p:cNvPr>
          <p:cNvGraphicFramePr>
            <a:graphicFrameLocks noGrp="1"/>
          </p:cNvGraphicFramePr>
          <p:nvPr/>
        </p:nvGraphicFramePr>
        <p:xfrm>
          <a:off x="6160529" y="542423"/>
          <a:ext cx="5855282" cy="110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324919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314486">
                  <a:extLst>
                    <a:ext uri="{9D8B030D-6E8A-4147-A177-3AD203B41FA5}">
                      <a16:colId xmlns:a16="http://schemas.microsoft.com/office/drawing/2014/main" val="575272859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1994537607"/>
                    </a:ext>
                  </a:extLst>
                </a:gridCol>
              </a:tblGrid>
              <a:tr h="178562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Status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Last Week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Current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Future Trending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5067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MS PGothic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78783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MS PGothic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342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0DFB41-05B7-413B-BD90-C4BD43ABB73D}"/>
              </a:ext>
            </a:extLst>
          </p:cNvPr>
          <p:cNvSpPr txBox="1"/>
          <p:nvPr/>
        </p:nvSpPr>
        <p:spPr>
          <a:xfrm>
            <a:off x="6160530" y="1745662"/>
            <a:ext cx="573538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Go Live delays are as a result of the time it took 3</a:t>
            </a:r>
            <a:r>
              <a:rPr lang="en-US" sz="1000" b="0" i="0" u="none" strike="noStrike" baseline="300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rd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party vendor to resolve defects identified during UAT. This has impacted project timeline and possibly cost which will be addressed through a Change Order. There is no change in Scope.</a:t>
            </a: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pPr>
              <a:defRPr/>
            </a:pPr>
            <a:endParaRPr lang="en-US" sz="100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/>
              </a:rPr>
              <a:t>Note: Commercial coverage ends on 14-Apr-23</a:t>
            </a:r>
            <a:endParaRPr lang="en-GB" sz="1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GB" sz="1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GB" sz="1000">
              <a:ea typeface="+mn-lt"/>
              <a:cs typeface="+mn-lt"/>
            </a:endParaRPr>
          </a:p>
          <a:p>
            <a:pPr>
              <a:defRPr/>
            </a:pPr>
            <a:r>
              <a:rPr lang="en-GB" sz="1000">
                <a:ea typeface="+mn-lt"/>
                <a:cs typeface="+mn-lt"/>
              </a:rPr>
              <a:t>Team Activities: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1000">
                <a:ea typeface="+mn-lt"/>
                <a:cs typeface="+mn-lt"/>
              </a:rPr>
              <a:t>Support UAT</a:t>
            </a:r>
          </a:p>
        </p:txBody>
      </p:sp>
      <p:graphicFrame>
        <p:nvGraphicFramePr>
          <p:cNvPr id="6" name="Table 27">
            <a:extLst>
              <a:ext uri="{FF2B5EF4-FFF2-40B4-BE49-F238E27FC236}">
                <a16:creationId xmlns:a16="http://schemas.microsoft.com/office/drawing/2014/main" id="{73989936-57CE-4DF6-AC1F-1C55A48F764B}"/>
              </a:ext>
            </a:extLst>
          </p:cNvPr>
          <p:cNvGraphicFramePr>
            <a:graphicFrameLocks noGrp="1"/>
          </p:cNvGraphicFramePr>
          <p:nvPr/>
        </p:nvGraphicFramePr>
        <p:xfrm>
          <a:off x="153307" y="1234816"/>
          <a:ext cx="5864516" cy="24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73">
                  <a:extLst>
                    <a:ext uri="{9D8B030D-6E8A-4147-A177-3AD203B41FA5}">
                      <a16:colId xmlns:a16="http://schemas.microsoft.com/office/drawing/2014/main" val="2735571596"/>
                    </a:ext>
                  </a:extLst>
                </a:gridCol>
                <a:gridCol w="824306">
                  <a:extLst>
                    <a:ext uri="{9D8B030D-6E8A-4147-A177-3AD203B41FA5}">
                      <a16:colId xmlns:a16="http://schemas.microsoft.com/office/drawing/2014/main" val="2731524564"/>
                    </a:ext>
                  </a:extLst>
                </a:gridCol>
                <a:gridCol w="785487">
                  <a:extLst>
                    <a:ext uri="{9D8B030D-6E8A-4147-A177-3AD203B41FA5}">
                      <a16:colId xmlns:a16="http://schemas.microsoft.com/office/drawing/2014/main" val="2536001109"/>
                    </a:ext>
                  </a:extLst>
                </a:gridCol>
                <a:gridCol w="814082">
                  <a:extLst>
                    <a:ext uri="{9D8B030D-6E8A-4147-A177-3AD203B41FA5}">
                      <a16:colId xmlns:a16="http://schemas.microsoft.com/office/drawing/2014/main" val="487454299"/>
                    </a:ext>
                  </a:extLst>
                </a:gridCol>
                <a:gridCol w="890968">
                  <a:extLst>
                    <a:ext uri="{9D8B030D-6E8A-4147-A177-3AD203B41FA5}">
                      <a16:colId xmlns:a16="http://schemas.microsoft.com/office/drawing/2014/main" val="517137528"/>
                    </a:ext>
                  </a:extLst>
                </a:gridCol>
              </a:tblGrid>
              <a:tr h="244348">
                <a:tc>
                  <a:txBody>
                    <a:bodyPr/>
                    <a:lstStyle/>
                    <a:p>
                      <a:pPr marL="1601788" marR="0" lvl="0" indent="-16017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>
                          <a:latin typeface="+mn-lt"/>
                          <a:cs typeface="Arial" panose="020B0604020202020204" pitchFamily="34" charset="0"/>
                        </a:rPr>
                        <a:t>Legend:</a:t>
                      </a:r>
                      <a:endParaRPr lang="en-GB" sz="90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Amber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Green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Completed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253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0934" y="1502991"/>
          <a:ext cx="5863030" cy="3122220"/>
        </p:xfrm>
        <a:graphic>
          <a:graphicData uri="http://schemas.openxmlformats.org/drawingml/2006/table">
            <a:tbl>
              <a:tblPr firstRow="1" bandRow="1"/>
              <a:tblGrid>
                <a:gridCol w="264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87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186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Milestones, Phases, Deliverables, etc.</a:t>
                      </a:r>
                    </a:p>
                  </a:txBody>
                  <a:tcPr marL="54000" marR="54000" marT="27000" marB="27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Planned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Target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RAG &amp; %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326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06-Dec-2021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5845"/>
                  </a:ext>
                </a:extLst>
              </a:tr>
              <a:tr h="1965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17595"/>
                  </a:ext>
                </a:extLst>
              </a:tr>
              <a:tr h="1998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13-Jun-2022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2428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Build Phase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31-Aug-2022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8620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10-Oct-2022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423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Systems Integration Testing (SIT)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91784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14-Nov-2022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29319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 Acceptance Testing (UAT)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3-Feb-2023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28-Apr-2023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60%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9354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Start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27-Feb-2023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1-May-2023</a:t>
                      </a:r>
                      <a:endParaRPr lang="en-US" sz="100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82520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Cutover End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7-May-2023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4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Go Live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8-May-2023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05108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Hypercare Start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6-Mar-2023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8-May-2023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2431"/>
                  </a:ext>
                </a:extLst>
              </a:tr>
              <a:tr h="20287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effectLst/>
                          <a:latin typeface="+mn-lt"/>
                        </a:rPr>
                        <a:t>Decommissioning Start</a:t>
                      </a:r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3-Apr-2023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15-May-2023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12597"/>
                  </a:ext>
                </a:extLst>
              </a:tr>
              <a:tr h="192422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Decommission End &amp; Project End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26-May-2023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Not </a:t>
                      </a:r>
                      <a:r>
                        <a:rPr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Started</a:t>
                      </a: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30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D983D-8BDF-45ED-89E6-C94C4AF6EB46}"/>
              </a:ext>
            </a:extLst>
          </p:cNvPr>
          <p:cNvGraphicFramePr>
            <a:graphicFrameLocks noGrp="1"/>
          </p:cNvGraphicFramePr>
          <p:nvPr/>
        </p:nvGraphicFramePr>
        <p:xfrm>
          <a:off x="87120" y="5059148"/>
          <a:ext cx="11908841" cy="453382"/>
        </p:xfrm>
        <a:graphic>
          <a:graphicData uri="http://schemas.openxmlformats.org/drawingml/2006/table">
            <a:tbl>
              <a:tblPr firstRow="1" bandRow="1"/>
              <a:tblGrid>
                <a:gridCol w="63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8056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2780071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4193314099"/>
                    </a:ext>
                  </a:extLst>
                </a:gridCol>
                <a:gridCol w="728193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07318">
                <a:tc gridSpan="6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GB" sz="10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Arial"/>
                      </a:endParaRP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9pPr>
                    </a:lstStyle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R / I / D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Description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Impact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Mitigation  or Actions to Return to Green/Health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Owner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/>
                        </a:rPr>
                        <a:t>Due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76156" y="35032"/>
          <a:ext cx="119770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815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5978873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</a:tblGrid>
              <a:tr h="333227">
                <a:tc gridSpan="2">
                  <a:txBody>
                    <a:bodyPr/>
                    <a:lstStyle/>
                    <a:p>
                      <a:r>
                        <a:rPr lang="en-GB" sz="2000">
                          <a:latin typeface="+mn-lt"/>
                        </a:rPr>
                        <a:t>Manufacturing, Supply Chain &amp; Sourcing, Distribution &amp; Logistics</a:t>
                      </a:r>
                      <a:r>
                        <a:rPr lang="en-GB" sz="2000" baseline="0">
                          <a:latin typeface="+mn-lt"/>
                        </a:rPr>
                        <a:t> - Project High Level Status </a:t>
                      </a:r>
                      <a:endParaRPr lang="en-GB" sz="200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33322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600" b="1" kern="120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MS PGothic"/>
                        </a:rPr>
                        <a:t>SBD Owner - Steeve Proulx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baseline="0">
                          <a:solidFill>
                            <a:schemeClr val="tx1"/>
                          </a:solidFill>
                          <a:latin typeface="+mn-lt"/>
                          <a:ea typeface="MS PGothic"/>
                          <a:cs typeface="MS PGothic"/>
                        </a:rPr>
                        <a:t>HCL Owner – Perry Manous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38EDD5-CEE7-4FCB-A314-D7E43BE14F49}"/>
              </a:ext>
            </a:extLst>
          </p:cNvPr>
          <p:cNvGraphicFramePr>
            <a:graphicFrameLocks noGrp="1"/>
          </p:cNvGraphicFramePr>
          <p:nvPr/>
        </p:nvGraphicFramePr>
        <p:xfrm>
          <a:off x="76156" y="1023655"/>
          <a:ext cx="3102158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8">
                  <a:extLst>
                    <a:ext uri="{9D8B030D-6E8A-4147-A177-3AD203B41FA5}">
                      <a16:colId xmlns:a16="http://schemas.microsoft.com/office/drawing/2014/main" val="1636104283"/>
                    </a:ext>
                  </a:extLst>
                </a:gridCol>
                <a:gridCol w="755574">
                  <a:extLst>
                    <a:ext uri="{9D8B030D-6E8A-4147-A177-3AD203B41FA5}">
                      <a16:colId xmlns:a16="http://schemas.microsoft.com/office/drawing/2014/main" val="1152194653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672231097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1468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Green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77741"/>
                  </a:ext>
                </a:extLst>
              </a:tr>
              <a:tr h="258438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620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567D32-BE44-441F-8E18-96534F3B3CA1}"/>
              </a:ext>
            </a:extLst>
          </p:cNvPr>
          <p:cNvGraphicFramePr>
            <a:graphicFrameLocks noGrp="1"/>
          </p:cNvGraphicFramePr>
          <p:nvPr/>
        </p:nvGraphicFramePr>
        <p:xfrm>
          <a:off x="6576130" y="1020358"/>
          <a:ext cx="3102158" cy="64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8">
                  <a:extLst>
                    <a:ext uri="{9D8B030D-6E8A-4147-A177-3AD203B41FA5}">
                      <a16:colId xmlns:a16="http://schemas.microsoft.com/office/drawing/2014/main" val="1636104283"/>
                    </a:ext>
                  </a:extLst>
                </a:gridCol>
                <a:gridCol w="755574">
                  <a:extLst>
                    <a:ext uri="{9D8B030D-6E8A-4147-A177-3AD203B41FA5}">
                      <a16:colId xmlns:a16="http://schemas.microsoft.com/office/drawing/2014/main" val="1152194653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672231097"/>
                    </a:ext>
                  </a:extLst>
                </a:gridCol>
                <a:gridCol w="787388">
                  <a:extLst>
                    <a:ext uri="{9D8B030D-6E8A-4147-A177-3AD203B41FA5}">
                      <a16:colId xmlns:a16="http://schemas.microsoft.com/office/drawing/2014/main" val="1146847575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Amber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Green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Total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77741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  <a:latin typeface="+mn-lt"/>
                        </a:rPr>
                        <a:t>27%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73%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620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42924E-FFC9-4302-873A-4911E231E014}"/>
              </a:ext>
            </a:extLst>
          </p:cNvPr>
          <p:cNvGraphicFramePr>
            <a:graphicFrameLocks noGrp="1"/>
          </p:cNvGraphicFramePr>
          <p:nvPr/>
        </p:nvGraphicFramePr>
        <p:xfrm>
          <a:off x="230776" y="2388805"/>
          <a:ext cx="9262016" cy="1578218"/>
        </p:xfrm>
        <a:graphic>
          <a:graphicData uri="http://schemas.openxmlformats.org/drawingml/2006/table">
            <a:tbl>
              <a:tblPr/>
              <a:tblGrid>
                <a:gridCol w="3898164">
                  <a:extLst>
                    <a:ext uri="{9D8B030D-6E8A-4147-A177-3AD203B41FA5}">
                      <a16:colId xmlns:a16="http://schemas.microsoft.com/office/drawing/2014/main" val="1548337935"/>
                    </a:ext>
                  </a:extLst>
                </a:gridCol>
                <a:gridCol w="5363852">
                  <a:extLst>
                    <a:ext uri="{9D8B030D-6E8A-4147-A177-3AD203B41FA5}">
                      <a16:colId xmlns:a16="http://schemas.microsoft.com/office/drawing/2014/main" val="374390970"/>
                    </a:ext>
                  </a:extLst>
                </a:gridCol>
              </a:tblGrid>
              <a:tr h="18754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Summary of ‘Red’ Status Projects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1408"/>
                  </a:ext>
                </a:extLst>
              </a:tr>
              <a:tr h="171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Project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Main Issue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5319"/>
                  </a:ext>
                </a:extLst>
              </a:tr>
              <a:tr h="286579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PRJ3751 GTS NA Jackson WMS Conversion Legacy to JDA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Admin Red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4134"/>
                  </a:ext>
                </a:extLst>
              </a:tr>
              <a:tr h="286579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PRJ3611 GTS NA Millcreek WMS Conversion Legacy to JDA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Admin Red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51438"/>
                  </a:ext>
                </a:extLst>
              </a:tr>
              <a:tr h="286579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PRJ3409 GTS Brazil WMS Replacement Phase 1 Gaps with No SAP Impact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sym typeface="Wingdings" panose="05000000000000000000" pitchFamily="2" charset="2"/>
                        </a:rPr>
                        <a:t>Build tollgate approval is pending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785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DB2E6F-8B4D-4294-BC01-D84B7F476E17}"/>
              </a:ext>
            </a:extLst>
          </p:cNvPr>
          <p:cNvGraphicFramePr>
            <a:graphicFrameLocks noGrp="1"/>
          </p:cNvGraphicFramePr>
          <p:nvPr/>
        </p:nvGraphicFramePr>
        <p:xfrm>
          <a:off x="9917084" y="2084911"/>
          <a:ext cx="2202968" cy="2597205"/>
        </p:xfrm>
        <a:graphic>
          <a:graphicData uri="http://schemas.openxmlformats.org/drawingml/2006/table">
            <a:tbl>
              <a:tblPr/>
              <a:tblGrid>
                <a:gridCol w="1265587">
                  <a:extLst>
                    <a:ext uri="{9D8B030D-6E8A-4147-A177-3AD203B41FA5}">
                      <a16:colId xmlns:a16="http://schemas.microsoft.com/office/drawing/2014/main" val="1059856335"/>
                    </a:ext>
                  </a:extLst>
                </a:gridCol>
                <a:gridCol w="937381">
                  <a:extLst>
                    <a:ext uri="{9D8B030D-6E8A-4147-A177-3AD203B41FA5}">
                      <a16:colId xmlns:a16="http://schemas.microsoft.com/office/drawing/2014/main" val="19797504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Projects - 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132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Party Dependency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282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Scope Change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5544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Issue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89168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Planning/Estimation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6171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Issue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4516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2948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HOTS Transition/Process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9805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 Issue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7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4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550" y="4423978"/>
          <a:ext cx="11913787" cy="453382"/>
        </p:xfrm>
        <a:graphic>
          <a:graphicData uri="http://schemas.openxmlformats.org/drawingml/2006/table">
            <a:tbl>
              <a:tblPr firstRow="1" bandRow="1"/>
              <a:tblGrid>
                <a:gridCol w="93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410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3297905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  <a:gridCol w="1019215">
                  <a:extLst>
                    <a:ext uri="{9D8B030D-6E8A-4147-A177-3AD203B41FA5}">
                      <a16:colId xmlns:a16="http://schemas.microsoft.com/office/drawing/2014/main" val="4193314099"/>
                    </a:ext>
                  </a:extLst>
                </a:gridCol>
                <a:gridCol w="907397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32708">
                <a:tc gridSpan="6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HCL Build Team – Risks, Issues &amp; Decisions Needed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MS PGothic"/>
                          <a:cs typeface="MS PGothic"/>
                        </a:defRPr>
                      </a:lvl9pPr>
                    </a:lstStyle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46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R / I / D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Mitigation  or Actions to Return to Green/Health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Res Date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2728" y="1260812"/>
          <a:ext cx="5936716" cy="3165051"/>
        </p:xfrm>
        <a:graphic>
          <a:graphicData uri="http://schemas.openxmlformats.org/drawingml/2006/table">
            <a:tbl>
              <a:tblPr firstRow="1" bandRow="1"/>
              <a:tblGrid>
                <a:gridCol w="286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234">
                  <a:extLst>
                    <a:ext uri="{9D8B030D-6E8A-4147-A177-3AD203B41FA5}">
                      <a16:colId xmlns:a16="http://schemas.microsoft.com/office/drawing/2014/main" val="2822518600"/>
                    </a:ext>
                  </a:extLst>
                </a:gridCol>
              </a:tblGrid>
              <a:tr h="247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Milestones, Phases, Deliverables, etc.</a:t>
                      </a:r>
                    </a:p>
                  </a:txBody>
                  <a:tcPr marL="54000" marR="54000" marT="27000" marB="27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Planned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Target Date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/>
                        </a:rPr>
                        <a:t>RAG &amp; %</a:t>
                      </a:r>
                    </a:p>
                  </a:txBody>
                  <a:tcPr marL="54000" marR="54000" marT="27000" marB="27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Design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06-Jun-22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06-Jun-22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3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Design Phase End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15-Jul-22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15-Jul-22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93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Build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 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 Jun-22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9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Build Phase End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kern="1200" baseline="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63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Stabilize Phase Start</a:t>
                      </a:r>
                      <a:endParaRPr lang="en-GB" sz="1000">
                        <a:solidFill>
                          <a:srgbClr val="C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43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Stabilize Phase End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/>
                        </a:rPr>
                        <a:t>65%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8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System Integration Testing-Start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3-Oct-22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3-Oct-22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70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System Integration Testing-End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11-Nov-22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MS PGothic"/>
                          <a:cs typeface="Arial" panose="020B0604020202020204" pitchFamily="34" charset="0"/>
                        </a:rPr>
                        <a:t>92%</a:t>
                      </a: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33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Deploy Phase Start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09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Deploy Phase End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99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Business Go Live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92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9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Hypercare Starts</a:t>
                      </a: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9-Jan-23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97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-34861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Hypercare Ends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10-Feb-23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L="54000" marR="54000" marT="27000" marB="27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2537"/>
                  </a:ext>
                </a:extLst>
              </a:tr>
            </a:tbl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0F226C5-44A9-47B8-8073-7265B3C0CB95}"/>
              </a:ext>
            </a:extLst>
          </p:cNvPr>
          <p:cNvGraphicFramePr>
            <a:graphicFrameLocks noGrp="1"/>
          </p:cNvGraphicFramePr>
          <p:nvPr/>
        </p:nvGraphicFramePr>
        <p:xfrm>
          <a:off x="132728" y="84853"/>
          <a:ext cx="59367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738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551245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207733">
                  <a:extLst>
                    <a:ext uri="{9D8B030D-6E8A-4147-A177-3AD203B41FA5}">
                      <a16:colId xmlns:a16="http://schemas.microsoft.com/office/drawing/2014/main" val="2858513959"/>
                    </a:ext>
                  </a:extLst>
                </a:gridCol>
              </a:tblGrid>
              <a:tr h="284211">
                <a:tc>
                  <a:txBody>
                    <a:bodyPr/>
                    <a:lstStyle/>
                    <a:p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PRJ3751 - GTS- NA Jackson WMS Conversion Legacy to JDA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Status As Of: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05-Jan-2023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  <a:tr h="255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SBD PM: Ankit Jain / Rick Boyle</a:t>
                      </a:r>
                      <a:endParaRPr lang="en-US" sz="1200" b="1" kern="1200">
                        <a:solidFill>
                          <a:schemeClr val="bg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SBD </a:t>
                      </a: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BL:  </a:t>
                      </a:r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+mn-cs"/>
                        </a:rPr>
                        <a:t>Brezhnev Seno </a:t>
                      </a:r>
                      <a:endParaRPr lang="en-GB" sz="12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PM: Mohan Menon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HCL PD: </a:t>
                      </a:r>
                      <a:r>
                        <a:rPr lang="pl-PL" sz="1200" b="1" kern="1200" baseline="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Richard Brzezicki</a:t>
                      </a:r>
                      <a:endParaRPr lang="en-GB" sz="1200" b="1" kern="1200" baseline="0">
                        <a:solidFill>
                          <a:schemeClr val="lt1"/>
                        </a:solidFill>
                        <a:latin typeface="+mn-lt"/>
                        <a:ea typeface="MS PGothic"/>
                        <a:cs typeface="MS PGothic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431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F346A3-B20F-4272-B2CE-610A103C15C6}"/>
              </a:ext>
            </a:extLst>
          </p:cNvPr>
          <p:cNvGraphicFramePr>
            <a:graphicFrameLocks noGrp="1"/>
          </p:cNvGraphicFramePr>
          <p:nvPr/>
        </p:nvGraphicFramePr>
        <p:xfrm>
          <a:off x="6185687" y="3161945"/>
          <a:ext cx="5855282" cy="1313622"/>
        </p:xfrm>
        <a:graphic>
          <a:graphicData uri="http://schemas.openxmlformats.org/drawingml/2006/table">
            <a:tbl>
              <a:tblPr firstRow="1" bandRow="1"/>
              <a:tblGrid>
                <a:gridCol w="4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08">
                  <a:extLst>
                    <a:ext uri="{9D8B030D-6E8A-4147-A177-3AD203B41FA5}">
                      <a16:colId xmlns:a16="http://schemas.microsoft.com/office/drawing/2014/main" val="3066729406"/>
                    </a:ext>
                  </a:extLst>
                </a:gridCol>
                <a:gridCol w="1300625">
                  <a:extLst>
                    <a:ext uri="{9D8B030D-6E8A-4147-A177-3AD203B41FA5}">
                      <a16:colId xmlns:a16="http://schemas.microsoft.com/office/drawing/2014/main" val="3355208347"/>
                    </a:ext>
                  </a:extLst>
                </a:gridCol>
              </a:tblGrid>
              <a:tr h="264648">
                <a:tc gridSpan="4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8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HCL Build Team – Project Change Requests </a:t>
                      </a:r>
                      <a:r>
                        <a:rPr lang="en-GB" sz="8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Portfolio Review Board (PRB) OR GovernX Work Order</a:t>
                      </a:r>
                      <a:endParaRPr lang="en-GB" sz="800" b="1" kern="1200">
                        <a:solidFill>
                          <a:schemeClr val="lt1"/>
                        </a:solidFill>
                        <a:latin typeface="+mn-lt"/>
                        <a:ea typeface="MS PGothic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6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33"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72000" marR="72000" marT="32727" marB="32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Change Request Summary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Impacts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26021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918.1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55901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918.2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APPROVED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03756"/>
                  </a:ext>
                </a:extLst>
              </a:tr>
              <a:tr h="245673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918.3</a:t>
                      </a:r>
                    </a:p>
                  </a:txBody>
                  <a:tcPr marL="72000" marR="72000" marT="32727" marB="32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 Order for Go Live 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Schedule change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Pending WRA Submission</a:t>
                      </a:r>
                    </a:p>
                  </a:txBody>
                  <a:tcPr marL="72000" marR="72000" marT="32727" marB="3272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4936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A2A08-5B99-4DC7-A802-197E2AAC82EC}"/>
              </a:ext>
            </a:extLst>
          </p:cNvPr>
          <p:cNvSpPr txBox="1"/>
          <p:nvPr/>
        </p:nvSpPr>
        <p:spPr>
          <a:xfrm>
            <a:off x="6185687" y="84853"/>
            <a:ext cx="375575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 Weekly Status Report for SBD PMO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7EE082B-763D-4F8A-8ED3-3A2380E706FD}"/>
              </a:ext>
            </a:extLst>
          </p:cNvPr>
          <p:cNvGraphicFramePr>
            <a:graphicFrameLocks noGrp="1"/>
          </p:cNvGraphicFramePr>
          <p:nvPr/>
        </p:nvGraphicFramePr>
        <p:xfrm>
          <a:off x="6185687" y="518266"/>
          <a:ext cx="5855282" cy="54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119">
                  <a:extLst>
                    <a:ext uri="{9D8B030D-6E8A-4147-A177-3AD203B41FA5}">
                      <a16:colId xmlns:a16="http://schemas.microsoft.com/office/drawing/2014/main" val="4261167526"/>
                    </a:ext>
                  </a:extLst>
                </a:gridCol>
                <a:gridCol w="1324919">
                  <a:extLst>
                    <a:ext uri="{9D8B030D-6E8A-4147-A177-3AD203B41FA5}">
                      <a16:colId xmlns:a16="http://schemas.microsoft.com/office/drawing/2014/main" val="3875445281"/>
                    </a:ext>
                  </a:extLst>
                </a:gridCol>
                <a:gridCol w="1314486">
                  <a:extLst>
                    <a:ext uri="{9D8B030D-6E8A-4147-A177-3AD203B41FA5}">
                      <a16:colId xmlns:a16="http://schemas.microsoft.com/office/drawing/2014/main" val="575272859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1994537607"/>
                    </a:ext>
                  </a:extLst>
                </a:gridCol>
              </a:tblGrid>
              <a:tr h="178562">
                <a:tc>
                  <a:txBody>
                    <a:bodyPr/>
                    <a:lstStyle/>
                    <a:p>
                      <a:r>
                        <a:rPr lang="en-US" sz="1100">
                          <a:latin typeface="+mn-lt"/>
                        </a:rPr>
                        <a:t>Status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Last Week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Current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Future Trending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5067"/>
                  </a:ext>
                </a:extLst>
              </a:tr>
              <a:tr h="281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</a:rPr>
                        <a:t>HCL Overall Health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lt1"/>
                          </a:solidFill>
                          <a:latin typeface="+mn-lt"/>
                          <a:ea typeface="MS PGothic"/>
                          <a:cs typeface="MS PGothic"/>
                        </a:rPr>
                        <a:t>Admin -Red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kern="1200">
                          <a:solidFill>
                            <a:schemeClr val="bg1"/>
                          </a:solidFill>
                          <a:latin typeface="+mn-lt"/>
                          <a:ea typeface="MS PGothic"/>
                          <a:cs typeface="MS PGothic"/>
                        </a:rPr>
                        <a:t>Steady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407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FB2E28-0539-4894-8502-447B4ACA99D3}"/>
              </a:ext>
            </a:extLst>
          </p:cNvPr>
          <p:cNvSpPr txBox="1"/>
          <p:nvPr/>
        </p:nvSpPr>
        <p:spPr>
          <a:xfrm>
            <a:off x="6191234" y="1113887"/>
            <a:ext cx="585528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b="1">
                <a:cs typeface="Arial" panose="020B0604020202020204" pitchFamily="34" charset="0"/>
              </a:rPr>
              <a:t>Planning /Estimation: STABILIZE (IT)</a:t>
            </a:r>
          </a:p>
          <a:p>
            <a:r>
              <a:rPr lang="en-US" sz="1000">
                <a:cs typeface="Arial"/>
              </a:rPr>
              <a:t>Project is Administrative RED because Go Live is changed: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The Go Live for the project is replanned from the earlier 09 Jan to 13 Feb 23.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SIT and UAT completion is delayed because of copy back impact. Post copyback SAP TST was built again to restart SIT and UAT.</a:t>
            </a:r>
          </a:p>
          <a:p>
            <a:r>
              <a:rPr lang="en-US" sz="1000" b="1">
                <a:cs typeface="Arial"/>
              </a:rPr>
              <a:t>Path to Green:</a:t>
            </a:r>
            <a:endParaRPr lang="en-US" sz="1000"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/>
              </a:rPr>
              <a:t>Change order created to replan </a:t>
            </a:r>
            <a:r>
              <a:rPr lang="en-US" sz="1000">
                <a:cs typeface="Arial" panose="020B0604020202020204" pitchFamily="34" charset="0"/>
              </a:rPr>
              <a:t>the Go Live for the project from the earlier 09 Jan to 13 Feb 23.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 panose="020B0604020202020204" pitchFamily="34" charset="0"/>
              </a:rPr>
              <a:t>Time used for build completion of the Autosys jobs reset by copyback.</a:t>
            </a:r>
            <a:endParaRPr lang="en-US" sz="1000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cs typeface="Arial"/>
              </a:rPr>
              <a:t>SIT and UAT of the project extended.</a:t>
            </a:r>
            <a:endParaRPr lang="en-US" sz="1000">
              <a:cs typeface="Arial" panose="020B0604020202020204" pitchFamily="34" charset="0"/>
            </a:endParaRPr>
          </a:p>
        </p:txBody>
      </p:sp>
      <p:graphicFrame>
        <p:nvGraphicFramePr>
          <p:cNvPr id="14" name="Table 27">
            <a:extLst>
              <a:ext uri="{FF2B5EF4-FFF2-40B4-BE49-F238E27FC236}">
                <a16:creationId xmlns:a16="http://schemas.microsoft.com/office/drawing/2014/main" id="{C84C779C-7402-4414-A595-4EC37C2D47D8}"/>
              </a:ext>
            </a:extLst>
          </p:cNvPr>
          <p:cNvGraphicFramePr>
            <a:graphicFrameLocks noGrp="1"/>
          </p:cNvGraphicFramePr>
          <p:nvPr/>
        </p:nvGraphicFramePr>
        <p:xfrm>
          <a:off x="142043" y="1032213"/>
          <a:ext cx="593671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738">
                  <a:extLst>
                    <a:ext uri="{9D8B030D-6E8A-4147-A177-3AD203B41FA5}">
                      <a16:colId xmlns:a16="http://schemas.microsoft.com/office/drawing/2014/main" val="2735571596"/>
                    </a:ext>
                  </a:extLst>
                </a:gridCol>
                <a:gridCol w="719255">
                  <a:extLst>
                    <a:ext uri="{9D8B030D-6E8A-4147-A177-3AD203B41FA5}">
                      <a16:colId xmlns:a16="http://schemas.microsoft.com/office/drawing/2014/main" val="2731524564"/>
                    </a:ext>
                  </a:extLst>
                </a:gridCol>
                <a:gridCol w="685383">
                  <a:extLst>
                    <a:ext uri="{9D8B030D-6E8A-4147-A177-3AD203B41FA5}">
                      <a16:colId xmlns:a16="http://schemas.microsoft.com/office/drawing/2014/main" val="2536001109"/>
                    </a:ext>
                  </a:extLst>
                </a:gridCol>
                <a:gridCol w="710334">
                  <a:extLst>
                    <a:ext uri="{9D8B030D-6E8A-4147-A177-3AD203B41FA5}">
                      <a16:colId xmlns:a16="http://schemas.microsoft.com/office/drawing/2014/main" val="487454299"/>
                    </a:ext>
                  </a:extLst>
                </a:gridCol>
                <a:gridCol w="819585">
                  <a:extLst>
                    <a:ext uri="{9D8B030D-6E8A-4147-A177-3AD203B41FA5}">
                      <a16:colId xmlns:a16="http://schemas.microsoft.com/office/drawing/2014/main" val="3698968132"/>
                    </a:ext>
                  </a:extLst>
                </a:gridCol>
                <a:gridCol w="777422">
                  <a:extLst>
                    <a:ext uri="{9D8B030D-6E8A-4147-A177-3AD203B41FA5}">
                      <a16:colId xmlns:a16="http://schemas.microsoft.com/office/drawing/2014/main" val="517137528"/>
                    </a:ext>
                  </a:extLst>
                </a:gridCol>
              </a:tblGrid>
              <a:tr h="140616">
                <a:tc>
                  <a:txBody>
                    <a:bodyPr/>
                    <a:lstStyle/>
                    <a:p>
                      <a:pPr marL="1601788" marR="0" lvl="0" indent="-16017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>
                          <a:latin typeface="+mn-lt"/>
                          <a:cs typeface="Arial" panose="020B0604020202020204" pitchFamily="34" charset="0"/>
                        </a:rPr>
                        <a:t>Legend:</a:t>
                      </a:r>
                      <a:endParaRPr lang="en-GB" sz="90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Amber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Green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Not Started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253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538E-7FBE-4E56-AD3C-AA2923B0BBE2}"/>
              </a:ext>
            </a:extLst>
          </p:cNvPr>
          <p:cNvGraphicFramePr>
            <a:graphicFrameLocks noGrp="1"/>
          </p:cNvGraphicFramePr>
          <p:nvPr/>
        </p:nvGraphicFramePr>
        <p:xfrm>
          <a:off x="112550" y="4921717"/>
          <a:ext cx="11928419" cy="1058400"/>
        </p:xfrm>
        <a:graphic>
          <a:graphicData uri="http://schemas.openxmlformats.org/drawingml/2006/table">
            <a:tbl>
              <a:tblPr firstRow="1" bandRow="1"/>
              <a:tblGrid>
                <a:gridCol w="919545">
                  <a:extLst>
                    <a:ext uri="{9D8B030D-6E8A-4147-A177-3AD203B41FA5}">
                      <a16:colId xmlns:a16="http://schemas.microsoft.com/office/drawing/2014/main" val="722343921"/>
                    </a:ext>
                  </a:extLst>
                </a:gridCol>
                <a:gridCol w="2403244">
                  <a:extLst>
                    <a:ext uri="{9D8B030D-6E8A-4147-A177-3AD203B41FA5}">
                      <a16:colId xmlns:a16="http://schemas.microsoft.com/office/drawing/2014/main" val="70212302"/>
                    </a:ext>
                  </a:extLst>
                </a:gridCol>
                <a:gridCol w="3435478">
                  <a:extLst>
                    <a:ext uri="{9D8B030D-6E8A-4147-A177-3AD203B41FA5}">
                      <a16:colId xmlns:a16="http://schemas.microsoft.com/office/drawing/2014/main" val="1210607075"/>
                    </a:ext>
                  </a:extLst>
                </a:gridCol>
                <a:gridCol w="3272315">
                  <a:extLst>
                    <a:ext uri="{9D8B030D-6E8A-4147-A177-3AD203B41FA5}">
                      <a16:colId xmlns:a16="http://schemas.microsoft.com/office/drawing/2014/main" val="3242510617"/>
                    </a:ext>
                  </a:extLst>
                </a:gridCol>
                <a:gridCol w="1024297">
                  <a:extLst>
                    <a:ext uri="{9D8B030D-6E8A-4147-A177-3AD203B41FA5}">
                      <a16:colId xmlns:a16="http://schemas.microsoft.com/office/drawing/2014/main" val="69261603"/>
                    </a:ext>
                  </a:extLst>
                </a:gridCol>
                <a:gridCol w="873540">
                  <a:extLst>
                    <a:ext uri="{9D8B030D-6E8A-4147-A177-3AD203B41FA5}">
                      <a16:colId xmlns:a16="http://schemas.microsoft.com/office/drawing/2014/main" val="249938091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cs typeface="Arial"/>
                        </a:rPr>
                        <a:t>SIT completion is delayed.</a:t>
                      </a:r>
                      <a:endParaRPr 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Stabilize end will be likely impacted.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cs typeface="Arial"/>
                        </a:rPr>
                        <a:t>Inventory scenarios initiated from WMS need be successfully completed to end SIT.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Ramya / Brezhnev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12/30/2022</a:t>
                      </a:r>
                    </a:p>
                    <a:p>
                      <a:r>
                        <a:rPr lang="en-GB" sz="100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CLOSED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2649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SAP QA systems copyback planned towards end of the year between Dec 10 and 16 is conflicting with the UAT schedule for the project.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copyback will reset all the transaction data created for SIT before the SIT is complete.</a:t>
                      </a:r>
                      <a:endParaRPr lang="en-GB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+mn-lt"/>
                          <a:cs typeface="Arial" panose="020B0604020202020204" pitchFamily="34" charset="0"/>
                        </a:rPr>
                        <a:t>Test data update will be required before SIT is restarted.  Copy of all batch jobs is required. These changes will result in schedule and effort impact.</a:t>
                      </a:r>
                      <a:endParaRPr lang="en-GB" sz="10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Ramya/ Mohan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+mn-lt"/>
                          <a:cs typeface="Arial" panose="020B0604020202020204" pitchFamily="34" charset="0"/>
                        </a:rPr>
                        <a:t>12/23/2022</a:t>
                      </a:r>
                    </a:p>
                    <a:p>
                      <a:r>
                        <a:rPr lang="en-GB" sz="100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CLOSED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7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3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3026</Words>
  <Application>Microsoft Office PowerPoint</Application>
  <PresentationFormat>Widescreen</PresentationFormat>
  <Paragraphs>983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Sharma</dc:creator>
  <cp:lastModifiedBy>Amit Sharma</cp:lastModifiedBy>
  <cp:revision>2</cp:revision>
  <dcterms:created xsi:type="dcterms:W3CDTF">2023-08-18T06:00:38Z</dcterms:created>
  <dcterms:modified xsi:type="dcterms:W3CDTF">2023-08-18T06:09:05Z</dcterms:modified>
</cp:coreProperties>
</file>