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D5315-682E-598E-8D1F-22A1F62344A3}" v="13" dt="2021-04-02T23:21:58.458"/>
    <p1510:client id="{BD5B3F5B-AD32-452E-B2BC-724F03A54676}" v="67" dt="2021-04-02T23:18:25.112"/>
    <p1510:client id="{C247BA9F-7051-C000-0CAC-7EFE7DB85A97}" v="27" dt="2021-04-02T11:20:21.502"/>
  </p1510:revLst>
</p1510:revInfo>
</file>

<file path=ppt/tableStyles.xml><?xml version="1.0" encoding="utf-8"?>
<a:tblStyleLst xmlns:a="http://schemas.openxmlformats.org/drawingml/2006/main" def="{F5EF08EB-A42E-4992-B534-03C2D8D6502C}">
  <a:tblStyle styleId="{F5EF08EB-A42E-4992-B534-03C2D8D650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86f2b164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86f2b164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c86f2b164_0_2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c86f2b164_0_2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c32d4a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c32d4a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f315c7a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cf315c7a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cf315c7a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cf315c7a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cf315c7a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cf315c7a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117f13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a117f13a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117f13a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117f13a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824000" y="1475550"/>
            <a:ext cx="77070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TCO Case Study: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Credit Card (CC) Transaction for a Bank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824000" y="33484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Ferri Marco 0299859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11500" y="197600"/>
            <a:ext cx="8734200" cy="5628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UC environment and TPS description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211500" y="815775"/>
            <a:ext cx="4918200" cy="4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In this Use Case the </a:t>
            </a:r>
            <a:r>
              <a:rPr lang="it" sz="1600" b="1"/>
              <a:t>Conceptual Transaction</a:t>
            </a:r>
            <a:r>
              <a:rPr lang="it" sz="1600"/>
              <a:t> requires: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it" sz="1600"/>
              <a:t>Validation: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it" sz="1600"/>
              <a:t>Check the CC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it" sz="1600"/>
              <a:t>Check the POS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it" sz="1600"/>
              <a:t>Check money amount: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it" sz="1600"/>
              <a:t>For single transaction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it" sz="1600"/>
              <a:t>For other limits such as monthly or daily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it" sz="1600"/>
              <a:t>Security: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it" sz="1600"/>
              <a:t>Check if transaction is suspect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it" sz="1600"/>
              <a:t>Check if the POS type require a second identification step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it" sz="1600"/>
              <a:t>At the End: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it" sz="1600"/>
              <a:t>Check complete successfully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it" sz="1600"/>
              <a:t>Issue OK or abort storing the attempt</a:t>
            </a:r>
            <a:endParaRPr sz="1600"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4880800" y="1589925"/>
            <a:ext cx="3645900" cy="2544300"/>
          </a:xfrm>
          <a:prstGeom prst="rect">
            <a:avLst/>
          </a:prstGeom>
          <a:solidFill>
            <a:schemeClr val="accent1"/>
          </a:solidFill>
          <a:ln w="381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295" b="1">
                <a:solidFill>
                  <a:schemeClr val="accent4"/>
                </a:solidFill>
              </a:rPr>
              <a:t>Assumptions:</a:t>
            </a:r>
            <a:endParaRPr sz="7295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6418">
                <a:solidFill>
                  <a:schemeClr val="lt2"/>
                </a:solidFill>
              </a:rPr>
              <a:t>In this Case Study let’s assume that:</a:t>
            </a:r>
            <a:endParaRPr sz="6418">
              <a:solidFill>
                <a:schemeClr val="lt2"/>
              </a:solidFill>
            </a:endParaRPr>
          </a:p>
          <a:p>
            <a:pPr marL="457200" lvl="0" indent="-33049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it" sz="6418">
                <a:solidFill>
                  <a:schemeClr val="lt2"/>
                </a:solidFill>
              </a:rPr>
              <a:t>An </a:t>
            </a:r>
            <a:r>
              <a:rPr lang="it" sz="6418" b="1">
                <a:solidFill>
                  <a:schemeClr val="lt1"/>
                </a:solidFill>
              </a:rPr>
              <a:t>x86 core</a:t>
            </a:r>
            <a:r>
              <a:rPr lang="it" sz="6418">
                <a:solidFill>
                  <a:schemeClr val="lt2"/>
                </a:solidFill>
              </a:rPr>
              <a:t> is able to perform 20 TPS of the Conceptual Transactions </a:t>
            </a:r>
            <a:endParaRPr sz="6418">
              <a:solidFill>
                <a:schemeClr val="lt2"/>
              </a:solidFill>
            </a:endParaRPr>
          </a:p>
          <a:p>
            <a:pPr marL="457200" lvl="0" indent="-33049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it" sz="6418">
                <a:solidFill>
                  <a:schemeClr val="lt2"/>
                </a:solidFill>
              </a:rPr>
              <a:t>A </a:t>
            </a:r>
            <a:r>
              <a:rPr lang="it" sz="6418" b="1">
                <a:solidFill>
                  <a:schemeClr val="lt1"/>
                </a:solidFill>
              </a:rPr>
              <a:t>LinuxONE core</a:t>
            </a:r>
            <a:r>
              <a:rPr lang="it" sz="6418">
                <a:solidFill>
                  <a:schemeClr val="lt2"/>
                </a:solidFill>
              </a:rPr>
              <a:t> is able to perform 200 TPS of the Conceptual Transactions</a:t>
            </a:r>
            <a:endParaRPr sz="6418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/>
              <a:t>	</a:t>
            </a:r>
            <a:endParaRPr sz="1600"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211500" y="1918988"/>
            <a:ext cx="8734200" cy="14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 b="1"/>
              <a:t>Workload </a:t>
            </a:r>
            <a:r>
              <a:rPr lang="it" sz="1600"/>
              <a:t>considered is the </a:t>
            </a:r>
            <a:r>
              <a:rPr lang="it" sz="1600" b="1"/>
              <a:t>Max Peak.</a:t>
            </a:r>
            <a:r>
              <a:rPr lang="it" sz="1600"/>
              <a:t> </a:t>
            </a:r>
            <a:r>
              <a:rPr lang="it" sz="1600" b="1"/>
              <a:t>Avg </a:t>
            </a:r>
            <a:r>
              <a:rPr lang="it" sz="1600"/>
              <a:t>(1000 TPS) doesn’t handle any peak, </a:t>
            </a:r>
            <a:r>
              <a:rPr lang="it" sz="1600" b="1"/>
              <a:t>Peak</a:t>
            </a:r>
            <a:r>
              <a:rPr lang="it" sz="1600"/>
              <a:t> (2000 TPS) works fine for 90% of time but </a:t>
            </a:r>
            <a:r>
              <a:rPr lang="it" sz="1600" b="1"/>
              <a:t>Max Peak </a:t>
            </a:r>
            <a:r>
              <a:rPr lang="it" sz="1600"/>
              <a:t>(4000 TPS) works always fine although it costs much. Furthermore Max Peak is required to be handled and </a:t>
            </a:r>
            <a:r>
              <a:rPr lang="it" sz="1600" b="1"/>
              <a:t>stressing Test</a:t>
            </a:r>
            <a:r>
              <a:rPr lang="it" sz="1600"/>
              <a:t> at Max Peak is required for any new Release.Considering MaxPeak there is an overprovisioning, but we can assume to use </a:t>
            </a:r>
            <a:r>
              <a:rPr lang="it" sz="1600" b="1"/>
              <a:t>Statistical Multiplexing</a:t>
            </a:r>
            <a:r>
              <a:rPr lang="it" sz="1600"/>
              <a:t> in order to maximize utilization . The original file has been modified in order to select the amount of cores of </a:t>
            </a:r>
            <a:r>
              <a:rPr lang="it" sz="1600" b="1"/>
              <a:t>Test and Dev Environments</a:t>
            </a:r>
            <a:r>
              <a:rPr lang="it" sz="1600"/>
              <a:t> for </a:t>
            </a:r>
            <a:r>
              <a:rPr lang="it" sz="1600" b="1"/>
              <a:t>DR </a:t>
            </a:r>
            <a:r>
              <a:rPr lang="it" sz="1600"/>
              <a:t>as reported in </a:t>
            </a:r>
            <a:r>
              <a:rPr lang="it" sz="1600" b="1"/>
              <a:t>NFR-3 </a:t>
            </a:r>
            <a:r>
              <a:rPr lang="it" sz="1600"/>
              <a:t>and rates are calculated from f</a:t>
            </a:r>
            <a:r>
              <a:rPr lang="it" sz="1600" b="1"/>
              <a:t>ull Prod size</a:t>
            </a:r>
            <a:r>
              <a:rPr lang="it" sz="1600"/>
              <a:t> (</a:t>
            </a:r>
            <a:r>
              <a:rPr lang="it" sz="1600" i="1"/>
              <a:t>Prod cores, </a:t>
            </a:r>
            <a:r>
              <a:rPr lang="it" sz="1600" b="1"/>
              <a:t>NFR-4</a:t>
            </a:r>
            <a:r>
              <a:rPr lang="it" sz="1600" i="1"/>
              <a:t> </a:t>
            </a:r>
            <a:r>
              <a:rPr lang="it" sz="1600"/>
              <a:t>) . </a:t>
            </a:r>
            <a:r>
              <a:rPr lang="it" sz="1600" b="1"/>
              <a:t>Pre-Production</a:t>
            </a:r>
            <a:r>
              <a:rPr lang="it" sz="1600"/>
              <a:t> has the same size of the Production Environment </a:t>
            </a:r>
            <a:endParaRPr sz="1600"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4341550" y="3397750"/>
            <a:ext cx="4369200" cy="1303200"/>
          </a:xfrm>
          <a:prstGeom prst="rect">
            <a:avLst/>
          </a:prstGeom>
          <a:solidFill>
            <a:schemeClr val="accent1"/>
          </a:solidFill>
          <a:ln w="381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t" sz="1624" b="1">
                <a:solidFill>
                  <a:schemeClr val="accent4"/>
                </a:solidFill>
              </a:rPr>
              <a:t>Notice</a:t>
            </a:r>
            <a:r>
              <a:rPr lang="it" sz="1540">
                <a:solidFill>
                  <a:schemeClr val="lt2"/>
                </a:solidFill>
              </a:rPr>
              <a:t> how prices grow using Avg, Peak and Max Peak.</a:t>
            </a:r>
            <a:endParaRPr sz="154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t" sz="1540">
                <a:solidFill>
                  <a:schemeClr val="lt2"/>
                </a:solidFill>
              </a:rPr>
              <a:t>In particular for </a:t>
            </a:r>
            <a:r>
              <a:rPr lang="it" sz="1540" b="1">
                <a:solidFill>
                  <a:schemeClr val="lt1"/>
                </a:solidFill>
              </a:rPr>
              <a:t>x86</a:t>
            </a:r>
            <a:r>
              <a:rPr lang="it" sz="1540">
                <a:solidFill>
                  <a:schemeClr val="lt2"/>
                </a:solidFill>
              </a:rPr>
              <a:t> the prices are always higher than for </a:t>
            </a:r>
            <a:r>
              <a:rPr lang="it" sz="1540" b="1">
                <a:solidFill>
                  <a:schemeClr val="lt1"/>
                </a:solidFill>
              </a:rPr>
              <a:t>LinuxONE. </a:t>
            </a:r>
            <a:endParaRPr sz="1540"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64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0" y="711525"/>
            <a:ext cx="8734199" cy="13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211500" y="197625"/>
            <a:ext cx="8734200" cy="5628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Sizing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44" y="3395629"/>
            <a:ext cx="3068605" cy="144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211500" y="197600"/>
            <a:ext cx="8734200" cy="5628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Technical Architecture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pic>
        <p:nvPicPr>
          <p:cNvPr id="154" name="Google Shape;154;p16" descr="Armadio Rack Server - Rack per Server Sistel Network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28" y="959137"/>
            <a:ext cx="762001" cy="12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 descr="Armadio Rack Server - Rack per Server Sistel Network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88" y="959137"/>
            <a:ext cx="762001" cy="12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 descr="Armadio Rack Server - Rack per Server Sistel Network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24" y="959137"/>
            <a:ext cx="762001" cy="12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 descr="Armadio Rack Server - Rack per Server Sistel Network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712" y="959137"/>
            <a:ext cx="762001" cy="12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868002" y="683275"/>
            <a:ext cx="18645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 b="1">
                <a:solidFill>
                  <a:schemeClr val="accent5"/>
                </a:solidFill>
              </a:rPr>
              <a:t>SITE 1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 rot="10800000" flipH="1">
            <a:off x="3371188" y="1372465"/>
            <a:ext cx="548700" cy="393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16" descr="Linux OS on IBM Z Mainframe Solutions | IB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4750" y="2751500"/>
            <a:ext cx="1864500" cy="13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334750" y="2076100"/>
            <a:ext cx="33366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it" sz="1700" b="1" dirty="0" err="1"/>
              <a:t>Prod</a:t>
            </a:r>
            <a:r>
              <a:rPr lang="it" sz="1700" b="1" dirty="0"/>
              <a:t>           </a:t>
            </a:r>
            <a:r>
              <a:rPr lang="it" sz="1700" b="1" dirty="0" err="1"/>
              <a:t>PreProd</a:t>
            </a:r>
            <a:r>
              <a:rPr lang="it" sz="1700" b="1" dirty="0"/>
              <a:t>     Test             Dev</a:t>
            </a:r>
            <a:endParaRPr lang="it-IT" sz="1700" b="1" dirty="0"/>
          </a:p>
          <a:p>
            <a:pPr marL="0" indent="0">
              <a:spcAft>
                <a:spcPts val="1200"/>
              </a:spcAft>
              <a:buNone/>
            </a:pPr>
            <a:r>
              <a:rPr lang="it" sz="1600" b="1" dirty="0"/>
              <a:t>248 cores  248 cores   124 cores  124 cores</a:t>
            </a:r>
            <a:endParaRPr sz="1600" b="1"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818425" y="4104900"/>
            <a:ext cx="27174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" sz="1350" b="1"/>
              <a:t>Prod        Dev           Spare   </a:t>
            </a:r>
            <a:endParaRPr sz="1350" b="1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50" b="1" dirty="0"/>
              <a:t>20 cores  10 cores   20 CBU  </a:t>
            </a:r>
            <a:endParaRPr sz="1350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4165300" y="4134800"/>
            <a:ext cx="3129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" sz="1350" b="1"/>
              <a:t>PreProd  Test          Spare   </a:t>
            </a:r>
            <a:endParaRPr sz="1350" b="1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50" b="1" dirty="0"/>
              <a:t>20 cores  10 cores  20 CBU </a:t>
            </a:r>
            <a:endParaRPr sz="1350" b="1" dirty="0"/>
          </a:p>
        </p:txBody>
      </p:sp>
      <p:pic>
        <p:nvPicPr>
          <p:cNvPr id="164" name="Google Shape;164;p16" descr="Armadio Rack Server - Rack per Server Sistel Network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715" y="959137"/>
            <a:ext cx="762001" cy="12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 descr="Armadio Rack Server - Rack per Server Sistel Network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375" y="959137"/>
            <a:ext cx="762001" cy="12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 descr="Armadio Rack Server - Rack per Server Sistel Network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11" y="959137"/>
            <a:ext cx="762001" cy="12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 descr="Armadio Rack Server - Rack per Server Sistel Network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299" y="959137"/>
            <a:ext cx="762001" cy="12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4489050" y="683275"/>
            <a:ext cx="19551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 b="1">
                <a:solidFill>
                  <a:schemeClr val="accent5"/>
                </a:solidFill>
              </a:rPr>
              <a:t>SITE 2</a:t>
            </a:r>
            <a:endParaRPr sz="1600" b="1">
              <a:solidFill>
                <a:schemeClr val="accent5"/>
              </a:solidFill>
            </a:endParaRPr>
          </a:p>
        </p:txBody>
      </p:sp>
      <p:pic>
        <p:nvPicPr>
          <p:cNvPr id="169" name="Google Shape;169;p16" descr="Linux OS on IBM Z Mainframe Solutions | IB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646350" y="2751500"/>
            <a:ext cx="1864500" cy="13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>
            <a:spLocks noGrp="1"/>
          </p:cNvSpPr>
          <p:nvPr>
            <p:ph type="body" idx="1"/>
          </p:nvPr>
        </p:nvSpPr>
        <p:spPr>
          <a:xfrm>
            <a:off x="6875700" y="829600"/>
            <a:ext cx="1955100" cy="1534800"/>
          </a:xfrm>
          <a:prstGeom prst="rect">
            <a:avLst/>
          </a:prstGeom>
          <a:solidFill>
            <a:schemeClr val="accent1"/>
          </a:solidFill>
          <a:ln w="381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242" b="1">
                <a:solidFill>
                  <a:schemeClr val="accent4"/>
                </a:solidFill>
              </a:rPr>
              <a:t>x86:</a:t>
            </a:r>
            <a:endParaRPr sz="1242" b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142" b="1">
                <a:solidFill>
                  <a:schemeClr val="lt1"/>
                </a:solidFill>
              </a:rPr>
              <a:t>Site 2</a:t>
            </a:r>
            <a:r>
              <a:rPr lang="it" sz="1142" b="1">
                <a:solidFill>
                  <a:schemeClr val="lt2"/>
                </a:solidFill>
              </a:rPr>
              <a:t> is used only  for DR.</a:t>
            </a:r>
            <a:endParaRPr sz="1142" b="1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142" b="1">
                <a:solidFill>
                  <a:schemeClr val="lt2"/>
                </a:solidFill>
              </a:rPr>
              <a:t>As reported in </a:t>
            </a:r>
            <a:r>
              <a:rPr lang="it" sz="1142" b="1">
                <a:solidFill>
                  <a:schemeClr val="lt1"/>
                </a:solidFill>
              </a:rPr>
              <a:t>NFR-3</a:t>
            </a:r>
            <a:r>
              <a:rPr lang="it" sz="1142" b="1">
                <a:solidFill>
                  <a:schemeClr val="lt2"/>
                </a:solidFill>
              </a:rPr>
              <a:t> DR  must ensure 100% Prod, 100% PreProd, 50% Test and 50% Dev. In total DR has </a:t>
            </a:r>
            <a:r>
              <a:rPr lang="it" sz="1142" b="1">
                <a:solidFill>
                  <a:schemeClr val="lt1"/>
                </a:solidFill>
              </a:rPr>
              <a:t>620 extra cores</a:t>
            </a:r>
            <a:r>
              <a:rPr lang="it" sz="1142" b="1">
                <a:solidFill>
                  <a:schemeClr val="lt2"/>
                </a:solidFill>
              </a:rPr>
              <a:t>.</a:t>
            </a:r>
            <a:endParaRPr sz="1142" b="1">
              <a:solidFill>
                <a:schemeClr val="lt1"/>
              </a:solidFill>
            </a:endParaRPr>
          </a:p>
        </p:txBody>
      </p:sp>
      <p:sp>
        <p:nvSpPr>
          <p:cNvPr id="171" name="Google Shape;171;p16"/>
          <p:cNvSpPr txBox="1">
            <a:spLocks noGrp="1"/>
          </p:cNvSpPr>
          <p:nvPr>
            <p:ph type="body" idx="1"/>
          </p:nvPr>
        </p:nvSpPr>
        <p:spPr>
          <a:xfrm>
            <a:off x="6516350" y="2751500"/>
            <a:ext cx="2309100" cy="1792200"/>
          </a:xfrm>
          <a:prstGeom prst="rect">
            <a:avLst/>
          </a:prstGeom>
          <a:solidFill>
            <a:schemeClr val="accent1"/>
          </a:solidFill>
          <a:ln w="381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242" b="1">
                <a:solidFill>
                  <a:schemeClr val="accent4"/>
                </a:solidFill>
              </a:rPr>
              <a:t>LinuxONE:</a:t>
            </a:r>
            <a:endParaRPr sz="1242" b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142" b="1">
                <a:solidFill>
                  <a:schemeClr val="lt2"/>
                </a:solidFill>
              </a:rPr>
              <a:t>This architecture ensure </a:t>
            </a:r>
            <a:r>
              <a:rPr lang="it" sz="1142" b="1">
                <a:solidFill>
                  <a:schemeClr val="lt1"/>
                </a:solidFill>
              </a:rPr>
              <a:t>NFR-3 </a:t>
            </a:r>
            <a:r>
              <a:rPr lang="it" sz="1142" b="1">
                <a:solidFill>
                  <a:schemeClr val="lt2"/>
                </a:solidFill>
              </a:rPr>
              <a:t>optimizing  cores better than</a:t>
            </a:r>
            <a:r>
              <a:rPr lang="it" sz="1142" b="1">
                <a:solidFill>
                  <a:schemeClr val="lt1"/>
                </a:solidFill>
              </a:rPr>
              <a:t> x86 architecture. </a:t>
            </a:r>
            <a:r>
              <a:rPr lang="it" sz="1142" b="1">
                <a:solidFill>
                  <a:schemeClr val="lt2"/>
                </a:solidFill>
              </a:rPr>
              <a:t>In case of disaster </a:t>
            </a:r>
            <a:r>
              <a:rPr lang="it" sz="1142" b="1">
                <a:solidFill>
                  <a:schemeClr val="lt1"/>
                </a:solidFill>
              </a:rPr>
              <a:t>SITE 2 </a:t>
            </a:r>
            <a:r>
              <a:rPr lang="it" sz="1142" b="1">
                <a:solidFill>
                  <a:schemeClr val="lt2"/>
                </a:solidFill>
              </a:rPr>
              <a:t>can use </a:t>
            </a:r>
            <a:r>
              <a:rPr lang="it" sz="1142" b="1">
                <a:solidFill>
                  <a:schemeClr val="lt1"/>
                </a:solidFill>
              </a:rPr>
              <a:t>Spare CBU</a:t>
            </a:r>
            <a:r>
              <a:rPr lang="it" sz="1142" b="1">
                <a:solidFill>
                  <a:schemeClr val="lt2"/>
                </a:solidFill>
              </a:rPr>
              <a:t> for Production Env and </a:t>
            </a:r>
            <a:r>
              <a:rPr lang="it" sz="1142" b="1">
                <a:solidFill>
                  <a:schemeClr val="lt1"/>
                </a:solidFill>
              </a:rPr>
              <a:t>half of Test’s cores </a:t>
            </a:r>
            <a:r>
              <a:rPr lang="it" sz="1142" b="1">
                <a:solidFill>
                  <a:schemeClr val="lt2"/>
                </a:solidFill>
              </a:rPr>
              <a:t>for Dev (needed at 50%). Without disasters each  site has also </a:t>
            </a:r>
            <a:r>
              <a:rPr lang="it" sz="1142" b="1">
                <a:solidFill>
                  <a:schemeClr val="lt1"/>
                </a:solidFill>
              </a:rPr>
              <a:t>20 Spare CBU</a:t>
            </a:r>
            <a:r>
              <a:rPr lang="it" sz="1142" b="1">
                <a:solidFill>
                  <a:schemeClr val="lt2"/>
                </a:solidFill>
              </a:rPr>
              <a:t>.  </a:t>
            </a:r>
            <a:endParaRPr sz="1142" b="1">
              <a:solidFill>
                <a:schemeClr val="lt2"/>
              </a:solidFill>
            </a:endParaRPr>
          </a:p>
        </p:txBody>
      </p:sp>
      <p:sp>
        <p:nvSpPr>
          <p:cNvPr id="172" name="Google Shape;172;p16"/>
          <p:cNvSpPr txBox="1">
            <a:spLocks noGrp="1"/>
          </p:cNvSpPr>
          <p:nvPr>
            <p:ph type="body" idx="1"/>
          </p:nvPr>
        </p:nvSpPr>
        <p:spPr>
          <a:xfrm>
            <a:off x="4985241" y="2023649"/>
            <a:ext cx="23091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" sz="1350" b="1" dirty="0"/>
              <a:t>     DR      </a:t>
            </a:r>
            <a:endParaRPr lang="it-IT" sz="1350" b="1" dirty="0"/>
          </a:p>
          <a:p>
            <a:pPr marL="0" indent="0">
              <a:lnSpc>
                <a:spcPct val="114999"/>
              </a:lnSpc>
              <a:buNone/>
            </a:pPr>
            <a:r>
              <a:rPr lang="it" sz="1350" b="1" dirty="0"/>
              <a:t>620 cores</a:t>
            </a:r>
            <a:endParaRPr lang="it-IT" sz="1350" b="1" dirty="0"/>
          </a:p>
        </p:txBody>
      </p:sp>
      <p:sp>
        <p:nvSpPr>
          <p:cNvPr id="173" name="Google Shape;173;p16"/>
          <p:cNvSpPr/>
          <p:nvPr/>
        </p:nvSpPr>
        <p:spPr>
          <a:xfrm rot="10800000" flipH="1">
            <a:off x="3371188" y="3298690"/>
            <a:ext cx="548700" cy="393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211500" y="197600"/>
            <a:ext cx="8734200" cy="5628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TCO Comparison on 5 years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211500" y="2758950"/>
            <a:ext cx="873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000"/>
              <a:t>The above TCO summary schema shows that adopting</a:t>
            </a:r>
            <a:r>
              <a:rPr lang="it" sz="1000" b="1"/>
              <a:t> LinuxONE</a:t>
            </a:r>
            <a:r>
              <a:rPr lang="it" sz="1000"/>
              <a:t> platform we </a:t>
            </a:r>
            <a:r>
              <a:rPr lang="it" sz="1000" b="1"/>
              <a:t>save 50% than the x86 platform</a:t>
            </a:r>
            <a:r>
              <a:rPr lang="it" sz="1000"/>
              <a:t>. In particular the below diagram  shows that from </a:t>
            </a:r>
            <a:r>
              <a:rPr lang="it" sz="1000" b="1"/>
              <a:t>Year 1</a:t>
            </a:r>
            <a:r>
              <a:rPr lang="it" sz="1000"/>
              <a:t> to </a:t>
            </a:r>
            <a:r>
              <a:rPr lang="it" sz="1000" b="1"/>
              <a:t>Year 5</a:t>
            </a:r>
            <a:r>
              <a:rPr lang="it" sz="1000"/>
              <a:t> LinuxONE platform </a:t>
            </a:r>
            <a:r>
              <a:rPr lang="it" sz="1000" b="1"/>
              <a:t>costs always less</a:t>
            </a:r>
            <a:r>
              <a:rPr lang="it" sz="1000"/>
              <a:t> than the equivalent x86 platform. This suggest us that LinuxONE platform could be better also for Enterprise systems designed to work for a few years. </a:t>
            </a:r>
            <a:endParaRPr sz="1000"/>
          </a:p>
        </p:txBody>
      </p:sp>
      <p:sp>
        <p:nvSpPr>
          <p:cNvPr id="181" name="Google Shape;181;p17"/>
          <p:cNvSpPr txBox="1">
            <a:spLocks noGrp="1"/>
          </p:cNvSpPr>
          <p:nvPr>
            <p:ph type="body" idx="1"/>
          </p:nvPr>
        </p:nvSpPr>
        <p:spPr>
          <a:xfrm>
            <a:off x="3529800" y="3226950"/>
            <a:ext cx="2097600" cy="1681800"/>
          </a:xfrm>
          <a:prstGeom prst="rect">
            <a:avLst/>
          </a:prstGeom>
          <a:solidFill>
            <a:schemeClr val="accent1"/>
          </a:solidFill>
          <a:ln w="381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242" b="1">
                <a:solidFill>
                  <a:schemeClr val="accent4"/>
                </a:solidFill>
              </a:rPr>
              <a:t>Impacting costs:</a:t>
            </a:r>
            <a:endParaRPr sz="1242" b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142" b="1">
                <a:solidFill>
                  <a:schemeClr val="lt2"/>
                </a:solidFill>
              </a:rPr>
              <a:t>Most impacting costs  for </a:t>
            </a:r>
            <a:r>
              <a:rPr lang="it" sz="1142" b="1">
                <a:solidFill>
                  <a:schemeClr val="lt1"/>
                </a:solidFill>
              </a:rPr>
              <a:t>LinuxONE</a:t>
            </a:r>
            <a:r>
              <a:rPr lang="it" sz="1142" b="1">
                <a:solidFill>
                  <a:schemeClr val="lt2"/>
                </a:solidFill>
              </a:rPr>
              <a:t> are Software and Hardware while for </a:t>
            </a:r>
            <a:r>
              <a:rPr lang="it" sz="1142" b="1">
                <a:solidFill>
                  <a:schemeClr val="lt1"/>
                </a:solidFill>
              </a:rPr>
              <a:t>x86</a:t>
            </a:r>
            <a:r>
              <a:rPr lang="it" sz="1142" b="1">
                <a:solidFill>
                  <a:schemeClr val="lt2"/>
                </a:solidFill>
              </a:rPr>
              <a:t> are DR and Software, but x86 Software is about x5 LinuxONE  Software. The </a:t>
            </a:r>
            <a:r>
              <a:rPr lang="it" sz="1142" b="1">
                <a:solidFill>
                  <a:schemeClr val="lt1"/>
                </a:solidFill>
              </a:rPr>
              <a:t>biggest difference</a:t>
            </a:r>
            <a:r>
              <a:rPr lang="it" sz="1142" b="1">
                <a:solidFill>
                  <a:schemeClr val="lt2"/>
                </a:solidFill>
              </a:rPr>
              <a:t> is in DR cost. </a:t>
            </a:r>
            <a:endParaRPr sz="1042" b="1">
              <a:solidFill>
                <a:srgbClr val="FF0000"/>
              </a:solidFill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0" y="760400"/>
            <a:ext cx="8727925" cy="19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00" y="3507550"/>
            <a:ext cx="3176650" cy="14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500" y="3226950"/>
            <a:ext cx="2633547" cy="16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450" y="2413700"/>
            <a:ext cx="3152150" cy="22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11500" y="197600"/>
            <a:ext cx="8734200" cy="5628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x86 TCO Assumption</a:t>
            </a:r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1"/>
          </p:nvPr>
        </p:nvSpPr>
        <p:spPr>
          <a:xfrm>
            <a:off x="211500" y="663625"/>
            <a:ext cx="4307400" cy="42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it" sz="1600"/>
              <a:t>Hardware: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it" sz="1600"/>
              <a:t>Rack server w Xeon Gold 6252 24C 2.10GHz(2 Chips, 48 Cores)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it" sz="1600"/>
              <a:t>Acquisition cost: 21K€-37% discount including 3 years Support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it" sz="1600"/>
              <a:t>Support for following years is 20% of acquisition cost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it" sz="1600"/>
              <a:t>Network: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it" sz="1600"/>
              <a:t>7K€ per Server -30% discount. Maint 10% of purchase price from year 2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it" sz="1600"/>
              <a:t>People: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it" sz="1600"/>
              <a:t>One FTE covers 30 servers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it" sz="1600"/>
              <a:t>Average yearly costs=100K€ 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it" sz="1600"/>
              <a:t>Space: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it" sz="1600"/>
              <a:t>Fully loaded cost of Sq.meter=2.600€ 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it" sz="1600"/>
              <a:t>Electricity: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it" sz="1600"/>
              <a:t>Cost per kWh=0.48€ 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it" sz="1600"/>
              <a:t>Software: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it" sz="1600"/>
              <a:t>OS: subscription 2K€ /year -20%disc per socket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it" sz="1600"/>
              <a:t>VM: license 5K€ /socket -20% disc maint 20% of purchase price from year 2</a:t>
            </a:r>
            <a:endParaRPr sz="1600"/>
          </a:p>
        </p:txBody>
      </p:sp>
      <p:sp>
        <p:nvSpPr>
          <p:cNvPr id="193" name="Google Shape;193;p18"/>
          <p:cNvSpPr txBox="1">
            <a:spLocks noGrp="1"/>
          </p:cNvSpPr>
          <p:nvPr>
            <p:ph type="body" idx="1"/>
          </p:nvPr>
        </p:nvSpPr>
        <p:spPr>
          <a:xfrm>
            <a:off x="3733225" y="663625"/>
            <a:ext cx="49083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it" sz="1300"/>
              <a:t>Application Server (Web Sphere): license 47€/PVU -75% disc (100 PVU per core) maint 20% of purchase price from year 2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it" sz="1300"/>
              <a:t>DB (Microsoft SQL): license 11.626€ for 2 cores -75% disc maint 20% purchase price from year 1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it" sz="1300"/>
              <a:t>Data Replication Tools: subscription 3K€/year -75% disc per core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it" sz="1300"/>
              <a:t>Monitoring Tools: license 5K€/server -40% disc maint 20 % of purchase price from year 2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it" sz="1300"/>
              <a:t>Security Tools: license 5K€/server -40% disc maint 20% of purchase price from year 2   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211500" y="197600"/>
            <a:ext cx="8734200" cy="5628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LinuxONE TCO Assumption</a:t>
            </a: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211500" y="663625"/>
            <a:ext cx="4307400" cy="42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➔"/>
            </a:pPr>
            <a:r>
              <a:rPr lang="it" sz="1280"/>
              <a:t>Hardware:</a:t>
            </a:r>
            <a:endParaRPr sz="1280"/>
          </a:p>
          <a:p>
            <a:pPr marL="914400" lvl="1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◆"/>
            </a:pPr>
            <a:r>
              <a:rPr lang="it" sz="1280"/>
              <a:t>LinuxONE servers 1900K€-30% discMaint 10% of purchase price from year 4</a:t>
            </a:r>
            <a:endParaRPr sz="1280"/>
          </a:p>
          <a:p>
            <a:pPr marL="457200" lvl="0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➔"/>
            </a:pPr>
            <a:r>
              <a:rPr lang="it" sz="1280"/>
              <a:t>Network:</a:t>
            </a:r>
            <a:endParaRPr sz="1280"/>
          </a:p>
          <a:p>
            <a:pPr marL="914400" lvl="1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◆"/>
            </a:pPr>
            <a:r>
              <a:rPr lang="it" sz="1280"/>
              <a:t>14K€ per LinuxONE Server -30% disc</a:t>
            </a:r>
            <a:endParaRPr sz="1280"/>
          </a:p>
          <a:p>
            <a:pPr marL="914400" lvl="1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◆"/>
            </a:pPr>
            <a:r>
              <a:rPr lang="it" sz="1280"/>
              <a:t>Maint 10% of purchase price from year 4</a:t>
            </a:r>
            <a:endParaRPr sz="1280"/>
          </a:p>
          <a:p>
            <a:pPr marL="457200" lvl="0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➔"/>
            </a:pPr>
            <a:r>
              <a:rPr lang="it" sz="1280"/>
              <a:t>People:</a:t>
            </a:r>
            <a:endParaRPr sz="1280"/>
          </a:p>
          <a:p>
            <a:pPr marL="914400" lvl="1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◆"/>
            </a:pPr>
            <a:r>
              <a:rPr lang="it" sz="1280"/>
              <a:t>One FTE covers 10 servers</a:t>
            </a:r>
            <a:endParaRPr sz="1280"/>
          </a:p>
          <a:p>
            <a:pPr marL="914400" lvl="1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◆"/>
            </a:pPr>
            <a:r>
              <a:rPr lang="it" sz="1280"/>
              <a:t>Average yearly costs=100K€ </a:t>
            </a:r>
            <a:endParaRPr sz="1280"/>
          </a:p>
          <a:p>
            <a:pPr marL="457200" lvl="0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➔"/>
            </a:pPr>
            <a:r>
              <a:rPr lang="it" sz="1280"/>
              <a:t>Space:</a:t>
            </a:r>
            <a:endParaRPr sz="1280"/>
          </a:p>
          <a:p>
            <a:pPr marL="914400" lvl="1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◆"/>
            </a:pPr>
            <a:r>
              <a:rPr lang="it" sz="1280"/>
              <a:t>Fully loaded cost of Sq.meter=2.800€ </a:t>
            </a:r>
            <a:endParaRPr sz="1280"/>
          </a:p>
          <a:p>
            <a:pPr marL="457200" lvl="0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➔"/>
            </a:pPr>
            <a:r>
              <a:rPr lang="it" sz="1280"/>
              <a:t>Electricity:</a:t>
            </a:r>
            <a:endParaRPr sz="1280"/>
          </a:p>
          <a:p>
            <a:pPr marL="914400" lvl="1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◆"/>
            </a:pPr>
            <a:r>
              <a:rPr lang="it" sz="1280"/>
              <a:t>Cost per kWh=0.48€ </a:t>
            </a:r>
            <a:endParaRPr sz="1280"/>
          </a:p>
          <a:p>
            <a:pPr marL="457200" lvl="0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➔"/>
            </a:pPr>
            <a:r>
              <a:rPr lang="it" sz="1280"/>
              <a:t>Software:</a:t>
            </a:r>
            <a:endParaRPr sz="1280"/>
          </a:p>
          <a:p>
            <a:pPr marL="914400" lvl="1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◆"/>
            </a:pPr>
            <a:r>
              <a:rPr lang="it" sz="1280"/>
              <a:t>OS: subscription 6K€ /year -20%disc per socket</a:t>
            </a:r>
            <a:endParaRPr sz="1280"/>
          </a:p>
          <a:p>
            <a:pPr marL="914400" lvl="1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0"/>
              <a:buChar char="◆"/>
            </a:pPr>
            <a:r>
              <a:rPr lang="it" sz="1280"/>
              <a:t>VM: included in HW</a:t>
            </a:r>
            <a:endParaRPr sz="1280"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3816175" y="857200"/>
            <a:ext cx="49083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it" sz="1300"/>
              <a:t>Application Server (Web Sphere): license 47€/PVU -50% disc (120 PVU per core) maint 20% of purchase price from year 2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it" sz="1300"/>
              <a:t>DB (Microsoft SQL): license 11.626€ per cores -50% disc maint 20% purchase price from year 1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it" sz="1300"/>
              <a:t>Data Replication Tools: subscription 3K€/year -50% disc per core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it" sz="1300"/>
              <a:t>Monitoring Tools: license 5K€/server -40% disc maint 20 % of purchase price from year 2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it" sz="1300"/>
              <a:t>Security Tools: license 5K€/server -40% disc maint 20% of purchase price from year 2   </a:t>
            </a:r>
            <a:endParaRPr sz="1300"/>
          </a:p>
        </p:txBody>
      </p:sp>
      <p:pic>
        <p:nvPicPr>
          <p:cNvPr id="202" name="Google Shape;202;p19" descr="IBM LinuxONE III - Panoramica - Italia | IB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175" y="3327400"/>
            <a:ext cx="2857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211500" y="197600"/>
            <a:ext cx="8734200" cy="5628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TCO &amp; Workload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433" y="801500"/>
            <a:ext cx="4757142" cy="26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50" y="801498"/>
            <a:ext cx="2159306" cy="26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>
            <a:spLocks noGrp="1"/>
          </p:cNvSpPr>
          <p:nvPr>
            <p:ph type="body" idx="1"/>
          </p:nvPr>
        </p:nvSpPr>
        <p:spPr>
          <a:xfrm>
            <a:off x="303150" y="3495650"/>
            <a:ext cx="86364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As the above table shows for a workload equal to about </a:t>
            </a:r>
            <a:r>
              <a:rPr lang="it" sz="1000" b="1"/>
              <a:t>220 TPS </a:t>
            </a:r>
            <a:r>
              <a:rPr lang="it" sz="1000"/>
              <a:t>the two platforms have similar costs.</a:t>
            </a:r>
            <a:endParaRPr sz="10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/>
              <a:t>For all workloads </a:t>
            </a:r>
            <a:r>
              <a:rPr lang="it" sz="1000" b="1"/>
              <a:t>less than 220 TPS</a:t>
            </a:r>
            <a:r>
              <a:rPr lang="it" sz="1000"/>
              <a:t> the x86 platform results always more convenient  than LinuxONE while for workloads </a:t>
            </a:r>
            <a:r>
              <a:rPr lang="it" sz="1000" b="1"/>
              <a:t>greater than 220 TPS</a:t>
            </a:r>
            <a:r>
              <a:rPr lang="it" sz="1000"/>
              <a:t> the more convenient is the LinuxONE platform. Notice how </a:t>
            </a:r>
            <a:r>
              <a:rPr lang="it" sz="1000" b="1"/>
              <a:t>LinuxONE TCO is constant</a:t>
            </a:r>
            <a:r>
              <a:rPr lang="it" sz="1000"/>
              <a:t> for every value up to 220 TPS. This because a LinuxONE server is bigger than x86 server and the constant TCO is referred to a single LinuxONE server that can handle  </a:t>
            </a:r>
            <a:r>
              <a:rPr lang="it" sz="1000" b="1"/>
              <a:t>up to a workload of 220 TPS</a:t>
            </a:r>
            <a:r>
              <a:rPr lang="it" sz="1000"/>
              <a:t>. </a:t>
            </a:r>
            <a:endParaRPr sz="10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000"/>
              <a:t>However the important assumption is that this is the designing of an </a:t>
            </a:r>
            <a:r>
              <a:rPr lang="it" sz="1000" b="1"/>
              <a:t>Enterprise-level solution </a:t>
            </a:r>
            <a:r>
              <a:rPr lang="it" sz="1000"/>
              <a:t>and all workloads where x86 is better than LinuxONE often don’t characterize this kind of solution because they are too low.     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211500" y="197600"/>
            <a:ext cx="8734200" cy="5628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HA and conclusions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body" idx="1"/>
          </p:nvPr>
        </p:nvSpPr>
        <p:spPr>
          <a:xfrm>
            <a:off x="655550" y="3416125"/>
            <a:ext cx="26097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dirty="0"/>
              <a:t>In order to ensure a good HA level for a </a:t>
            </a:r>
            <a:r>
              <a:rPr lang="it" sz="1100" b="1" dirty="0"/>
              <a:t>x86</a:t>
            </a:r>
            <a:r>
              <a:rPr lang="it" sz="1100" dirty="0"/>
              <a:t> are needed extra servers. As shown </a:t>
            </a:r>
            <a:r>
              <a:rPr lang="it" sz="1100"/>
              <a:t>above the costs increase seems regular </a:t>
            </a:r>
            <a:r>
              <a:rPr lang="it" sz="1100" dirty="0"/>
              <a:t>and at the end the difference is negligible.</a:t>
            </a:r>
            <a:endParaRPr sz="11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 b="1" dirty="0" err="1"/>
              <a:t>LinuxONE</a:t>
            </a:r>
            <a:r>
              <a:rPr lang="it" sz="1100" b="1" dirty="0"/>
              <a:t> </a:t>
            </a:r>
            <a:r>
              <a:rPr lang="it" sz="1100" dirty="0" err="1"/>
              <a:t>instead</a:t>
            </a:r>
            <a:r>
              <a:rPr lang="it" sz="1100" dirty="0"/>
              <a:t> </a:t>
            </a:r>
            <a:r>
              <a:rPr lang="it" sz="1100" dirty="0" err="1"/>
              <a:t>provide</a:t>
            </a:r>
            <a:r>
              <a:rPr lang="it" sz="1100" dirty="0"/>
              <a:t> </a:t>
            </a:r>
            <a:r>
              <a:rPr lang="it" sz="1100" b="1" dirty="0" err="1"/>
              <a:t>Spare</a:t>
            </a:r>
            <a:r>
              <a:rPr lang="it" sz="1100" b="1" dirty="0"/>
              <a:t> CBU </a:t>
            </a:r>
            <a:r>
              <a:rPr lang="it" sz="1100" dirty="0"/>
              <a:t>in </a:t>
            </a:r>
            <a:r>
              <a:rPr lang="it" sz="1100" dirty="0" err="1"/>
              <a:t>order</a:t>
            </a:r>
            <a:r>
              <a:rPr lang="it" sz="1100" dirty="0"/>
              <a:t> to </a:t>
            </a:r>
            <a:r>
              <a:rPr lang="it" sz="1100" dirty="0" err="1"/>
              <a:t>ensure</a:t>
            </a:r>
            <a:r>
              <a:rPr lang="it" sz="1100" dirty="0"/>
              <a:t> HA so </a:t>
            </a:r>
            <a:r>
              <a:rPr lang="it" sz="1100" dirty="0" err="1"/>
              <a:t>it</a:t>
            </a:r>
            <a:r>
              <a:rPr lang="it" sz="1100" dirty="0"/>
              <a:t> </a:t>
            </a:r>
            <a:r>
              <a:rPr lang="it" sz="1100" dirty="0" err="1"/>
              <a:t>doesn’t</a:t>
            </a:r>
            <a:r>
              <a:rPr lang="it" sz="1100" dirty="0"/>
              <a:t> </a:t>
            </a:r>
            <a:r>
              <a:rPr lang="it" sz="1100" dirty="0" err="1"/>
              <a:t>need</a:t>
            </a:r>
            <a:r>
              <a:rPr lang="it" sz="1100" dirty="0"/>
              <a:t> extra servers.</a:t>
            </a:r>
            <a:endParaRPr sz="1100" dirty="0"/>
          </a:p>
          <a:p>
            <a:pPr marL="0" indent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/>
          </a:p>
        </p:txBody>
      </p:sp>
      <p:graphicFrame>
        <p:nvGraphicFramePr>
          <p:cNvPr id="219" name="Google Shape;219;p21"/>
          <p:cNvGraphicFramePr/>
          <p:nvPr/>
        </p:nvGraphicFramePr>
        <p:xfrm>
          <a:off x="435975" y="899350"/>
          <a:ext cx="3298775" cy="2436510"/>
        </p:xfrm>
        <a:graphic>
          <a:graphicData uri="http://schemas.openxmlformats.org/drawingml/2006/table">
            <a:tbl>
              <a:tblPr>
                <a:noFill/>
                <a:tableStyleId>{F5EF08EB-A42E-4992-B534-03C2D8D6502C}</a:tableStyleId>
              </a:tblPr>
              <a:tblGrid>
                <a:gridCol w="7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Workload 4000 TPS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Server Faults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x86      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 ratio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0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 10.405.715   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0%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1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 12.712.294   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24%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2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 15.165.398   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48%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3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17.484.977  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72%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4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19.938.082  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96%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5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20.256.193  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100%</a:t>
                      </a:r>
                      <a:endParaRPr sz="10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75" y="912800"/>
            <a:ext cx="4591050" cy="24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 txBox="1">
            <a:spLocks noGrp="1"/>
          </p:cNvSpPr>
          <p:nvPr>
            <p:ph type="body" idx="1"/>
          </p:nvPr>
        </p:nvSpPr>
        <p:spPr>
          <a:xfrm>
            <a:off x="3265250" y="3416125"/>
            <a:ext cx="5467200" cy="1375500"/>
          </a:xfrm>
          <a:prstGeom prst="rect">
            <a:avLst/>
          </a:prstGeom>
          <a:solidFill>
            <a:schemeClr val="accent1"/>
          </a:solidFill>
          <a:ln w="381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440"/>
              <a:buNone/>
            </a:pPr>
            <a:r>
              <a:rPr lang="it" sz="1200" b="1" dirty="0" err="1">
                <a:solidFill>
                  <a:schemeClr val="accent4"/>
                </a:solidFill>
              </a:rPr>
              <a:t>Conclusions</a:t>
            </a:r>
            <a:r>
              <a:rPr lang="it" sz="1200" b="1" dirty="0">
                <a:solidFill>
                  <a:schemeClr val="accent4"/>
                </a:solidFill>
              </a:rPr>
              <a:t>:</a:t>
            </a:r>
            <a:r>
              <a:rPr lang="it" sz="1100" dirty="0">
                <a:solidFill>
                  <a:schemeClr val="lt2"/>
                </a:solidFill>
              </a:rPr>
              <a:t> </a:t>
            </a:r>
            <a:r>
              <a:rPr lang="it" sz="1100" b="1" dirty="0">
                <a:solidFill>
                  <a:schemeClr val="lt1"/>
                </a:solidFill>
              </a:rPr>
              <a:t> </a:t>
            </a:r>
            <a:r>
              <a:rPr lang="it" sz="1100" b="1" dirty="0">
                <a:solidFill>
                  <a:schemeClr val="lt2"/>
                </a:solidFill>
              </a:rPr>
              <a:t>in </a:t>
            </a:r>
            <a:r>
              <a:rPr lang="it" sz="1100" b="1" dirty="0" err="1">
                <a:solidFill>
                  <a:schemeClr val="lt2"/>
                </a:solidFill>
              </a:rPr>
              <a:t>this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kind</a:t>
            </a:r>
            <a:r>
              <a:rPr lang="it" sz="1100" b="1" dirty="0">
                <a:solidFill>
                  <a:schemeClr val="lt2"/>
                </a:solidFill>
              </a:rPr>
              <a:t> of case study </a:t>
            </a:r>
            <a:r>
              <a:rPr lang="it" sz="1100" b="1" dirty="0" err="1">
                <a:solidFill>
                  <a:schemeClr val="lt2"/>
                </a:solidFill>
              </a:rPr>
              <a:t>is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very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important</a:t>
            </a:r>
            <a:r>
              <a:rPr lang="it" sz="1100" b="1" dirty="0">
                <a:solidFill>
                  <a:schemeClr val="lt2"/>
                </a:solidFill>
              </a:rPr>
              <a:t> to </a:t>
            </a:r>
            <a:r>
              <a:rPr lang="it" sz="1100" b="1" dirty="0" err="1">
                <a:solidFill>
                  <a:schemeClr val="lt2"/>
                </a:solidFill>
              </a:rPr>
              <a:t>consider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1"/>
                </a:solidFill>
              </a:rPr>
              <a:t>all</a:t>
            </a:r>
            <a:r>
              <a:rPr lang="it" sz="1100" b="1" dirty="0">
                <a:solidFill>
                  <a:schemeClr val="lt1"/>
                </a:solidFill>
              </a:rPr>
              <a:t> costs </a:t>
            </a:r>
            <a:r>
              <a:rPr lang="it" sz="1100" b="1" dirty="0" err="1">
                <a:solidFill>
                  <a:schemeClr val="lt2"/>
                </a:solidFill>
              </a:rPr>
              <a:t>because</a:t>
            </a:r>
            <a:r>
              <a:rPr lang="it" sz="1100" b="1" dirty="0">
                <a:solidFill>
                  <a:schemeClr val="lt2"/>
                </a:solidFill>
              </a:rPr>
              <a:t> no one </a:t>
            </a:r>
            <a:r>
              <a:rPr lang="it" sz="1100" b="1" dirty="0" err="1">
                <a:solidFill>
                  <a:schemeClr val="lt2"/>
                </a:solidFill>
              </a:rPr>
              <a:t>is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negligible</a:t>
            </a:r>
            <a:r>
              <a:rPr lang="it" sz="1100" b="1" dirty="0">
                <a:solidFill>
                  <a:schemeClr val="lt2"/>
                </a:solidFill>
              </a:rPr>
              <a:t>. From an </a:t>
            </a:r>
            <a:r>
              <a:rPr lang="it" sz="1100" b="1" dirty="0" err="1">
                <a:solidFill>
                  <a:schemeClr val="lt2"/>
                </a:solidFill>
              </a:rPr>
              <a:t>initial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intuition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seems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that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>
                <a:solidFill>
                  <a:schemeClr val="lt1"/>
                </a:solidFill>
              </a:rPr>
              <a:t>x86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solution</a:t>
            </a:r>
            <a:r>
              <a:rPr lang="it" sz="1100" b="1" dirty="0">
                <a:solidFill>
                  <a:schemeClr val="lt2"/>
                </a:solidFill>
              </a:rPr>
              <a:t>  </a:t>
            </a:r>
            <a:r>
              <a:rPr lang="it" sz="1100" b="1" dirty="0" err="1">
                <a:solidFill>
                  <a:schemeClr val="lt2"/>
                </a:solidFill>
              </a:rPr>
              <a:t>is</a:t>
            </a:r>
            <a:r>
              <a:rPr lang="it" sz="1100" b="1" dirty="0">
                <a:solidFill>
                  <a:schemeClr val="lt2"/>
                </a:solidFill>
              </a:rPr>
              <a:t> more </a:t>
            </a:r>
            <a:r>
              <a:rPr lang="it" sz="1100" b="1" dirty="0" err="1">
                <a:solidFill>
                  <a:schemeClr val="lt2"/>
                </a:solidFill>
              </a:rPr>
              <a:t>convenient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than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1"/>
                </a:solidFill>
              </a:rPr>
              <a:t>LinuxONE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but</a:t>
            </a:r>
            <a:r>
              <a:rPr lang="it" sz="1100" b="1" dirty="0">
                <a:solidFill>
                  <a:schemeClr val="lt2"/>
                </a:solidFill>
              </a:rPr>
              <a:t> the study </a:t>
            </a:r>
            <a:r>
              <a:rPr lang="it" sz="1100" b="1" dirty="0" err="1">
                <a:solidFill>
                  <a:schemeClr val="lt2"/>
                </a:solidFill>
              </a:rPr>
              <a:t>told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us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that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this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is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not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true</a:t>
            </a:r>
            <a:r>
              <a:rPr lang="it" sz="1100" b="1" dirty="0">
                <a:solidFill>
                  <a:schemeClr val="lt2"/>
                </a:solidFill>
              </a:rPr>
              <a:t>. </a:t>
            </a:r>
            <a:r>
              <a:rPr lang="it" sz="1100" b="1" dirty="0" err="1">
                <a:solidFill>
                  <a:schemeClr val="lt2"/>
                </a:solidFill>
              </a:rPr>
              <a:t>This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because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LinuxONE</a:t>
            </a:r>
            <a:r>
              <a:rPr lang="it" sz="1100" b="1" dirty="0">
                <a:solidFill>
                  <a:schemeClr val="lt2"/>
                </a:solidFill>
              </a:rPr>
              <a:t> Hardware costs </a:t>
            </a:r>
            <a:r>
              <a:rPr lang="it" sz="1100" b="1" dirty="0" err="1">
                <a:solidFill>
                  <a:schemeClr val="lt2"/>
                </a:solidFill>
              </a:rPr>
              <a:t>much</a:t>
            </a:r>
            <a:r>
              <a:rPr lang="it" sz="1100" b="1" dirty="0">
                <a:solidFill>
                  <a:schemeClr val="lt2"/>
                </a:solidFill>
              </a:rPr>
              <a:t> more </a:t>
            </a:r>
            <a:r>
              <a:rPr lang="it" sz="1100" b="1" dirty="0" err="1">
                <a:solidFill>
                  <a:schemeClr val="lt2"/>
                </a:solidFill>
              </a:rPr>
              <a:t>than</a:t>
            </a:r>
            <a:r>
              <a:rPr lang="it" sz="1100" b="1" dirty="0">
                <a:solidFill>
                  <a:schemeClr val="lt2"/>
                </a:solidFill>
              </a:rPr>
              <a:t> x86 </a:t>
            </a:r>
            <a:r>
              <a:rPr lang="it" sz="1100" b="1" dirty="0" err="1">
                <a:solidFill>
                  <a:schemeClr val="lt2"/>
                </a:solidFill>
              </a:rPr>
              <a:t>platform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but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all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other</a:t>
            </a:r>
            <a:r>
              <a:rPr lang="it" sz="1100" b="1" dirty="0">
                <a:solidFill>
                  <a:schemeClr val="lt2"/>
                </a:solidFill>
              </a:rPr>
              <a:t> costs are </a:t>
            </a:r>
            <a:r>
              <a:rPr lang="it" sz="1100" b="1" dirty="0" err="1">
                <a:solidFill>
                  <a:schemeClr val="lt2"/>
                </a:solidFill>
              </a:rPr>
              <a:t>much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lower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than</a:t>
            </a:r>
            <a:r>
              <a:rPr lang="it" sz="1100" b="1" dirty="0">
                <a:solidFill>
                  <a:schemeClr val="lt2"/>
                </a:solidFill>
              </a:rPr>
              <a:t> x86.  For an </a:t>
            </a:r>
            <a:r>
              <a:rPr lang="it" sz="1100" b="1" dirty="0">
                <a:solidFill>
                  <a:schemeClr val="lt1"/>
                </a:solidFill>
              </a:rPr>
              <a:t>Enterprise </a:t>
            </a:r>
            <a:r>
              <a:rPr lang="it" sz="1100" b="1" dirty="0" err="1">
                <a:solidFill>
                  <a:schemeClr val="lt1"/>
                </a:solidFill>
              </a:rPr>
              <a:t>level</a:t>
            </a:r>
            <a:r>
              <a:rPr lang="it" sz="1100" b="1" dirty="0">
                <a:solidFill>
                  <a:schemeClr val="lt1"/>
                </a:solidFill>
              </a:rPr>
              <a:t> </a:t>
            </a:r>
            <a:r>
              <a:rPr lang="it" sz="1100" b="1" dirty="0" err="1">
                <a:solidFill>
                  <a:schemeClr val="lt1"/>
                </a:solidFill>
              </a:rPr>
              <a:t>solution</a:t>
            </a:r>
            <a:r>
              <a:rPr lang="it" sz="1100" b="1" dirty="0">
                <a:solidFill>
                  <a:schemeClr val="lt1"/>
                </a:solidFill>
              </a:rPr>
              <a:t> </a:t>
            </a:r>
            <a:r>
              <a:rPr lang="it" sz="1100" b="1" dirty="0" err="1">
                <a:solidFill>
                  <a:schemeClr val="lt2"/>
                </a:solidFill>
              </a:rPr>
              <a:t>is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required</a:t>
            </a:r>
            <a:r>
              <a:rPr lang="it" sz="1100" b="1" dirty="0">
                <a:solidFill>
                  <a:schemeClr val="lt2"/>
                </a:solidFill>
              </a:rPr>
              <a:t> a 24/7 support and </a:t>
            </a:r>
            <a:r>
              <a:rPr lang="it" sz="1100" b="1" dirty="0" err="1">
                <a:solidFill>
                  <a:schemeClr val="lt2"/>
                </a:solidFill>
              </a:rPr>
              <a:t>also</a:t>
            </a:r>
            <a:r>
              <a:rPr lang="it" sz="1100" b="1" dirty="0">
                <a:solidFill>
                  <a:schemeClr val="lt2"/>
                </a:solidFill>
              </a:rPr>
              <a:t> </a:t>
            </a:r>
            <a:r>
              <a:rPr lang="it" sz="1100" b="1" dirty="0" err="1">
                <a:solidFill>
                  <a:schemeClr val="lt2"/>
                </a:solidFill>
              </a:rPr>
              <a:t>its</a:t>
            </a:r>
            <a:r>
              <a:rPr lang="it" sz="1100" b="1" dirty="0">
                <a:solidFill>
                  <a:schemeClr val="lt2"/>
                </a:solidFill>
              </a:rPr>
              <a:t> cost </a:t>
            </a:r>
            <a:r>
              <a:rPr lang="it" sz="1100" b="1" dirty="0" err="1">
                <a:solidFill>
                  <a:schemeClr val="lt2"/>
                </a:solidFill>
              </a:rPr>
              <a:t>is</a:t>
            </a:r>
            <a:r>
              <a:rPr lang="it" sz="1100" b="1" dirty="0">
                <a:solidFill>
                  <a:schemeClr val="lt2"/>
                </a:solidFill>
              </a:rPr>
              <a:t> </a:t>
            </a:r>
            <a:r>
              <a:rPr lang="it" sz="1100" b="1" dirty="0" err="1">
                <a:solidFill>
                  <a:schemeClr val="lt2"/>
                </a:solidFill>
              </a:rPr>
              <a:t>important</a:t>
            </a:r>
            <a:r>
              <a:rPr lang="it" sz="1100" b="1" dirty="0">
                <a:solidFill>
                  <a:schemeClr val="lt2"/>
                </a:solidFill>
              </a:rPr>
              <a:t> in </a:t>
            </a:r>
            <a:r>
              <a:rPr lang="it" sz="1100" b="1" dirty="0" err="1">
                <a:solidFill>
                  <a:schemeClr val="lt2"/>
                </a:solidFill>
              </a:rPr>
              <a:t>addition</a:t>
            </a:r>
            <a:r>
              <a:rPr lang="it" sz="1100" b="1" dirty="0">
                <a:solidFill>
                  <a:schemeClr val="lt2"/>
                </a:solidFill>
              </a:rPr>
              <a:t> to </a:t>
            </a:r>
            <a:r>
              <a:rPr lang="it" sz="1100" b="1" dirty="0" err="1">
                <a:solidFill>
                  <a:schemeClr val="lt2"/>
                </a:solidFill>
              </a:rPr>
              <a:t>acquisition</a:t>
            </a:r>
            <a:r>
              <a:rPr lang="it" sz="1100" b="1" dirty="0">
                <a:solidFill>
                  <a:schemeClr val="lt2"/>
                </a:solidFill>
              </a:rPr>
              <a:t> cost.  </a:t>
            </a:r>
            <a:endParaRPr sz="1140"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6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(16:9)</PresentationFormat>
  <Slides>9</Slides>
  <Notes>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Shift</vt:lpstr>
      <vt:lpstr>TCO Case Study: Credit Card (CC) Transaction for a Bank</vt:lpstr>
      <vt:lpstr>UC environment and TPS description</vt:lpstr>
      <vt:lpstr>Sizing</vt:lpstr>
      <vt:lpstr>Technical Architecture</vt:lpstr>
      <vt:lpstr>TCO Comparison on 5 years</vt:lpstr>
      <vt:lpstr>x86 TCO Assumption</vt:lpstr>
      <vt:lpstr>LinuxONE TCO Assumption</vt:lpstr>
      <vt:lpstr>TCO &amp; Workload </vt:lpstr>
      <vt:lpstr>HA and 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TCO Case Study: Credit Card (CC) Transaction for a Bank</dc:title>
  <cp:revision>22</cp:revision>
  <dcterms:modified xsi:type="dcterms:W3CDTF">2021-04-02T23:22:37Z</dcterms:modified>
</cp:coreProperties>
</file>