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9"/>
  </p:notesMasterIdLst>
  <p:handoutMasterIdLst>
    <p:handoutMasterId r:id="rId10"/>
  </p:handoutMasterIdLst>
  <p:sldIdLst>
    <p:sldId id="350" r:id="rId5"/>
    <p:sldId id="361" r:id="rId6"/>
    <p:sldId id="366" r:id="rId7"/>
    <p:sldId id="3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95226" autoAdjust="0"/>
  </p:normalViewPr>
  <p:slideViewPr>
    <p:cSldViewPr snapToGrid="0">
      <p:cViewPr varScale="1">
        <p:scale>
          <a:sx n="81" d="100"/>
          <a:sy n="81" d="100"/>
        </p:scale>
        <p:origin x="1080"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29,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dirty="0"/>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dirty="0"/>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dirty="0"/>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dirty="0"/>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dirty="0"/>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29,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29,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359445" y="148172"/>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5844540" y="1367162"/>
            <a:ext cx="5491570" cy="4464448"/>
          </a:xfrm>
        </p:spPr>
        <p:txBody>
          <a:bodyPr/>
          <a:lstStyle/>
          <a:p>
            <a:r>
              <a:rPr lang="en-US" dirty="0">
                <a:latin typeface="+mj-lt"/>
              </a:rPr>
              <a:t>Problem Statement Title: Real-Time Vehicle Tracking system. </a:t>
            </a:r>
          </a:p>
          <a:p>
            <a:endParaRPr lang="en-US" dirty="0">
              <a:latin typeface="+mj-lt"/>
            </a:endParaRPr>
          </a:p>
          <a:p>
            <a:r>
              <a:rPr lang="en-US" dirty="0">
                <a:latin typeface="+mj-lt"/>
              </a:rPr>
              <a:t>Theme Name: Smart Vehicles</a:t>
            </a:r>
          </a:p>
          <a:p>
            <a:br>
              <a:rPr lang="en-US" dirty="0">
                <a:latin typeface="+mj-lt"/>
              </a:rPr>
            </a:br>
            <a:r>
              <a:rPr lang="en-US" dirty="0">
                <a:latin typeface="+mj-lt"/>
              </a:rPr>
              <a:t>Team Name: Tech Titans</a:t>
            </a:r>
          </a:p>
          <a:p>
            <a:br>
              <a:rPr lang="en-US" dirty="0">
                <a:latin typeface="+mj-lt"/>
              </a:rPr>
            </a:br>
            <a:r>
              <a:rPr lang="en-US" dirty="0">
                <a:latin typeface="+mj-lt"/>
              </a:rPr>
              <a:t>Team Leader Name: Aadithya S Nair	</a:t>
            </a:r>
          </a:p>
          <a:p>
            <a:br>
              <a:rPr lang="en-US" dirty="0">
                <a:latin typeface="+mj-lt"/>
              </a:rPr>
            </a:br>
            <a:r>
              <a:rPr lang="en-US" dirty="0">
                <a:latin typeface="+mj-lt"/>
              </a:rPr>
              <a:t>School Code:830092</a:t>
            </a:r>
          </a:p>
          <a:p>
            <a:br>
              <a:rPr lang="en-US" dirty="0">
                <a:latin typeface="+mj-lt"/>
              </a:rPr>
            </a:br>
            <a:r>
              <a:rPr lang="en-US" dirty="0">
                <a:latin typeface="+mj-lt"/>
              </a:rPr>
              <a:t>School Name: Delhi Public School Bangalore North</a:t>
            </a:r>
          </a:p>
          <a:p>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1213475" y="252207"/>
            <a:ext cx="3270603" cy="1567166"/>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45170" y="879063"/>
            <a:ext cx="4899450" cy="610863"/>
          </a:xfrm>
        </p:spPr>
        <p:txBody>
          <a:bodyPr>
            <a:normAutofit/>
          </a:bodyPr>
          <a:lstStyle/>
          <a:p>
            <a:r>
              <a:rPr lang="en-US" sz="3600" dirty="0"/>
              <a:t>Idea/Approach Details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89363"/>
            <a:ext cx="4873070" cy="3206464"/>
          </a:xfrm>
          <a:ln cmpd="sng">
            <a:solidFill>
              <a:schemeClr val="bg1"/>
            </a:solidFill>
            <a:prstDash val="solid"/>
          </a:ln>
        </p:spPr>
        <p:txBody>
          <a:bodyPr/>
          <a:lstStyle/>
          <a:p>
            <a:r>
              <a:rPr lang="en-US" sz="1800" dirty="0">
                <a:solidFill>
                  <a:schemeClr val="tx2"/>
                </a:solidFill>
                <a:latin typeface="+mj-lt"/>
              </a:rPr>
              <a:t>Idea:</a:t>
            </a:r>
          </a:p>
          <a:p>
            <a:pPr marL="285750" indent="-285750">
              <a:buFont typeface="Wingdings" panose="05000000000000000000" pitchFamily="2" charset="2"/>
              <a:buChar char="Ø"/>
            </a:pPr>
            <a:r>
              <a:rPr lang="en-US" dirty="0"/>
              <a:t>A Real-Time Vehicle Tracking System that represents a groundbreaking advancement in public transportation. By harnessing the power of GPS and sophisticated data services, this system offers users immediate access to crucial information regarding bus availability and anticipated arrival times. With a primary focus on environmental sustainability, This technology-driven solution seeks to elevate the efficiency and convenience of public transportation, promising a more seamless and eco-conscious commuting experience.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11" name="Text Placeholder 3">
            <a:extLst>
              <a:ext uri="{FF2B5EF4-FFF2-40B4-BE49-F238E27FC236}">
                <a16:creationId xmlns:a16="http://schemas.microsoft.com/office/drawing/2014/main" id="{A8A6B8FA-BC37-43EF-B8D3-018AD86AF26E}"/>
              </a:ext>
            </a:extLst>
          </p:cNvPr>
          <p:cNvSpPr txBox="1">
            <a:spLocks/>
          </p:cNvSpPr>
          <p:nvPr/>
        </p:nvSpPr>
        <p:spPr>
          <a:xfrm>
            <a:off x="5957740" y="3839157"/>
            <a:ext cx="6109972" cy="2877441"/>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Describe your Technology stack here</a:t>
            </a:r>
            <a:r>
              <a:rPr lang="en-US" dirty="0"/>
              <a:t>:</a:t>
            </a:r>
          </a:p>
          <a:p>
            <a:endParaRPr lang="en-US" sz="100" dirty="0"/>
          </a:p>
          <a:p>
            <a:pPr marL="285750" indent="-285750">
              <a:spcBef>
                <a:spcPts val="0"/>
              </a:spcBef>
              <a:buFont typeface="Wingdings" panose="05000000000000000000" pitchFamily="2" charset="2"/>
              <a:buChar char="Ø"/>
            </a:pPr>
            <a:r>
              <a:rPr lang="en-US" dirty="0"/>
              <a:t>Frontend:(User Interface): HTML5, CSS3, JavaScript (ES6+)</a:t>
            </a:r>
          </a:p>
          <a:p>
            <a:pPr marL="285750" indent="-285750">
              <a:spcBef>
                <a:spcPts val="0"/>
              </a:spcBef>
              <a:buFont typeface="Wingdings" panose="05000000000000000000" pitchFamily="2" charset="2"/>
              <a:buChar char="Ø"/>
            </a:pPr>
            <a:r>
              <a:rPr lang="en-US" dirty="0"/>
              <a:t>Backend:</a:t>
            </a:r>
          </a:p>
          <a:p>
            <a:pPr marL="971550" lvl="1" indent="-285750">
              <a:spcBef>
                <a:spcPts val="0"/>
              </a:spcBef>
            </a:pPr>
            <a:r>
              <a:rPr lang="en-US" sz="1400" dirty="0"/>
              <a:t>Server-Side Language: Python</a:t>
            </a:r>
          </a:p>
          <a:p>
            <a:pPr marL="971550" lvl="1" indent="-285750">
              <a:spcBef>
                <a:spcPts val="0"/>
              </a:spcBef>
            </a:pPr>
            <a:r>
              <a:rPr lang="en-US" sz="1400" dirty="0"/>
              <a:t>Web Framework: Flask</a:t>
            </a:r>
          </a:p>
          <a:p>
            <a:pPr marL="285750" indent="-285750">
              <a:spcBef>
                <a:spcPts val="0"/>
              </a:spcBef>
              <a:buFont typeface="Wingdings" panose="05000000000000000000" pitchFamily="2" charset="2"/>
              <a:buChar char="Ø"/>
            </a:pPr>
            <a:r>
              <a:rPr lang="en-US" dirty="0"/>
              <a:t>Database: </a:t>
            </a:r>
          </a:p>
          <a:p>
            <a:pPr marL="971550" lvl="1" indent="-285750">
              <a:spcBef>
                <a:spcPts val="0"/>
              </a:spcBef>
            </a:pPr>
            <a:r>
              <a:rPr lang="en-US" sz="1400" dirty="0"/>
              <a:t>Relational Database: MySQL</a:t>
            </a:r>
          </a:p>
          <a:p>
            <a:pPr marL="285750" indent="-285750">
              <a:spcBef>
                <a:spcPts val="0"/>
              </a:spcBef>
              <a:buFont typeface="Wingdings" panose="05000000000000000000" pitchFamily="2" charset="2"/>
              <a:buChar char="Ø"/>
            </a:pPr>
            <a:r>
              <a:rPr lang="en-US" dirty="0"/>
              <a:t>Mapping and Location Services: </a:t>
            </a:r>
          </a:p>
          <a:p>
            <a:pPr marL="971550" lvl="1" indent="-285750">
              <a:spcBef>
                <a:spcPts val="0"/>
              </a:spcBef>
            </a:pPr>
            <a:r>
              <a:rPr lang="en-US" sz="1400" dirty="0"/>
              <a:t>Mapping API: Google Maps API</a:t>
            </a:r>
          </a:p>
          <a:p>
            <a:pPr marL="285750" indent="-285750">
              <a:spcBef>
                <a:spcPts val="0"/>
              </a:spcBef>
              <a:buFont typeface="Wingdings" panose="05000000000000000000" pitchFamily="2" charset="2"/>
              <a:buChar char="Ø"/>
            </a:pPr>
            <a:r>
              <a:rPr lang="en-US" dirty="0"/>
              <a:t>API Integration: </a:t>
            </a:r>
          </a:p>
          <a:p>
            <a:pPr marL="971550" lvl="1" indent="-285750">
              <a:spcBef>
                <a:spcPts val="0"/>
              </a:spcBef>
            </a:pPr>
            <a:r>
              <a:rPr lang="en-US" sz="1400" dirty="0"/>
              <a:t>Third-party APIs: Google Maps Directions API, Google Maps Geocoding API, Traffic APIs.</a:t>
            </a:r>
            <a:endParaRPr lang="en-US" sz="100" dirty="0"/>
          </a:p>
          <a:p>
            <a:pPr marL="285750" indent="-285750">
              <a:spcBef>
                <a:spcPts val="0"/>
              </a:spcBef>
              <a:buFont typeface="Wingdings" panose="05000000000000000000" pitchFamily="2" charset="2"/>
              <a:buChar char="Ø"/>
            </a:pPr>
            <a:endParaRPr lang="en-US" sz="100" dirty="0"/>
          </a:p>
        </p:txBody>
      </p:sp>
      <p:grpSp>
        <p:nvGrpSpPr>
          <p:cNvPr id="2" name="Group 1">
            <a:extLst>
              <a:ext uri="{FF2B5EF4-FFF2-40B4-BE49-F238E27FC236}">
                <a16:creationId xmlns:a16="http://schemas.microsoft.com/office/drawing/2014/main" id="{3DF68F35-3EF0-03F9-61A3-CEB6945A8E5B}"/>
              </a:ext>
            </a:extLst>
          </p:cNvPr>
          <p:cNvGrpSpPr/>
          <p:nvPr/>
        </p:nvGrpSpPr>
        <p:grpSpPr>
          <a:xfrm>
            <a:off x="5957740" y="141402"/>
            <a:ext cx="6109972" cy="3459637"/>
            <a:chOff x="6498454" y="141402"/>
            <a:chExt cx="5569258" cy="3106396"/>
          </a:xfrm>
        </p:grpSpPr>
        <p:sp>
          <p:nvSpPr>
            <p:cNvPr id="9" name="TextBox 8">
              <a:extLst>
                <a:ext uri="{FF2B5EF4-FFF2-40B4-BE49-F238E27FC236}">
                  <a16:creationId xmlns:a16="http://schemas.microsoft.com/office/drawing/2014/main" id="{B3B0DCB8-DB0C-409B-8817-8F0B027A21B3}"/>
                </a:ext>
              </a:extLst>
            </p:cNvPr>
            <p:cNvSpPr txBox="1"/>
            <p:nvPr/>
          </p:nvSpPr>
          <p:spPr>
            <a:xfrm>
              <a:off x="6498454" y="2878466"/>
              <a:ext cx="5569258" cy="369332"/>
            </a:xfrm>
            <a:prstGeom prst="rect">
              <a:avLst/>
            </a:prstGeom>
            <a:noFill/>
          </p:spPr>
          <p:txBody>
            <a:bodyPr wrap="square" rtlCol="0">
              <a:spAutoFit/>
            </a:bodyPr>
            <a:lstStyle/>
            <a:p>
              <a:pPr algn="ctr"/>
              <a:r>
                <a:rPr lang="en-US" dirty="0">
                  <a:solidFill>
                    <a:schemeClr val="tx2"/>
                  </a:solidFill>
                  <a:latin typeface="+mj-lt"/>
                </a:rPr>
                <a:t>Process Flow Chart</a:t>
              </a:r>
            </a:p>
          </p:txBody>
        </p:sp>
        <p:sp>
          <p:nvSpPr>
            <p:cNvPr id="10" name="Text Placeholder 3">
              <a:extLst>
                <a:ext uri="{FF2B5EF4-FFF2-40B4-BE49-F238E27FC236}">
                  <a16:creationId xmlns:a16="http://schemas.microsoft.com/office/drawing/2014/main" id="{A8A6B8FA-BC37-43EF-B8D3-018AD86AF26E}"/>
                </a:ext>
              </a:extLst>
            </p:cNvPr>
            <p:cNvSpPr txBox="1">
              <a:spLocks/>
            </p:cNvSpPr>
            <p:nvPr/>
          </p:nvSpPr>
          <p:spPr>
            <a:xfrm>
              <a:off x="6498454" y="141402"/>
              <a:ext cx="5569258" cy="3077852"/>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a:p>
              <a:endParaRPr lang="en-US" dirty="0"/>
            </a:p>
          </p:txBody>
        </p:sp>
      </p:grpSp>
      <p:pic>
        <p:nvPicPr>
          <p:cNvPr id="14" name="Picture 13">
            <a:extLst>
              <a:ext uri="{FF2B5EF4-FFF2-40B4-BE49-F238E27FC236}">
                <a16:creationId xmlns:a16="http://schemas.microsoft.com/office/drawing/2014/main" id="{71464CAC-64FB-C493-E2FE-F1CCF8E61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420" y="197366"/>
            <a:ext cx="6119959" cy="2790931"/>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1039784"/>
            <a:ext cx="5780809" cy="610863"/>
          </a:xfrm>
        </p:spPr>
        <p:txBody>
          <a:bodyPr>
            <a:normAutofit fontScale="90000"/>
          </a:bodyPr>
          <a:lstStyle/>
          <a:p>
            <a:r>
              <a:rPr lang="en-US" dirty="0"/>
              <a:t>Idea/Approach Details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377412" y="1992158"/>
            <a:ext cx="3223574" cy="315915"/>
          </a:xfrm>
        </p:spPr>
        <p:txBody>
          <a:bodyPr/>
          <a:lstStyle/>
          <a:p>
            <a:r>
              <a:rPr lang="en-US" sz="1800" dirty="0"/>
              <a:t>Describe your Use Cases here</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226244" y="2275718"/>
            <a:ext cx="3563331" cy="4495241"/>
          </a:xfrm>
          <a:ln>
            <a:solidFill>
              <a:schemeClr val="bg1"/>
            </a:solidFill>
          </a:ln>
        </p:spPr>
        <p:txBody>
          <a:bodyPr/>
          <a:lstStyle/>
          <a:p>
            <a:pPr marL="285750" indent="-285750">
              <a:buFont typeface="Wingdings" panose="05000000000000000000" pitchFamily="2" charset="2"/>
              <a:buChar char="Ø"/>
            </a:pPr>
            <a:r>
              <a:rPr lang="en-US" sz="2400" dirty="0"/>
              <a:t>.</a:t>
            </a:r>
            <a:r>
              <a:rPr lang="en-US" dirty="0"/>
              <a:t> Real-Time Bus Location Tracking: </a:t>
            </a:r>
          </a:p>
          <a:p>
            <a:pPr lvl="1" indent="0">
              <a:buNone/>
            </a:pPr>
            <a:r>
              <a:rPr lang="en-US" sz="1600" dirty="0"/>
              <a:t>Users can view buses' live locations on a map for accurate boarding planning..</a:t>
            </a:r>
          </a:p>
          <a:p>
            <a:pPr marL="285750" indent="-285750">
              <a:buFont typeface="Wingdings" panose="05000000000000000000" pitchFamily="2" charset="2"/>
              <a:buChar char="Ø"/>
            </a:pPr>
            <a:r>
              <a:rPr lang="en-US" dirty="0"/>
              <a:t>Estimated Time of Arrival (ETA):</a:t>
            </a:r>
          </a:p>
          <a:p>
            <a:pPr lvl="1" indent="0">
              <a:buNone/>
            </a:pPr>
            <a:r>
              <a:rPr lang="en-US" sz="1600" dirty="0"/>
              <a:t>Receive real-time bus arrival predictions based on live traffic data.</a:t>
            </a:r>
          </a:p>
          <a:p>
            <a:pPr marL="285750" indent="-285750">
              <a:buFont typeface="Wingdings" panose="05000000000000000000" pitchFamily="2" charset="2"/>
              <a:buChar char="Ø"/>
            </a:pPr>
            <a:r>
              <a:rPr lang="en-US" dirty="0"/>
              <a:t>Emission Compliance Information:</a:t>
            </a:r>
          </a:p>
          <a:p>
            <a:pPr lvl="1" indent="0">
              <a:buNone/>
            </a:pPr>
            <a:r>
              <a:rPr lang="en-US" sz="1600" dirty="0"/>
              <a:t>Access bus environmental ratings (e.g., Bharat Stage) for eco-conscious choices.</a:t>
            </a:r>
          </a:p>
          <a:p>
            <a:pPr marL="285750" indent="-285750">
              <a:buFont typeface="Wingdings" panose="05000000000000000000" pitchFamily="2" charset="2"/>
              <a:buChar char="Ø"/>
            </a:pPr>
            <a:r>
              <a:rPr lang="en-US" dirty="0"/>
              <a:t>Clean Fuel Usage Indication:</a:t>
            </a:r>
          </a:p>
          <a:p>
            <a:pPr lvl="1" indent="0">
              <a:buNone/>
            </a:pPr>
            <a:r>
              <a:rPr lang="en-US" sz="1600" dirty="0"/>
              <a:t>Identify buses using eco-friendly fuels like CNG or electricity for sustainable travel options.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115792" y="6523309"/>
            <a:ext cx="523240" cy="247651"/>
          </a:xfrm>
        </p:spPr>
        <p:txBody>
          <a:bodyPr/>
          <a:lstStyle/>
          <a:p>
            <a:fld id="{294A09A9-5501-47C1-A89A-A340965A2BE2}" type="slidenum">
              <a:rPr lang="en-US" smtClean="0"/>
              <a:pPr/>
              <a:t>3</a:t>
            </a:fld>
            <a:endParaRPr lang="en-US" dirty="0"/>
          </a:p>
        </p:txBody>
      </p:sp>
      <p:sp>
        <p:nvSpPr>
          <p:cNvPr id="6" name="Text Placeholder 44">
            <a:extLst>
              <a:ext uri="{FF2B5EF4-FFF2-40B4-BE49-F238E27FC236}">
                <a16:creationId xmlns:a16="http://schemas.microsoft.com/office/drawing/2014/main" id="{3638E76A-FC74-4D31-8D6C-F6F96AADA6BB}"/>
              </a:ext>
            </a:extLst>
          </p:cNvPr>
          <p:cNvSpPr txBox="1">
            <a:spLocks/>
          </p:cNvSpPr>
          <p:nvPr/>
        </p:nvSpPr>
        <p:spPr>
          <a:xfrm>
            <a:off x="6096000" y="1899501"/>
            <a:ext cx="51435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Describe your Dependencies / Show stopper here</a:t>
            </a:r>
          </a:p>
        </p:txBody>
      </p:sp>
      <p:sp>
        <p:nvSpPr>
          <p:cNvPr id="7" name="Text Placeholder 43">
            <a:extLst>
              <a:ext uri="{FF2B5EF4-FFF2-40B4-BE49-F238E27FC236}">
                <a16:creationId xmlns:a16="http://schemas.microsoft.com/office/drawing/2014/main" id="{034544BD-2AAF-4141-978F-BEEA232E3F95}"/>
              </a:ext>
            </a:extLst>
          </p:cNvPr>
          <p:cNvSpPr txBox="1">
            <a:spLocks/>
          </p:cNvSpPr>
          <p:nvPr/>
        </p:nvSpPr>
        <p:spPr>
          <a:xfrm>
            <a:off x="3789576" y="2253124"/>
            <a:ext cx="8286632" cy="4495241"/>
          </a:xfrm>
          <a:prstGeom prst="rect">
            <a:avLst/>
          </a:prstGeom>
          <a:ln>
            <a:solidFill>
              <a:schemeClr val="bg1"/>
            </a:soli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pPr>
            <a:r>
              <a:rPr lang="en-US" b="1" dirty="0"/>
              <a:t>Dependencies</a:t>
            </a:r>
          </a:p>
          <a:p>
            <a:pPr marL="285750" indent="-285750">
              <a:spcBef>
                <a:spcPts val="0"/>
              </a:spcBef>
              <a:buFont typeface="Wingdings" panose="05000000000000000000" pitchFamily="2" charset="2"/>
              <a:buChar char="Ø"/>
            </a:pPr>
            <a:r>
              <a:rPr lang="en-US" sz="1500" dirty="0"/>
              <a:t>GPS Hardware and Technology: Reliable GPS hardware and technology are essential for accurate real-time tracking of buses.</a:t>
            </a:r>
          </a:p>
          <a:p>
            <a:pPr marL="285750" indent="-285750">
              <a:spcBef>
                <a:spcPts val="0"/>
              </a:spcBef>
              <a:buFont typeface="Wingdings" panose="05000000000000000000" pitchFamily="2" charset="2"/>
              <a:buChar char="Ø"/>
            </a:pPr>
            <a:r>
              <a:rPr lang="en-US" sz="1500" dirty="0"/>
              <a:t>Internet Connectivity: Continuous internet connectivity is crucial for accessing real-time data, maps, and providing updates to users.</a:t>
            </a:r>
          </a:p>
          <a:p>
            <a:pPr marL="285750" indent="-285750">
              <a:spcBef>
                <a:spcPts val="0"/>
              </a:spcBef>
              <a:buFont typeface="Wingdings" panose="05000000000000000000" pitchFamily="2" charset="2"/>
              <a:buChar char="Ø"/>
            </a:pPr>
            <a:r>
              <a:rPr lang="en-US" sz="1500" dirty="0"/>
              <a:t>Mapping and Location Services: Dependence on mapping services like Google Maps API or similar for accurate geolocation data.</a:t>
            </a:r>
          </a:p>
          <a:p>
            <a:pPr marL="285750" indent="-285750">
              <a:spcBef>
                <a:spcPts val="0"/>
              </a:spcBef>
              <a:buFont typeface="Wingdings" panose="05000000000000000000" pitchFamily="2" charset="2"/>
              <a:buChar char="Ø"/>
            </a:pPr>
            <a:r>
              <a:rPr lang="en-US" sz="1500" dirty="0"/>
              <a:t>Traffic Data Providers: Relying on third-party traffic data providers for up-to-date traffic conditions. </a:t>
            </a:r>
          </a:p>
          <a:p>
            <a:pPr marL="285750" indent="-285750">
              <a:spcBef>
                <a:spcPts val="0"/>
              </a:spcBef>
              <a:buFont typeface="Wingdings" panose="05000000000000000000" pitchFamily="2" charset="2"/>
              <a:buChar char="Ø"/>
            </a:pPr>
            <a:r>
              <a:rPr lang="en-US" sz="1500" dirty="0"/>
              <a:t>API Integrations: Integration with external APIs for services like traffic updates, emissions data, etc.</a:t>
            </a:r>
          </a:p>
          <a:p>
            <a:pPr>
              <a:spcBef>
                <a:spcPts val="0"/>
              </a:spcBef>
            </a:pPr>
            <a:r>
              <a:rPr lang="en-US" b="1" dirty="0"/>
              <a:t>Show Stopper</a:t>
            </a:r>
          </a:p>
          <a:p>
            <a:pPr marL="285750" indent="-285750">
              <a:spcBef>
                <a:spcPts val="0"/>
              </a:spcBef>
              <a:buFont typeface="Arial" panose="020B0604020202020204" pitchFamily="34" charset="0"/>
              <a:buChar char="•"/>
            </a:pPr>
            <a:r>
              <a:rPr lang="en-US" sz="1500" dirty="0"/>
              <a:t>Lack of Reliable GPS Data: Inaccurate or unreliable GPS data can severely impact the accuracy of bus tracking.</a:t>
            </a:r>
          </a:p>
          <a:p>
            <a:pPr marL="285750" indent="-285750">
              <a:spcBef>
                <a:spcPts val="0"/>
              </a:spcBef>
              <a:buFont typeface="Arial" panose="020B0604020202020204" pitchFamily="34" charset="0"/>
              <a:buChar char="•"/>
            </a:pPr>
            <a:r>
              <a:rPr lang="en-US" sz="1500" dirty="0"/>
              <a:t>Unavailability of Live Traffic Data: Without access to live traffic updates, ETA predictions may be less accurate.</a:t>
            </a:r>
          </a:p>
          <a:p>
            <a:pPr marL="285750" indent="-285750">
              <a:spcBef>
                <a:spcPts val="0"/>
              </a:spcBef>
              <a:buFont typeface="Arial" panose="020B0604020202020204" pitchFamily="34" charset="0"/>
              <a:buChar char="•"/>
            </a:pPr>
            <a:r>
              <a:rPr lang="en-US" sz="1500" dirty="0"/>
              <a:t>Poor Internet Connectivity: Users in areas with weak or no internet connectivity may face challenges in accessing real-time information.</a:t>
            </a:r>
          </a:p>
          <a:p>
            <a:pPr marL="285750" indent="-285750">
              <a:spcBef>
                <a:spcPts val="0"/>
              </a:spcBef>
              <a:buFont typeface="Arial" panose="020B0604020202020204" pitchFamily="34" charset="0"/>
              <a:buChar char="•"/>
            </a:pPr>
            <a:r>
              <a:rPr lang="en-US" sz="1500" dirty="0"/>
              <a:t>Dependency on Third-Party Services: Reliance on external services (e.g., mapping APIs) means potential disruptions if those services experience downtime.</a:t>
            </a:r>
          </a:p>
          <a:p>
            <a:pPr marL="285750" indent="-285750">
              <a:spcBef>
                <a:spcPts val="0"/>
              </a:spcBef>
              <a:buFont typeface="Arial" panose="020B0604020202020204" pitchFamily="34" charset="0"/>
              <a:buChar char="•"/>
            </a:pPr>
            <a:r>
              <a:rPr lang="en-US" sz="1500" dirty="0"/>
              <a:t>Hardware Failures: Failure of GPS devices on buses or other hardware components could disrupt real-time tracking.</a:t>
            </a:r>
          </a:p>
        </p:txBody>
      </p:sp>
    </p:spTree>
    <p:extLst>
      <p:ext uri="{BB962C8B-B14F-4D97-AF65-F5344CB8AC3E}">
        <p14:creationId xmlns:p14="http://schemas.microsoft.com/office/powerpoint/2010/main" val="329146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EB5-72D6-425D-9C42-C5AF56F6FCB2}"/>
              </a:ext>
            </a:extLst>
          </p:cNvPr>
          <p:cNvSpPr>
            <a:spLocks noGrp="1"/>
          </p:cNvSpPr>
          <p:nvPr>
            <p:ph type="title"/>
          </p:nvPr>
        </p:nvSpPr>
        <p:spPr>
          <a:xfrm>
            <a:off x="964023" y="879063"/>
            <a:ext cx="6617507" cy="610863"/>
          </a:xfrm>
        </p:spPr>
        <p:txBody>
          <a:bodyPr>
            <a:normAutofit/>
          </a:bodyPr>
          <a:lstStyle/>
          <a:p>
            <a:r>
              <a:rPr lang="en-US" dirty="0"/>
              <a:t>Team Member Details </a:t>
            </a:r>
          </a:p>
        </p:txBody>
      </p:sp>
      <p:sp>
        <p:nvSpPr>
          <p:cNvPr id="3" name="Text Placeholder 2">
            <a:extLst>
              <a:ext uri="{FF2B5EF4-FFF2-40B4-BE49-F238E27FC236}">
                <a16:creationId xmlns:a16="http://schemas.microsoft.com/office/drawing/2014/main" id="{4EDC6A07-D48E-4562-9C15-A12A20E2EC2D}"/>
              </a:ext>
            </a:extLst>
          </p:cNvPr>
          <p:cNvSpPr>
            <a:spLocks noGrp="1"/>
          </p:cNvSpPr>
          <p:nvPr>
            <p:ph type="body" sz="quarter" idx="10"/>
          </p:nvPr>
        </p:nvSpPr>
        <p:spPr>
          <a:xfrm>
            <a:off x="964023" y="2062099"/>
            <a:ext cx="11145119" cy="4720441"/>
          </a:xfrm>
        </p:spPr>
        <p:txBody>
          <a:bodyPr/>
          <a:lstStyle/>
          <a:p>
            <a:r>
              <a:rPr lang="en-US" b="1" dirty="0">
                <a:solidFill>
                  <a:schemeClr val="tx2">
                    <a:lumMod val="75000"/>
                  </a:schemeClr>
                </a:solidFill>
              </a:rPr>
              <a:t>Team Leader Name: Aadithya S Nair</a:t>
            </a:r>
          </a:p>
          <a:p>
            <a:r>
              <a:rPr lang="en-US" dirty="0"/>
              <a:t>Class: 12</a:t>
            </a:r>
            <a:r>
              <a:rPr lang="en-US" baseline="30000" dirty="0"/>
              <a:t>th </a:t>
            </a:r>
            <a:r>
              <a:rPr lang="en-US" dirty="0"/>
              <a:t>		Stream: Science		Age :17		Gender (M/F):  M</a:t>
            </a:r>
          </a:p>
          <a:p>
            <a:r>
              <a:rPr lang="en-US" b="1" dirty="0">
                <a:solidFill>
                  <a:schemeClr val="tx2">
                    <a:lumMod val="75000"/>
                  </a:schemeClr>
                </a:solidFill>
              </a:rPr>
              <a:t>Team Member 1 Name: Harry R</a:t>
            </a:r>
          </a:p>
          <a:p>
            <a:r>
              <a:rPr lang="en-US" dirty="0"/>
              <a:t>Class: 12</a:t>
            </a:r>
            <a:r>
              <a:rPr lang="en-US" baseline="30000" dirty="0"/>
              <a:t>th </a:t>
            </a:r>
            <a:r>
              <a:rPr lang="en-US" dirty="0"/>
              <a:t>		Stream: Science 		Age : 17		Gender (M/F):  M</a:t>
            </a:r>
          </a:p>
          <a:p>
            <a:r>
              <a:rPr lang="en-US" b="1" dirty="0">
                <a:solidFill>
                  <a:schemeClr val="tx2">
                    <a:lumMod val="75000"/>
                  </a:schemeClr>
                </a:solidFill>
              </a:rPr>
              <a:t>Team Member 2 Name: Niyati Reddy E</a:t>
            </a:r>
          </a:p>
          <a:p>
            <a:r>
              <a:rPr lang="en-US" dirty="0"/>
              <a:t>Class: 12</a:t>
            </a:r>
            <a:r>
              <a:rPr lang="en-US" baseline="30000" dirty="0"/>
              <a:t>th </a:t>
            </a:r>
            <a:r>
              <a:rPr lang="en-US" dirty="0"/>
              <a:t>		Stream: Science 		Age : 18		Gender (M/F):  F</a:t>
            </a:r>
          </a:p>
          <a:p>
            <a:endParaRPr lang="en-US" b="1" dirty="0">
              <a:solidFill>
                <a:schemeClr val="accent4">
                  <a:lumMod val="75000"/>
                </a:schemeClr>
              </a:solidFill>
            </a:endParaRPr>
          </a:p>
          <a:p>
            <a:r>
              <a:rPr lang="en-US" b="1" dirty="0">
                <a:solidFill>
                  <a:schemeClr val="accent4">
                    <a:lumMod val="75000"/>
                  </a:schemeClr>
                </a:solidFill>
              </a:rPr>
              <a:t>Team Mentor 1 Name: Varsha Vijay</a:t>
            </a:r>
          </a:p>
          <a:p>
            <a:r>
              <a:rPr lang="en-US" dirty="0"/>
              <a:t>Category :Academic                     Expertise (AI/ML/Blockchain etc.): 		 Domain Experience (in years):    </a:t>
            </a:r>
          </a:p>
        </p:txBody>
      </p:sp>
    </p:spTree>
    <p:extLst>
      <p:ext uri="{BB962C8B-B14F-4D97-AF65-F5344CB8AC3E}">
        <p14:creationId xmlns:p14="http://schemas.microsoft.com/office/powerpoint/2010/main" val="192169155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purl.org/dc/dcmitype/"/>
    <ds:schemaRef ds:uri="http://purl.org/dc/terms/"/>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tf78853419_win32 (1)</Template>
  <TotalTime>705</TotalTime>
  <Words>615</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Franklin Gothic Demi</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Aadithya Nair</cp:lastModifiedBy>
  <cp:revision>15</cp:revision>
  <dcterms:created xsi:type="dcterms:W3CDTF">2022-02-11T07:14:46Z</dcterms:created>
  <dcterms:modified xsi:type="dcterms:W3CDTF">2023-10-29T19:37:59Z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