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0" r:id="rId6"/>
    <p:sldId id="306" r:id="rId7"/>
    <p:sldId id="304" r:id="rId8"/>
    <p:sldId id="278" r:id="rId9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Harush" initials="RH" lastIdx="1" clrIdx="0">
    <p:extLst>
      <p:ext uri="{19B8F6BF-5375-455C-9EA6-DF929625EA0E}">
        <p15:presenceInfo xmlns:p15="http://schemas.microsoft.com/office/powerpoint/2012/main" userId="S::ron.harush@live.biu.ac.il::8bf8b265-f19a-4f32-b429-e7be0ac6b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822"/>
    <a:srgbClr val="E67772"/>
    <a:srgbClr val="EBF3FA"/>
    <a:srgbClr val="537756"/>
    <a:srgbClr val="F9E3E0"/>
    <a:srgbClr val="37B34A"/>
    <a:srgbClr val="EC3D44"/>
    <a:srgbClr val="F89D1C"/>
    <a:srgbClr val="835194"/>
    <a:srgbClr val="4AA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/>
    <p:restoredTop sz="94694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668E212-9D64-478B-9CD9-5F4217174660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כ"ו.כסלו.תשפ"ד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F2C8D43-8168-48C8-91A7-63EACBACA7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40BA3CF-27CD-43F5-9716-A272FB0002FC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03C52C-5E29-41AF-BAA3-8217E886DA08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03C52C-5E29-41AF-BAA3-8217E886D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03C52C-5E29-41AF-BAA3-8217E886D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5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03C52C-5E29-41AF-BAA3-8217E886D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03C52C-5E29-41AF-BAA3-8217E886D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1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03C52C-5E29-41AF-BAA3-8217E886D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371600" y="1803405"/>
            <a:ext cx="9448800" cy="1825096"/>
          </a:xfrm>
        </p:spPr>
        <p:txBody>
          <a:bodyPr rtlCol="1" anchor="b">
            <a:normAutofit/>
          </a:bodyPr>
          <a:lstStyle>
            <a:lvl1pPr algn="r" rtl="1">
              <a:defRPr sz="6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371600" y="3632201"/>
            <a:ext cx="9448800" cy="6858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71599" y="4314328"/>
            <a:ext cx="2910840" cy="374642"/>
          </a:xfrm>
        </p:spPr>
        <p:txBody>
          <a:bodyPr rtlCol="1"/>
          <a:lstStyle>
            <a:lvl1pPr algn="l" rtl="1">
              <a:defRPr/>
            </a:lvl1pPr>
          </a:lstStyle>
          <a:p>
            <a:fld id="{91A7BDBA-7202-4F63-9255-F0F6BDE13528}" type="datetime1">
              <a:rPr lang="he-IL" noProof="0" smtClean="0"/>
              <a:pPr/>
              <a:t>כ"ו.כסלו.תשפ"ד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419600" y="4323845"/>
            <a:ext cx="64008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1600" y="1430866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4189" y="4697360"/>
            <a:ext cx="10822034" cy="819355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688433" y="941439"/>
            <a:ext cx="10821840" cy="3478161"/>
          </a:xfrm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85800" y="5516715"/>
            <a:ext cx="10820400" cy="701969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E9CD02A4-0257-42F2-AB3D-550DD6B67C24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53532"/>
            <a:ext cx="10820400" cy="2802467"/>
          </a:xfrm>
        </p:spPr>
        <p:txBody>
          <a:bodyPr rtlCol="1" anchor="ctr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037017" y="3649133"/>
            <a:ext cx="10130516" cy="999067"/>
          </a:xfrm>
        </p:spPr>
        <p:txBody>
          <a:bodyPr rtlCol="1" anchor="ctr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466708" y="38100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94072028-8422-4152-A564-6EC1DF23C81A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514708" y="379941"/>
            <a:ext cx="699149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643748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16000" y="753533"/>
            <a:ext cx="10151533" cy="2604495"/>
          </a:xfrm>
        </p:spPr>
        <p:txBody>
          <a:bodyPr rtlCol="1" anchor="ctr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2" name="מציין מיקום טקסט 3"/>
          <p:cNvSpPr>
            <a:spLocks noGrp="1"/>
          </p:cNvSpPr>
          <p:nvPr>
            <p:ph type="body" sz="half" idx="13"/>
          </p:nvPr>
        </p:nvSpPr>
        <p:spPr>
          <a:xfrm flipH="1">
            <a:off x="1295399" y="3365556"/>
            <a:ext cx="9592736" cy="44444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016000" y="3959862"/>
            <a:ext cx="10151533" cy="679871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466708" y="381000"/>
            <a:ext cx="291084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2F4A5F4-136D-4327-9C16-BA3556E33320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514708" y="379941"/>
            <a:ext cx="6991492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643748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D22F896-40B5-4ADD-8801-0D06FADFA095}" type="slidenum">
              <a:rPr lang="he-IL" smtClean="0"/>
              <a:pPr algn="l"/>
              <a:t>‹#›</a:t>
            </a:fld>
            <a:endParaRPr lang="he-IL" dirty="0"/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11061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r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0" name="תיבת טקסט 9"/>
          <p:cNvSpPr txBox="1"/>
          <p:nvPr/>
        </p:nvSpPr>
        <p:spPr>
          <a:xfrm flipH="1">
            <a:off x="59817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21319" y="1124701"/>
            <a:ext cx="10146186" cy="2511835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022879" y="3648315"/>
            <a:ext cx="10144654" cy="999885"/>
          </a:xfrm>
        </p:spPr>
        <p:txBody>
          <a:bodyPr rtlCol="1" anchor="t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466708" y="378883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4C014A-C799-4C65-AC0B-9563A48EA1CA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514708" y="378883"/>
            <a:ext cx="699149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64374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D22F896-40B5-4ADD-8801-0D06FADFA09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/>
          <p:cNvSpPr>
            <a:spLocks noGrp="1"/>
          </p:cNvSpPr>
          <p:nvPr>
            <p:ph type="title"/>
          </p:nvPr>
        </p:nvSpPr>
        <p:spPr>
          <a:xfrm flipH="1">
            <a:off x="685801" y="761999"/>
            <a:ext cx="8610599" cy="1303867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7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049768" y="2202080"/>
            <a:ext cx="3456432" cy="617320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15"/>
          </p:nvPr>
        </p:nvSpPr>
        <p:spPr>
          <a:xfrm flipH="1">
            <a:off x="8049769" y="2904565"/>
            <a:ext cx="3456432" cy="331413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9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4366768" y="2201333"/>
            <a:ext cx="3456432" cy="626534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16"/>
          </p:nvPr>
        </p:nvSpPr>
        <p:spPr>
          <a:xfrm flipH="1">
            <a:off x="4368710" y="2904067"/>
            <a:ext cx="3456432" cy="331461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1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683768" y="2192866"/>
            <a:ext cx="3456432" cy="626534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2" name="מציין מיקום טקסט 3"/>
          <p:cNvSpPr>
            <a:spLocks noGrp="1"/>
          </p:cNvSpPr>
          <p:nvPr>
            <p:ph type="body" sz="half" idx="17"/>
          </p:nvPr>
        </p:nvSpPr>
        <p:spPr>
          <a:xfrm flipH="1">
            <a:off x="683767" y="2904565"/>
            <a:ext cx="3456432" cy="331413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DA31E70-E50C-42FA-8DCA-56737BE1A3FE}" type="datetime1">
              <a:rPr lang="he-IL" noProof="0" smtClean="0"/>
              <a:pPr/>
              <a:t>כ"ו.כסלו.תשפ"ד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1"/>
          <p:cNvSpPr>
            <a:spLocks noGrp="1"/>
          </p:cNvSpPr>
          <p:nvPr>
            <p:ph type="title"/>
          </p:nvPr>
        </p:nvSpPr>
        <p:spPr>
          <a:xfrm flipH="1">
            <a:off x="685801" y="762000"/>
            <a:ext cx="8610599" cy="1295400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9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051800" y="4191000"/>
            <a:ext cx="3451582" cy="68276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0" name="מציין מיקום של תמונה 2"/>
          <p:cNvSpPr>
            <a:spLocks noGrp="1" noChangeAspect="1"/>
          </p:cNvSpPr>
          <p:nvPr>
            <p:ph type="pic" idx="15"/>
          </p:nvPr>
        </p:nvSpPr>
        <p:spPr>
          <a:xfrm flipH="1">
            <a:off x="8051800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1" name="מציין מיקום טקסט 3"/>
          <p:cNvSpPr>
            <a:spLocks noGrp="1"/>
          </p:cNvSpPr>
          <p:nvPr>
            <p:ph type="body" sz="half" idx="18"/>
          </p:nvPr>
        </p:nvSpPr>
        <p:spPr>
          <a:xfrm flipH="1">
            <a:off x="8051800" y="4873764"/>
            <a:ext cx="3451582" cy="13449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2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4368802" y="4191000"/>
            <a:ext cx="3448935" cy="68276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3" name="מציין מיקום של תמונה 2"/>
          <p:cNvSpPr>
            <a:spLocks noGrp="1" noChangeAspect="1"/>
          </p:cNvSpPr>
          <p:nvPr>
            <p:ph type="pic" idx="21"/>
          </p:nvPr>
        </p:nvSpPr>
        <p:spPr>
          <a:xfrm flipH="1">
            <a:off x="4368801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19"/>
          </p:nvPr>
        </p:nvSpPr>
        <p:spPr>
          <a:xfrm flipH="1">
            <a:off x="4368801" y="4873763"/>
            <a:ext cx="3448935" cy="13449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5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685800" y="4191000"/>
            <a:ext cx="3456469" cy="68276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6" name="מציין מיקום תמונה 2"/>
          <p:cNvSpPr>
            <a:spLocks noGrp="1" noChangeAspect="1"/>
          </p:cNvSpPr>
          <p:nvPr>
            <p:ph type="pic" idx="22"/>
          </p:nvPr>
        </p:nvSpPr>
        <p:spPr>
          <a:xfrm flipH="1">
            <a:off x="694267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7" name="מציין מיקום טקסט 3"/>
          <p:cNvSpPr>
            <a:spLocks noGrp="1"/>
          </p:cNvSpPr>
          <p:nvPr>
            <p:ph type="body" sz="half" idx="20"/>
          </p:nvPr>
        </p:nvSpPr>
        <p:spPr>
          <a:xfrm flipH="1">
            <a:off x="689824" y="4873761"/>
            <a:ext cx="3452445" cy="13449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71E41075-7A3D-470C-AC9B-A50F7C966BE8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64373"/>
            <a:ext cx="8610600" cy="1293028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685800" y="2194559"/>
            <a:ext cx="10820400" cy="4024125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F544159-AF54-4A1E-97A8-DF05FC76FC1D}" type="datetime1">
              <a:rPr lang="he-IL" noProof="0" smtClean="0"/>
              <a:pPr/>
              <a:t>כ"ו.כסלו.תשפ"ד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685800" y="745066"/>
            <a:ext cx="2057400" cy="3903133"/>
          </a:xfrm>
        </p:spPr>
        <p:txBody>
          <a:bodyPr vert="vert27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963333" y="745067"/>
            <a:ext cx="8204201" cy="3903133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466708" y="379941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14A07C8C-762D-4247-BCB4-449B5F1E0283}" type="datetime1">
              <a:rPr lang="he-IL" noProof="0" smtClean="0"/>
              <a:pPr/>
              <a:t>כ"ו.כסלו.תשפ"ד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514708" y="381000"/>
            <a:ext cx="699149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64374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D22F896-40B5-4ADD-8801-0D06FADFA095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64373"/>
            <a:ext cx="8610600" cy="1293028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85800" y="2194560"/>
            <a:ext cx="10820400" cy="4024125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410EAC67-977C-43D9-BFFF-B32C6ACED2D7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1" y="753533"/>
            <a:ext cx="10820399" cy="2801935"/>
          </a:xfrm>
        </p:spPr>
        <p:txBody>
          <a:bodyPr rtlCol="1" anchor="b">
            <a:normAutofit/>
          </a:bodyPr>
          <a:lstStyle>
            <a:lvl1pPr algn="l" rtl="1"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77333" y="3641725"/>
            <a:ext cx="10490200" cy="955675"/>
          </a:xfrm>
        </p:spPr>
        <p:txBody>
          <a:bodyPr rtlCol="1">
            <a:normAutofit/>
          </a:bodyPr>
          <a:lstStyle>
            <a:lvl1pPr marL="0" indent="0" algn="l" rtl="1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466708" y="38100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A12636B-1E20-4015-ABC8-F957CD5A3BCC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514708" y="381001"/>
            <a:ext cx="6991492" cy="36406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643748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64373"/>
            <a:ext cx="8610600" cy="1293028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172200" y="2194559"/>
            <a:ext cx="5334000" cy="4024125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85800" y="2194559"/>
            <a:ext cx="5334000" cy="4024125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FA8B1F08-1F6A-43B7-A0CA-9936084ADEE4}" type="datetime1">
              <a:rPr lang="he-IL" noProof="0" smtClean="0"/>
              <a:pPr/>
              <a:t>כ"ו.כסלו.תשפ"ד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D22F896-40B5-4ADD-8801-0D06FADFA095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62000"/>
            <a:ext cx="8610600" cy="1295400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197600" y="2183802"/>
            <a:ext cx="5079991" cy="823912"/>
          </a:xfrm>
        </p:spPr>
        <p:txBody>
          <a:bodyPr rtlCol="1" anchor="b">
            <a:normAutofit/>
          </a:bodyPr>
          <a:lstStyle>
            <a:lvl1pPr marL="0" indent="0" algn="r" rtl="1">
              <a:buNone/>
              <a:defRPr sz="28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194425" y="3132666"/>
            <a:ext cx="5311775" cy="3086019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685800" y="2183802"/>
            <a:ext cx="5105400" cy="823912"/>
          </a:xfrm>
        </p:spPr>
        <p:txBody>
          <a:bodyPr rtlCol="1" anchor="b">
            <a:normAutofit/>
          </a:bodyPr>
          <a:lstStyle>
            <a:lvl1pPr marL="0" indent="0" algn="r" rtl="1">
              <a:buNone/>
              <a:defRPr sz="28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685800" y="3132666"/>
            <a:ext cx="5334000" cy="3086019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BCF7E913-2EC0-46C2-A7D4-BED558A59DC5}" type="datetime1">
              <a:rPr lang="he-IL" noProof="0" smtClean="0"/>
              <a:pPr/>
              <a:t>כ"ו.כסלו.תשפ"ד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5800" y="764373"/>
            <a:ext cx="8610600" cy="1293028"/>
          </a:xfrm>
        </p:spPr>
        <p:txBody>
          <a:bodyPr rtlCol="1"/>
          <a:lstStyle>
            <a:lvl1pPr algn="l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28D7AAC7-9F3E-4250-BF02-72712380DA80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7982F315-C781-4EB6-9669-3AA23C3201D1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391400" y="1524000"/>
            <a:ext cx="4114800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85800" y="746759"/>
            <a:ext cx="6510618" cy="5471925"/>
          </a:xfrm>
        </p:spPr>
        <p:txBody>
          <a:bodyPr rtlCol="1"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391400" y="3124199"/>
            <a:ext cx="4114800" cy="3094485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4DCA375D-A260-4F37-843F-4126CD5D37DE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D22F896-40B5-4ADD-8801-0D06FADFA09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632960" y="1524000"/>
            <a:ext cx="6873240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685800" y="751241"/>
            <a:ext cx="3644962" cy="5467443"/>
          </a:xfrm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632960" y="3124199"/>
            <a:ext cx="6873240" cy="3094485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85800" y="6356350"/>
            <a:ext cx="291084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1302C8E7-5960-4232-A1EE-440E3B4E3D1F}" type="datetime1">
              <a:rPr lang="he-IL" smtClean="0"/>
              <a:pPr/>
              <a:t>כ"ו.כסלו.תשפ"ד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733800" y="6355845"/>
            <a:ext cx="77724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5800" y="381000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D22F896-40B5-4ADD-8801-0D06FADFA09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6858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68580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5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4CFC77A-E38B-427D-B837-10249D72CCB9}" type="datetime1">
              <a:rPr lang="he-IL" smtClean="0"/>
              <a:pPr/>
              <a:t>כ"ו.כסלו.תשפ"ד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733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5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6858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5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D22F896-40B5-4ADD-8801-0D06FADFA09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B46F45E-2516-F145-9088-4F9AA9E8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71600" y="1636087"/>
            <a:ext cx="9448800" cy="207694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/>
              <a:t>Geospatial and open-source intelligence</a:t>
            </a:r>
            <a:br>
              <a:rPr lang="en-US" sz="2500" b="1" dirty="0"/>
            </a:br>
            <a:r>
              <a:rPr lang="en-US" sz="2400" b="1" dirty="0"/>
              <a:t>Cybersecurity capstone plan</a:t>
            </a:r>
            <a:br>
              <a:rPr lang="en-US" sz="2400" b="1" dirty="0"/>
            </a:br>
            <a:endParaRPr lang="en-IL" sz="2200" b="1" dirty="0"/>
          </a:p>
        </p:txBody>
      </p:sp>
      <p:sp>
        <p:nvSpPr>
          <p:cNvPr id="13" name="כותרת משנה 2">
            <a:extLst>
              <a:ext uri="{FF2B5EF4-FFF2-40B4-BE49-F238E27FC236}">
                <a16:creationId xmlns:a16="http://schemas.microsoft.com/office/drawing/2014/main" id="{C814E0BE-4AC8-8A43-85B9-88F3D470AA32}"/>
              </a:ext>
            </a:extLst>
          </p:cNvPr>
          <p:cNvSpPr txBox="1">
            <a:spLocks/>
          </p:cNvSpPr>
          <p:nvPr/>
        </p:nvSpPr>
        <p:spPr>
          <a:xfrm flipH="1">
            <a:off x="4246997" y="4372626"/>
            <a:ext cx="5423694" cy="16422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Ron </a:t>
            </a:r>
            <a:r>
              <a:rPr lang="en-US" b="1" dirty="0" err="1"/>
              <a:t>Harush</a:t>
            </a:r>
            <a:endParaRPr lang="he-IL" b="1" dirty="0"/>
          </a:p>
          <a:p>
            <a:r>
              <a:rPr lang="en-US" b="1" dirty="0"/>
              <a:t>November 2, 2023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3180"/>
    </mc:Choice>
    <mc:Fallback xmlns="">
      <p:transition spd="slow" advTm="331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מלבן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87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81318" y="144263"/>
            <a:ext cx="7434070" cy="1474330"/>
          </a:xfrm>
        </p:spPr>
        <p:txBody>
          <a:bodyPr rtlCol="1">
            <a:normAutofit/>
          </a:bodyPr>
          <a:lstStyle/>
          <a:p>
            <a:pPr algn="l" rtl="0" fontAlgn="base">
              <a:lnSpc>
                <a:spcPct val="180000"/>
              </a:lnSpc>
              <a:buSzPts val="1000"/>
              <a:tabLst>
                <a:tab pos="457200" algn="l"/>
              </a:tabLst>
            </a:pPr>
            <a:r>
              <a:rPr lang="en-US" sz="2400" b="1" dirty="0"/>
              <a:t>Theoretical Part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051305" y="1219200"/>
            <a:ext cx="7454077" cy="5638800"/>
          </a:xfrm>
        </p:spPr>
        <p:txBody>
          <a:bodyPr rtlCol="1">
            <a:noAutofit/>
          </a:bodyPr>
          <a:lstStyle/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GEOINT and OSINT overview</a:t>
            </a:r>
          </a:p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Regulations (law and policies)</a:t>
            </a:r>
          </a:p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Satellite images of Gaza to demonstrate GEOINT capabilities</a:t>
            </a:r>
          </a:p>
          <a:p>
            <a:pPr marR="0" lvl="0" algn="l" rtl="0" fontAlgn="base">
              <a:lnSpc>
                <a:spcPct val="180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75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8357"/>
    </mc:Choice>
    <mc:Fallback xmlns="">
      <p:transition spd="slow" advTm="1183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מלבן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87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81318" y="144263"/>
            <a:ext cx="7637716" cy="1474330"/>
          </a:xfrm>
        </p:spPr>
        <p:txBody>
          <a:bodyPr rtlCol="1">
            <a:normAutofit/>
          </a:bodyPr>
          <a:lstStyle/>
          <a:p>
            <a:r>
              <a:rPr lang="en-US" sz="2400" b="1" dirty="0"/>
              <a:t>Technical part - Photo GPS Locator Tool </a:t>
            </a:r>
            <a:endParaRPr lang="he-IL" sz="2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051305" y="1219200"/>
            <a:ext cx="7454077" cy="5638800"/>
          </a:xfrm>
        </p:spPr>
        <p:txBody>
          <a:bodyPr rtlCol="1">
            <a:noAutofit/>
          </a:bodyPr>
          <a:lstStyle/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GUI (Streamlit)</a:t>
            </a:r>
          </a:p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User Authentication </a:t>
            </a:r>
          </a:p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GPS</a:t>
            </a:r>
          </a:p>
          <a:p>
            <a:pPr algn="l" rtl="0" fontAlgn="base">
              <a:lnSpc>
                <a:spcPct val="18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/>
              <a:t>Encryption - Not relevant</a:t>
            </a:r>
          </a:p>
          <a:p>
            <a:pPr marR="0" lvl="0" algn="l" rtl="0" fontAlgn="base">
              <a:lnSpc>
                <a:spcPct val="180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126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8357"/>
    </mc:Choice>
    <mc:Fallback xmlns="">
      <p:transition spd="slow" advTm="1183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מלבן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87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071312" y="1827789"/>
            <a:ext cx="7454077" cy="4877811"/>
          </a:xfrm>
        </p:spPr>
        <p:txBody>
          <a:bodyPr rtlCol="1">
            <a:noAutofit/>
          </a:bodyPr>
          <a:lstStyle/>
          <a:p>
            <a:pPr algn="l" rtl="0">
              <a:lnSpc>
                <a:spcPct val="200000"/>
              </a:lnSpc>
              <a:buFont typeface="Wingdings" pitchFamily="2" charset="2"/>
              <a:buChar char="q"/>
            </a:pPr>
            <a:endParaRPr lang="en-US" sz="1300" b="1" dirty="0"/>
          </a:p>
          <a:p>
            <a:pPr marR="0" algn="l" rt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0" indent="0" algn="l" rtl="0">
              <a:lnSpc>
                <a:spcPct val="200000"/>
              </a:lnSpc>
              <a:buNone/>
            </a:pPr>
            <a:endParaRPr lang="en-US" sz="1300" b="1" dirty="0"/>
          </a:p>
          <a:p>
            <a:pPr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28600" indent="-2286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endParaRPr lang="he-IL" sz="1300" b="1" dirty="0">
              <a:solidFill>
                <a:srgbClr val="000000"/>
              </a:solidFill>
            </a:endParaRPr>
          </a:p>
        </p:txBody>
      </p:sp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24EA7775-18BB-F0B5-422D-1E451130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78" y="977463"/>
            <a:ext cx="8147997" cy="50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8357"/>
    </mc:Choice>
    <mc:Fallback xmlns="">
      <p:transition spd="slow" advTm="1183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מלבן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87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81318" y="2418033"/>
            <a:ext cx="7434070" cy="1474330"/>
          </a:xfrm>
        </p:spPr>
        <p:txBody>
          <a:bodyPr rtlCol="1">
            <a:normAutofit/>
          </a:bodyPr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121559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theme/theme1.xml><?xml version="1.0" encoding="utf-8"?>
<a:theme xmlns:a="http://schemas.openxmlformats.org/drawingml/2006/main" name="tf67670762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92_TF67670762.potx" id="{32992A14-B781-47BE-8622-BA06EFEFB0AC}" vid="{9A2F368F-28E2-4DB3-A036-A2E12D2DC93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tf67670762</vt:lpstr>
      <vt:lpstr>Geospatial and open-source intelligence Cybersecurity capstone plan </vt:lpstr>
      <vt:lpstr>Theoretical Part</vt:lpstr>
      <vt:lpstr>Technical part - Photo GPS Locator Tool 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2019-12-09T18:36:46Z</dcterms:created>
  <dcterms:modified xsi:type="dcterms:W3CDTF">2023-12-10T00:55:13Z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