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21945600" cx="32918400"/>
  <p:notesSz cx="20104100" cy="134048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715">
          <p15:clr>
            <a:srgbClr val="A4A3A4"/>
          </p15:clr>
        </p15:guide>
        <p15:guide id="2" pos="3537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7" roundtripDataSignature="AMtx7miMUMnu7DLJSWXWGS5Q/9CfqNF4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715" orient="horz"/>
        <p:guide pos="353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87122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4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4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4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4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4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4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4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4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1387138" y="0"/>
            <a:ext cx="8712200" cy="671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4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4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4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4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4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4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4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4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659563" y="1676400"/>
            <a:ext cx="6784975" cy="45227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2009775" y="6451600"/>
            <a:ext cx="16084550" cy="5278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2733338"/>
            <a:ext cx="8712200" cy="6715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4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4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4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4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4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4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4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4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1387138" y="12733338"/>
            <a:ext cx="8712200" cy="6715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/>
          <p:nvPr>
            <p:ph idx="2" type="sldImg"/>
          </p:nvPr>
        </p:nvSpPr>
        <p:spPr>
          <a:xfrm>
            <a:off x="6659563" y="1676400"/>
            <a:ext cx="6784975" cy="45227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2009775" y="6451600"/>
            <a:ext cx="16084550" cy="5278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 txBox="1"/>
          <p:nvPr>
            <p:ph idx="12" type="sldNum"/>
          </p:nvPr>
        </p:nvSpPr>
        <p:spPr>
          <a:xfrm>
            <a:off x="11387138" y="12733338"/>
            <a:ext cx="8712200" cy="6715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827769" y="633840"/>
            <a:ext cx="31262862" cy="1108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720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645920" y="5047488"/>
            <a:ext cx="1431950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2" type="body"/>
          </p:nvPr>
        </p:nvSpPr>
        <p:spPr>
          <a:xfrm>
            <a:off x="16952975" y="5047488"/>
            <a:ext cx="1431950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11192256" y="20409409"/>
            <a:ext cx="10533888" cy="4535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1645921" y="20409409"/>
            <a:ext cx="7571232" cy="4535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23701250" y="20409409"/>
            <a:ext cx="7571232" cy="4535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2947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ctrTitle"/>
          </p:nvPr>
        </p:nvSpPr>
        <p:spPr>
          <a:xfrm>
            <a:off x="2468879" y="6803135"/>
            <a:ext cx="27980642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4937760" y="12289536"/>
            <a:ext cx="230428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11192256" y="20409409"/>
            <a:ext cx="10533888" cy="4535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1645921" y="20409409"/>
            <a:ext cx="7571232" cy="4535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23701250" y="20409409"/>
            <a:ext cx="7571232" cy="4535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947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27769" y="633840"/>
            <a:ext cx="31262862" cy="1108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720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645920" y="5047488"/>
            <a:ext cx="296265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11192256" y="20409409"/>
            <a:ext cx="10533888" cy="4535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1645921" y="20409409"/>
            <a:ext cx="7571232" cy="4535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23701250" y="20409409"/>
            <a:ext cx="7571232" cy="4535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947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27769" y="633840"/>
            <a:ext cx="31262862" cy="1108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720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11192256" y="20409409"/>
            <a:ext cx="10533888" cy="4535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1645921" y="20409409"/>
            <a:ext cx="7571232" cy="4535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23701250" y="20409409"/>
            <a:ext cx="7571232" cy="4535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947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idx="11" type="ftr"/>
          </p:nvPr>
        </p:nvSpPr>
        <p:spPr>
          <a:xfrm>
            <a:off x="11192256" y="20409409"/>
            <a:ext cx="10533888" cy="4535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1645921" y="20409409"/>
            <a:ext cx="7571232" cy="4535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23701250" y="20409409"/>
            <a:ext cx="7571232" cy="4535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947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27769" y="633840"/>
            <a:ext cx="31262862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645920" y="5047488"/>
            <a:ext cx="296265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1" type="ftr"/>
          </p:nvPr>
        </p:nvSpPr>
        <p:spPr>
          <a:xfrm>
            <a:off x="11192256" y="20409409"/>
            <a:ext cx="10533888" cy="4535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4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4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4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4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4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4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4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4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4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1645921" y="20409409"/>
            <a:ext cx="7571232" cy="4535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4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4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4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4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4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4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4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4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4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23701250" y="20409409"/>
            <a:ext cx="7571232" cy="4535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94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94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94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94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94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94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94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94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947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10" Type="http://schemas.openxmlformats.org/officeDocument/2006/relationships/image" Target="../media/image7.png"/><Relationship Id="rId9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/>
          <p:nvPr/>
        </p:nvSpPr>
        <p:spPr>
          <a:xfrm>
            <a:off x="0" y="0"/>
            <a:ext cx="32918400" cy="3657253"/>
          </a:xfrm>
          <a:custGeom>
            <a:rect b="b" l="l" r="r" t="t"/>
            <a:pathLst>
              <a:path extrusionOk="0" h="2233930" w="20104100">
                <a:moveTo>
                  <a:pt x="0" y="2233788"/>
                </a:moveTo>
                <a:lnTo>
                  <a:pt x="20104099" y="2233788"/>
                </a:lnTo>
                <a:lnTo>
                  <a:pt x="20104099" y="0"/>
                </a:lnTo>
                <a:lnTo>
                  <a:pt x="0" y="0"/>
                </a:lnTo>
                <a:lnTo>
                  <a:pt x="0" y="2233788"/>
                </a:lnTo>
                <a:close/>
              </a:path>
            </a:pathLst>
          </a:custGeom>
          <a:solidFill>
            <a:srgbClr val="38761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"/>
          <p:cNvSpPr txBox="1"/>
          <p:nvPr>
            <p:ph type="title"/>
          </p:nvPr>
        </p:nvSpPr>
        <p:spPr>
          <a:xfrm>
            <a:off x="830236" y="633840"/>
            <a:ext cx="26982900" cy="22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750">
            <a:spAutoFit/>
          </a:bodyPr>
          <a:lstStyle/>
          <a:p>
            <a:pPr indent="0" lvl="0" marL="20791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Analysis of State Spending Differences on Infrastructure 2015-2020</a:t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830225" y="2936700"/>
            <a:ext cx="93219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025">
            <a:spAutoFit/>
          </a:bodyPr>
          <a:lstStyle/>
          <a:p>
            <a:pPr indent="0" lvl="0" marL="20791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Yuxuan Liu, W. Grant Hayward, Matthew Burns</a:t>
            </a:r>
            <a:endParaRPr sz="3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1" name="Google Shape;51;p1"/>
          <p:cNvSpPr txBox="1"/>
          <p:nvPr/>
        </p:nvSpPr>
        <p:spPr>
          <a:xfrm>
            <a:off x="9029763" y="12034419"/>
            <a:ext cx="70866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4000">
                <a:solidFill>
                  <a:srgbClr val="38761D"/>
                </a:solidFill>
                <a:latin typeface="Lucida Sans"/>
                <a:ea typeface="Lucida Sans"/>
                <a:cs typeface="Lucida Sans"/>
                <a:sym typeface="Lucida Sans"/>
              </a:rPr>
              <a:t>Precipitation</a:t>
            </a:r>
            <a:endParaRPr b="1" sz="4000" cap="none">
              <a:solidFill>
                <a:srgbClr val="38761D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42900" marR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Lucida Sans"/>
              <a:buChar char="•"/>
            </a:pPr>
            <a:r>
              <a:t/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16631513" y="3930057"/>
            <a:ext cx="70866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38761D"/>
                </a:solidFill>
                <a:latin typeface="Lucida Sans"/>
                <a:ea typeface="Lucida Sans"/>
                <a:cs typeface="Lucida Sans"/>
                <a:sym typeface="Lucida Sans"/>
              </a:rPr>
              <a:t>Average Personal Income</a:t>
            </a:r>
            <a:endParaRPr b="1" sz="4000" cap="none">
              <a:solidFill>
                <a:srgbClr val="38761D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8315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16865489" y="12034418"/>
            <a:ext cx="70866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4000">
                <a:solidFill>
                  <a:srgbClr val="38761D"/>
                </a:solidFill>
                <a:latin typeface="Lucida Sans"/>
                <a:ea typeface="Lucida Sans"/>
                <a:cs typeface="Lucida Sans"/>
                <a:sym typeface="Lucida Sans"/>
              </a:rPr>
              <a:t>State Political Score</a:t>
            </a:r>
            <a:endParaRPr b="1" sz="4000" cap="none">
              <a:solidFill>
                <a:srgbClr val="38761D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42900" marR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Lucida Sans"/>
              <a:buChar char="•"/>
            </a:pPr>
            <a:r>
              <a:t/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4" name="Google Shape;54;p1"/>
          <p:cNvSpPr txBox="1"/>
          <p:nvPr/>
        </p:nvSpPr>
        <p:spPr>
          <a:xfrm>
            <a:off x="8988175" y="3958863"/>
            <a:ext cx="70866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38761D"/>
                </a:solidFill>
                <a:latin typeface="Lucida Sans"/>
                <a:ea typeface="Lucida Sans"/>
                <a:cs typeface="Lucida Sans"/>
                <a:sym typeface="Lucida Sans"/>
              </a:rPr>
              <a:t>P</a:t>
            </a:r>
            <a:r>
              <a:rPr b="1" lang="en-US" sz="4000">
                <a:solidFill>
                  <a:srgbClr val="38761D"/>
                </a:solidFill>
                <a:latin typeface="Lucida Sans"/>
                <a:ea typeface="Lucida Sans"/>
                <a:cs typeface="Lucida Sans"/>
                <a:sym typeface="Lucida Sans"/>
              </a:rPr>
              <a:t>opulation Density</a:t>
            </a:r>
            <a:endParaRPr b="1" sz="4000" cap="none">
              <a:solidFill>
                <a:srgbClr val="38761D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42900" marR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Lucida Sans"/>
              <a:buChar char="•"/>
            </a:pPr>
            <a:r>
              <a:t/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24976350" y="11303240"/>
            <a:ext cx="7132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State Infrastructure Spending (per capita) = </a:t>
            </a:r>
            <a:r>
              <a:rPr lang="en-US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0.007597 </a:t>
            </a:r>
            <a:r>
              <a:rPr lang="en-US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* (average income) + </a:t>
            </a:r>
            <a:r>
              <a:rPr lang="en-US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0.2837</a:t>
            </a:r>
            <a:r>
              <a:rPr lang="en-US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* (population density) - </a:t>
            </a:r>
            <a:r>
              <a:rPr lang="en-US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464.4 </a:t>
            </a:r>
            <a:r>
              <a:rPr lang="en-US" sz="2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* (political score) - 1.865 * (average precipitation)+319.5</a:t>
            </a:r>
            <a:endParaRPr sz="2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88575" y="576475"/>
            <a:ext cx="2504301" cy="250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91275" y="4762975"/>
            <a:ext cx="7737951" cy="607799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 txBox="1"/>
          <p:nvPr/>
        </p:nvSpPr>
        <p:spPr>
          <a:xfrm>
            <a:off x="25242825" y="17544800"/>
            <a:ext cx="7085700" cy="4125300"/>
          </a:xfrm>
          <a:prstGeom prst="rect">
            <a:avLst/>
          </a:prstGeom>
          <a:solidFill>
            <a:srgbClr val="68737A"/>
          </a:solidFill>
          <a:ln>
            <a:noFill/>
          </a:ln>
        </p:spPr>
        <p:txBody>
          <a:bodyPr anchorCtr="0" anchor="t" bIns="457200" lIns="457200" spcFirstLastPara="1" rIns="228600" wrap="square" tIns="457200">
            <a:spAutoFit/>
          </a:bodyPr>
          <a:lstStyle/>
          <a:p>
            <a:pPr indent="0" lvl="0" marL="0" marR="66531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Conclusion</a:t>
            </a:r>
            <a:endParaRPr b="1" i="0" sz="40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Our variables regressed together accounted for 21.62% of State Total Capital Outlays per capita  from 2015-2020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17528228" y="2936700"/>
            <a:ext cx="83196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025">
            <a:spAutoFit/>
          </a:bodyPr>
          <a:lstStyle/>
          <a:p>
            <a:pPr indent="0" lvl="0" marL="20791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EC 499 - Professor Ronald Fisher</a:t>
            </a:r>
            <a:endParaRPr sz="30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60" name="Google Shape;60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800" y="8754300"/>
            <a:ext cx="8319599" cy="672487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"/>
          <p:cNvSpPr txBox="1"/>
          <p:nvPr/>
        </p:nvSpPr>
        <p:spPr>
          <a:xfrm>
            <a:off x="649788" y="16150494"/>
            <a:ext cx="70866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marR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ida Sans"/>
              <a:buChar char="•"/>
            </a:pPr>
            <a:r>
              <a:t/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	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62" name="Google Shape;62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723050" y="4908144"/>
            <a:ext cx="7219950" cy="44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029775" y="12921500"/>
            <a:ext cx="7322930" cy="45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713100" y="12855037"/>
            <a:ext cx="7932999" cy="4573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665113" y="4784556"/>
            <a:ext cx="7559749" cy="4552582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"/>
          <p:cNvSpPr txBox="1"/>
          <p:nvPr/>
        </p:nvSpPr>
        <p:spPr>
          <a:xfrm>
            <a:off x="16908963" y="9648000"/>
            <a:ext cx="6849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ucida Sans"/>
                <a:ea typeface="Lucida Sans"/>
                <a:cs typeface="Lucida Sans"/>
                <a:sym typeface="Lucida Sans"/>
              </a:rPr>
              <a:t>Estimated </a:t>
            </a:r>
            <a:r>
              <a:rPr lang="en-US" sz="2400">
                <a:latin typeface="Lucida Sans"/>
                <a:ea typeface="Lucida Sans"/>
                <a:cs typeface="Lucida Sans"/>
                <a:sym typeface="Lucida Sans"/>
              </a:rPr>
              <a:t>Coefficient</a:t>
            </a:r>
            <a:r>
              <a:rPr lang="en-US" sz="2400">
                <a:latin typeface="Lucida Sans"/>
                <a:ea typeface="Lucida Sans"/>
                <a:cs typeface="Lucida Sans"/>
                <a:sym typeface="Lucida Sans"/>
              </a:rPr>
              <a:t>: 0.006809    R-Squared: 0.08544     P-Value: 0.04379      </a:t>
            </a:r>
            <a:endParaRPr sz="24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ucida Sans"/>
                <a:ea typeface="Lucida Sans"/>
                <a:cs typeface="Lucida Sans"/>
                <a:sym typeface="Lucida Sans"/>
              </a:rPr>
              <a:t>Outliers: Connecticut</a:t>
            </a:r>
            <a:endParaRPr sz="24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9042925" y="9676800"/>
            <a:ext cx="6849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ucida Sans"/>
                <a:ea typeface="Lucida Sans"/>
                <a:cs typeface="Lucida Sans"/>
                <a:sym typeface="Lucida Sans"/>
              </a:rPr>
              <a:t>Estimated Coefficient: 0.1227        R-Squared: 0.02211    P-Value: 0.3132  </a:t>
            </a:r>
            <a:endParaRPr sz="24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ucida Sans"/>
                <a:ea typeface="Lucida Sans"/>
                <a:cs typeface="Lucida Sans"/>
                <a:sym typeface="Lucida Sans"/>
              </a:rPr>
              <a:t>Outliers: North Dakota, New Jersey, Wyoming</a:t>
            </a:r>
            <a:endParaRPr sz="24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9266588" y="17731438"/>
            <a:ext cx="6849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ucida Sans"/>
                <a:ea typeface="Lucida Sans"/>
                <a:cs typeface="Lucida Sans"/>
                <a:sym typeface="Lucida Sans"/>
              </a:rPr>
              <a:t>Estimated Coefficient: -1.342         R-Squared: 0.01378     P-Value: 0.4268      </a:t>
            </a:r>
            <a:endParaRPr sz="24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ucida Sans"/>
                <a:ea typeface="Lucida Sans"/>
                <a:cs typeface="Lucida Sans"/>
                <a:sym typeface="Lucida Sans"/>
              </a:rPr>
              <a:t>Outliers: North Dakota, South Dakota, Utah, Wyoming</a:t>
            </a:r>
            <a:endParaRPr sz="24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16524925" y="17514050"/>
            <a:ext cx="84513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ucida Sans"/>
                <a:ea typeface="Lucida Sans"/>
                <a:cs typeface="Lucida Sans"/>
                <a:sym typeface="Lucida Sans"/>
              </a:rPr>
              <a:t>Estimated Coefficient: -137.53      </a:t>
            </a:r>
            <a:endParaRPr sz="24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ucida Sans"/>
                <a:ea typeface="Lucida Sans"/>
                <a:cs typeface="Lucida Sans"/>
                <a:sym typeface="Lucida Sans"/>
              </a:rPr>
              <a:t>R-Squared: 0.01737     P-Value: 0.372</a:t>
            </a:r>
            <a:endParaRPr sz="24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ucida Sans"/>
                <a:ea typeface="Lucida Sans"/>
                <a:cs typeface="Lucida Sans"/>
                <a:sym typeface="Lucida Sans"/>
              </a:rPr>
              <a:t>Outliers: Wyoming, North Dakota, Rhode Island</a:t>
            </a:r>
            <a:endParaRPr sz="24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ucida Sans"/>
                <a:ea typeface="Lucida Sans"/>
                <a:cs typeface="Lucida Sans"/>
                <a:sym typeface="Lucida Sans"/>
              </a:rPr>
              <a:t>Equation: ((legdemy1 + legdemy2  + legdemy3 + legdemy4)/4)/2+(govy1+ govy2 + govy3 + govy4)/4)/2 = y4Politicalscore</a:t>
            </a:r>
            <a:endParaRPr sz="24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Lucida Sans"/>
                <a:ea typeface="Lucida Sans"/>
                <a:cs typeface="Lucida Sans"/>
                <a:sym typeface="Lucida Sans"/>
              </a:rPr>
              <a:t>legdemy1 = % of the state legislature that the Democratic party controls  in year 1</a:t>
            </a:r>
            <a:endParaRPr sz="17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Lucida Sans"/>
                <a:ea typeface="Lucida Sans"/>
                <a:cs typeface="Lucida Sans"/>
                <a:sym typeface="Lucida Sans"/>
              </a:rPr>
              <a:t>govy1 = binary variable in year 1; 0 if member of Republican party, 1 if member of Democratic party</a:t>
            </a:r>
            <a:endParaRPr sz="17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650250" y="4228575"/>
            <a:ext cx="6849300" cy="4356000"/>
          </a:xfrm>
          <a:prstGeom prst="rect">
            <a:avLst/>
          </a:prstGeom>
          <a:solidFill>
            <a:srgbClr val="68737A"/>
          </a:solidFill>
          <a:ln>
            <a:noFill/>
          </a:ln>
        </p:spPr>
        <p:txBody>
          <a:bodyPr anchorCtr="0" anchor="t" bIns="457200" lIns="457200" spcFirstLastPara="1" rIns="228600" wrap="square" tIns="457200">
            <a:spAutoFit/>
          </a:bodyPr>
          <a:lstStyle/>
          <a:p>
            <a:pPr indent="0" lvl="0" marL="0" marR="12058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Research Question</a:t>
            </a:r>
            <a:endParaRPr b="1" sz="40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How do the variables of Precipitation, Average Personal Income, Population Density, and State Political Score impact State Total Capital Outlays from 2015-2020.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All calculations and regressions run in R-Studio</a:t>
            </a:r>
            <a:endParaRPr sz="19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650250" y="16150500"/>
            <a:ext cx="7085700" cy="4925700"/>
          </a:xfrm>
          <a:prstGeom prst="rect">
            <a:avLst/>
          </a:prstGeom>
          <a:solidFill>
            <a:srgbClr val="68737A"/>
          </a:solidFill>
          <a:ln>
            <a:noFill/>
          </a:ln>
        </p:spPr>
        <p:txBody>
          <a:bodyPr anchorCtr="0" anchor="t" bIns="457200" lIns="457200" spcFirstLastPara="1" rIns="228600" wrap="square" tIns="4572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Data Sources</a:t>
            </a:r>
            <a:endParaRPr sz="2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Average Personal Income - US Bureau of Economic Analysis</a:t>
            </a:r>
            <a:endParaRPr sz="20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Population Density - US Census Bureau, &amp; Iowa State University</a:t>
            </a:r>
            <a:endParaRPr sz="20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Precipitation - The National Centers for Environmental Information</a:t>
            </a:r>
            <a:endParaRPr sz="20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State Political Score - National Conference of State Legislatures, and National Governors Association</a:t>
            </a:r>
            <a:endParaRPr sz="20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24499750" y="3958875"/>
            <a:ext cx="80994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38761D"/>
                </a:solidFill>
                <a:latin typeface="Lucida Sans"/>
                <a:ea typeface="Lucida Sans"/>
                <a:cs typeface="Lucida Sans"/>
                <a:sym typeface="Lucida Sans"/>
              </a:rPr>
              <a:t>Multiple </a:t>
            </a:r>
            <a:r>
              <a:rPr b="1" lang="en-US" sz="4000">
                <a:solidFill>
                  <a:srgbClr val="38761D"/>
                </a:solidFill>
                <a:latin typeface="Lucida Sans"/>
                <a:ea typeface="Lucida Sans"/>
                <a:cs typeface="Lucida Sans"/>
                <a:sym typeface="Lucida Sans"/>
              </a:rPr>
              <a:t>Regression</a:t>
            </a:r>
            <a:r>
              <a:rPr b="1" lang="en-US" sz="4000">
                <a:solidFill>
                  <a:srgbClr val="38761D"/>
                </a:solidFill>
                <a:latin typeface="Lucida Sans"/>
                <a:ea typeface="Lucida Sans"/>
                <a:cs typeface="Lucida Sans"/>
                <a:sym typeface="Lucida Sans"/>
              </a:rPr>
              <a:t> Results</a:t>
            </a:r>
            <a:endParaRPr b="1" sz="4000" cap="none">
              <a:solidFill>
                <a:srgbClr val="38761D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342900" lvl="0" marL="342900" marR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rgbClr val="231F20"/>
              </a:buClr>
              <a:buSzPts val="2400"/>
              <a:buFont typeface="Lucida Sans"/>
              <a:buChar char="•"/>
            </a:pPr>
            <a:r>
              <a:t/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73" name="Google Shape;73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5242825" y="12523175"/>
            <a:ext cx="6783305" cy="49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2019-03-01T17:13:48Z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2019-03-01T00:00:00Z</vt:filetime>
  </property>
  <property fmtid="{D5CDD505-2E9C-101B-9397-08002B2CF9AE}" pid="3" name="Creator">
    <vt:lpwstr>Adobe InDesign CC 14.0 (Macintosh)</vt:lpwstr>
  </property>
  <property fmtid="{D5CDD505-2E9C-101B-9397-08002B2CF9AE}" pid="4" name="LastSaved">
    <vt:filetime>2019-03-01T00:00:00Z</vt:filetime>
  </property>
</Properties>
</file>