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1"/>
  </p:notesMasterIdLst>
  <p:sldIdLst>
    <p:sldId id="276" r:id="rId2"/>
    <p:sldId id="529" r:id="rId3"/>
    <p:sldId id="534" r:id="rId4"/>
    <p:sldId id="533" r:id="rId5"/>
    <p:sldId id="537" r:id="rId6"/>
    <p:sldId id="532" r:id="rId7"/>
    <p:sldId id="461" r:id="rId8"/>
    <p:sldId id="535" r:id="rId9"/>
    <p:sldId id="525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6713" autoAdjust="0"/>
  </p:normalViewPr>
  <p:slideViewPr>
    <p:cSldViewPr snapToGrid="0">
      <p:cViewPr>
        <p:scale>
          <a:sx n="75" d="100"/>
          <a:sy n="75" d="100"/>
        </p:scale>
        <p:origin x="2520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1C7F3-CD58-4726-945A-E01E6D546B9B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816AA-8502-4E03-BAB2-C8DFD81F92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25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C5981-6781-4F3F-8931-20176E1B99F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26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C5981-6781-4F3F-8931-20176E1B99F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74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C5981-6781-4F3F-8931-20176E1B99F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2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C5981-6781-4F3F-8931-20176E1B99F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04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C5981-6781-4F3F-8931-20176E1B99F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843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C5981-6781-4F3F-8931-20176E1B99F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14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C5981-6781-4F3F-8931-20176E1B99F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143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C5981-6781-4F3F-8931-20176E1B99F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57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C5981-6781-4F3F-8931-20176E1B99F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21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68F13-C605-426A-8FA3-DC8AEF1AB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D33550-0652-4A38-875C-98440DA9A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4E11E8-74B4-463B-9861-AED338BA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A07533-E6D5-4A08-A743-206EBEDA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3E3FCD-D479-4F78-9FF2-AEC16E8E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693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ECDDD-F5B9-4ED2-B4ED-C8BBD5E6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8A6517-B2EB-49C7-8AD2-87F5D815C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801E81-1BA8-437C-9D14-EE09A06E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D89841-59F4-432D-B29C-55089B2C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3EED0C-61FC-4A56-BC66-C188C14B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92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99AA1CF-0A3F-4D10-B660-0253577D1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57969C-108D-45B7-AE9E-87DA1F6F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806BF0-19F7-493F-B23A-55CD1567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C23F58-43A3-430A-8B27-32F0980D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582AF-C6E0-4306-8473-7F30A7C9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05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4D836-2DDD-45D8-BB53-2D356353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14808A-072A-4B42-AF51-5004BBB6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953E18-3DD8-4409-8084-2767C550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2B7FE5-B2FF-4FA3-B372-3AFBACAC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4BF776-0EEC-4DE1-A451-E8F2CDC4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54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0F479-3DF3-4C47-95B4-26434C18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F34722-02C5-474E-89F2-7FC70B38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4B2DCC-361E-41C8-8C8F-FDE84F80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0BD74C-A261-403F-8C19-49FF4D3A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A372BB-FD3C-46C6-935B-FB8B6AB9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09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421DB2-87CC-43AB-9B8E-286A26D9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C6C40A-5E3A-4FAE-B967-FE2E5A679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51D9DA-3144-4D8B-95C8-B5EC8C356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2F9583-6D48-47D1-A67A-5C333732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0EDF8E-B6A2-43A5-899C-B1E01437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E6AB53-3444-4096-959B-ACC4521B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55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B4F204-45A6-422B-B4E8-5071950A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1260DE-6987-48F9-9615-42F56E75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0DB6CA-76C4-4CE2-B0ED-E36A7DB3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3350E8-BEBB-4447-8C40-274A3CA4C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12A685-C537-436F-8259-C2A2FDC73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D2119B-896D-4D9F-8CC3-65D99312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3EF9545-0A8A-417F-8E8A-4F410C71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0A770D-35C9-4B97-B7B2-A72F6C9C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28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1D35A-350A-4EC5-9187-F8657A99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73436C-C088-4B13-A455-5B52D7BD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DD6B8DB-97FB-40FF-B498-54154F9D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41ED63B-7B49-4087-A1C5-49146B5B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19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A44AFE-20B1-4874-BAF4-9C0BC933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E5A06A-9F75-4F37-BA5B-6911F885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6DE727-AC65-4808-8792-79B91194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921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A0CB8-8CB5-49BE-B1CD-2C6007AC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3EE33A-E58B-49AB-8873-B5167CD0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170051-8617-46A1-B7FC-B6889F202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18BFA4-E38F-47E4-B1BD-FA76985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7A1D3F-D00F-479D-BEDA-7D3C97D4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3A7EA0-29B6-43DA-93A3-EEE148AD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74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CBFF6-3F93-47F1-A486-59C8D826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E9B2659-2B26-4CC2-A587-BDEC329A7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384996-DE72-4EBD-B05F-49B34161B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350404-CA3C-47D4-8C4C-04525FEC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7B58B9-BCB6-442A-9792-E7050E4D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27BCC0-0576-4272-A7F8-1C74BB63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35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D7F2A6-E48C-4173-A538-54D38ED8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4F8208-2FC2-47EF-A88A-5C304B7F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C3F5AF-7AC9-492F-B6A1-90983C71B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AF26C-C087-4C56-8A0D-BE5697B59374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B6269-91B7-486D-A7C7-8D4C0D9EA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990741-14D0-433E-83D6-38EAA3862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13545-0146-4F15-A252-D41435BA40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41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F8E02E9A-10F4-4930-9479-9E02C826D0BD}"/>
              </a:ext>
            </a:extLst>
          </p:cNvPr>
          <p:cNvSpPr/>
          <p:nvPr/>
        </p:nvSpPr>
        <p:spPr>
          <a:xfrm>
            <a:off x="114300" y="2295606"/>
            <a:ext cx="11963400" cy="44642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86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D400EF0-BDB1-480A-884A-0EFDB8DAC834}"/>
              </a:ext>
            </a:extLst>
          </p:cNvPr>
          <p:cNvSpPr/>
          <p:nvPr/>
        </p:nvSpPr>
        <p:spPr>
          <a:xfrm>
            <a:off x="114300" y="1584728"/>
            <a:ext cx="11963400" cy="610251"/>
          </a:xfrm>
          <a:prstGeom prst="rect">
            <a:avLst/>
          </a:prstGeom>
          <a:solidFill>
            <a:schemeClr val="accent5">
              <a:lumMod val="60000"/>
              <a:lumOff val="40000"/>
              <a:alpha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143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6108AF-6620-4E42-A11B-4592CF1FC92B}"/>
              </a:ext>
            </a:extLst>
          </p:cNvPr>
          <p:cNvSpPr txBox="1"/>
          <p:nvPr/>
        </p:nvSpPr>
        <p:spPr>
          <a:xfrm>
            <a:off x="1883140" y="1567235"/>
            <a:ext cx="629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Master of Science Music and Acoustic Engineering</a:t>
            </a:r>
          </a:p>
          <a:p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Computer Music –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Languages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and Systems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0E387FD-7253-4C3B-9FEA-B711DCF49AD9}"/>
              </a:ext>
            </a:extLst>
          </p:cNvPr>
          <p:cNvCxnSpPr/>
          <p:nvPr/>
        </p:nvCxnSpPr>
        <p:spPr>
          <a:xfrm>
            <a:off x="1812530" y="1654979"/>
            <a:ext cx="0" cy="4368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4158B81-37C9-4310-B3E1-8B83D66D32A0}"/>
              </a:ext>
            </a:extLst>
          </p:cNvPr>
          <p:cNvSpPr txBox="1"/>
          <p:nvPr/>
        </p:nvSpPr>
        <p:spPr>
          <a:xfrm>
            <a:off x="2425778" y="2958076"/>
            <a:ext cx="7340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Homework</a:t>
            </a:r>
            <a:r>
              <a:rPr lang="it-IT" sz="4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1:</a:t>
            </a:r>
          </a:p>
          <a:p>
            <a:pPr algn="ctr"/>
            <a:r>
              <a:rPr lang="it-IT" sz="4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Musical </a:t>
            </a:r>
            <a:r>
              <a:rPr lang="it-IT" sz="4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Genre</a:t>
            </a:r>
            <a:r>
              <a:rPr lang="it-IT" sz="4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it-IT" sz="4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Classification</a:t>
            </a:r>
            <a:endParaRPr lang="it-IT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22A16913-8A4B-4B33-BFC5-FF43E55CAA90}"/>
              </a:ext>
            </a:extLst>
          </p:cNvPr>
          <p:cNvSpPr/>
          <p:nvPr/>
        </p:nvSpPr>
        <p:spPr>
          <a:xfrm>
            <a:off x="11122434" y="2286000"/>
            <a:ext cx="467792" cy="4537550"/>
          </a:xfrm>
          <a:prstGeom prst="arc">
            <a:avLst>
              <a:gd name="adj1" fmla="val 16212242"/>
              <a:gd name="adj2" fmla="val 532538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286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8E19E359-FEE5-45E3-AA3E-C2073C7B825B}"/>
              </a:ext>
            </a:extLst>
          </p:cNvPr>
          <p:cNvSpPr/>
          <p:nvPr/>
        </p:nvSpPr>
        <p:spPr>
          <a:xfrm rot="5068519">
            <a:off x="5698846" y="-295090"/>
            <a:ext cx="503096" cy="12276799"/>
          </a:xfrm>
          <a:prstGeom prst="arc">
            <a:avLst>
              <a:gd name="adj1" fmla="val 16200000"/>
              <a:gd name="adj2" fmla="val 5359344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286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41BC4A7-DC58-41A1-B014-BB998F84A4D4}"/>
              </a:ext>
            </a:extLst>
          </p:cNvPr>
          <p:cNvSpPr txBox="1"/>
          <p:nvPr/>
        </p:nvSpPr>
        <p:spPr>
          <a:xfrm>
            <a:off x="9014325" y="4609776"/>
            <a:ext cx="2451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GROUP 16</a:t>
            </a:r>
          </a:p>
          <a:p>
            <a:pPr algn="r"/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Zaccaria Carrettoni</a:t>
            </a:r>
          </a:p>
          <a:p>
            <a:pPr algn="r"/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Lorenzo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Lellini</a:t>
            </a:r>
            <a:endParaRPr lang="it-IT" sz="2400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r"/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Luca Sorini</a:t>
            </a:r>
          </a:p>
          <a:p>
            <a:pPr algn="r"/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Alessandro Zullo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FC486B8-1986-4C8F-B49C-22BB7F45C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2" r="26012" b="38595"/>
          <a:stretch/>
        </p:blipFill>
        <p:spPr>
          <a:xfrm>
            <a:off x="202435" y="142745"/>
            <a:ext cx="1397979" cy="130845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937215F-4F17-49E4-A1CD-39F08547F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69" b="15066"/>
          <a:stretch/>
        </p:blipFill>
        <p:spPr>
          <a:xfrm>
            <a:off x="1988532" y="341788"/>
            <a:ext cx="2552440" cy="327633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42A7B2A5-FFE1-4069-860D-A8FA88D10F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3"/>
          <a:stretch/>
        </p:blipFill>
        <p:spPr>
          <a:xfrm>
            <a:off x="1552790" y="734221"/>
            <a:ext cx="2552440" cy="21774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61DA67A-D694-4A08-865F-DBC9D4B11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56" y="1108828"/>
            <a:ext cx="3117610" cy="221331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284784A1-AEBA-4C66-8618-8488A7EA4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087" y="1122698"/>
            <a:ext cx="1016655" cy="20076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8E25362A-0564-4777-910B-5651F9380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742" y="100834"/>
            <a:ext cx="1500958" cy="13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9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4FB3034D-6ECF-46A0-BBCC-300D751D91A1}"/>
              </a:ext>
            </a:extLst>
          </p:cNvPr>
          <p:cNvSpPr/>
          <p:nvPr/>
        </p:nvSpPr>
        <p:spPr>
          <a:xfrm>
            <a:off x="0" y="6450917"/>
            <a:ext cx="12191999" cy="411480"/>
          </a:xfrm>
          <a:prstGeom prst="rect">
            <a:avLst/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it-IT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      POLITECNICO DI MILANO							 		    </a:t>
            </a:r>
            <a:r>
              <a:rPr lang="it-IT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HW1 CMLS – Group 16</a:t>
            </a:r>
            <a:endParaRPr lang="it-IT" sz="1200" b="1" dirty="0">
              <a:solidFill>
                <a:schemeClr val="accent3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229970E-7D40-419D-930A-054A417CDD3C}"/>
              </a:ext>
            </a:extLst>
          </p:cNvPr>
          <p:cNvSpPr/>
          <p:nvPr/>
        </p:nvSpPr>
        <p:spPr>
          <a:xfrm>
            <a:off x="0" y="0"/>
            <a:ext cx="12192000" cy="755896"/>
          </a:xfrm>
          <a:prstGeom prst="rect">
            <a:avLst/>
          </a:prstGeom>
          <a:solidFill>
            <a:schemeClr val="accent5">
              <a:lumMod val="60000"/>
              <a:lumOff val="40000"/>
              <a:alpha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0" bIns="0" rtlCol="0" anchor="ctr"/>
          <a:lstStyle/>
          <a:p>
            <a:r>
              <a:rPr lang="it-IT" sz="4400" dirty="0">
                <a:solidFill>
                  <a:schemeClr val="bg1"/>
                </a:solidFill>
                <a:latin typeface="Agency FB" panose="020B0503020202020204" pitchFamily="34" charset="0"/>
              </a:rPr>
              <a:t>MUSIC GENRE CLASSIFICATION</a:t>
            </a:r>
            <a:endParaRPr lang="it-IT" sz="3429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3055DC0-3884-4E63-921D-4E37C56802D8}"/>
              </a:ext>
            </a:extLst>
          </p:cNvPr>
          <p:cNvSpPr/>
          <p:nvPr/>
        </p:nvSpPr>
        <p:spPr>
          <a:xfrm rot="5400000">
            <a:off x="-3240209" y="3222507"/>
            <a:ext cx="6880101" cy="399684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D67A7CF-65B9-4875-B60C-7E18C5344A1C}"/>
              </a:ext>
            </a:extLst>
          </p:cNvPr>
          <p:cNvSpPr txBox="1"/>
          <p:nvPr/>
        </p:nvSpPr>
        <p:spPr>
          <a:xfrm>
            <a:off x="17739" y="39257"/>
            <a:ext cx="36420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DD2DDF0A-0636-473E-8321-301FE2F7B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2" r="26012" b="38595"/>
          <a:stretch/>
        </p:blipFill>
        <p:spPr>
          <a:xfrm>
            <a:off x="23784" y="6491874"/>
            <a:ext cx="352114" cy="329565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68F49B09-179C-4305-8BED-D57C9E5D171A}"/>
              </a:ext>
            </a:extLst>
          </p:cNvPr>
          <p:cNvSpPr/>
          <p:nvPr/>
        </p:nvSpPr>
        <p:spPr>
          <a:xfrm>
            <a:off x="885958" y="1136378"/>
            <a:ext cx="3184997" cy="16392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of audio files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9944980B-33BB-46BD-A0FF-755044F30720}"/>
              </a:ext>
            </a:extLst>
          </p:cNvPr>
          <p:cNvSpPr/>
          <p:nvPr/>
        </p:nvSpPr>
        <p:spPr>
          <a:xfrm>
            <a:off x="8071150" y="1136378"/>
            <a:ext cx="3096732" cy="16392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 classification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6E3DDDA7-5EA5-4721-93F3-1FC4CEB45723}"/>
              </a:ext>
            </a:extLst>
          </p:cNvPr>
          <p:cNvSpPr/>
          <p:nvPr/>
        </p:nvSpPr>
        <p:spPr>
          <a:xfrm>
            <a:off x="4070955" y="3855756"/>
            <a:ext cx="2755387" cy="15852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Low-level features of frequency and time domain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91CDFA-4DAD-491E-9F9D-D90DD214141F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4070955" y="1956002"/>
            <a:ext cx="40001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57A9074-EBC0-48D4-98D4-CDD7E6B8852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448649" y="1951527"/>
            <a:ext cx="0" cy="1904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1BE82567-B2B9-4D55-B78A-7B8E41A43629}"/>
              </a:ext>
            </a:extLst>
          </p:cNvPr>
          <p:cNvSpPr/>
          <p:nvPr/>
        </p:nvSpPr>
        <p:spPr>
          <a:xfrm>
            <a:off x="885958" y="3855756"/>
            <a:ext cx="2542780" cy="15852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features of music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2DC78966-F286-409D-A9EA-93AF8A97CEF7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3428738" y="4648404"/>
            <a:ext cx="64221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>
            <a:extLst>
              <a:ext uri="{FF2B5EF4-FFF2-40B4-BE49-F238E27FC236}">
                <a16:creationId xmlns:a16="http://schemas.microsoft.com/office/drawing/2014/main" id="{2ADBA582-97A9-4779-B824-ED5565881E81}"/>
              </a:ext>
            </a:extLst>
          </p:cNvPr>
          <p:cNvSpPr/>
          <p:nvPr/>
        </p:nvSpPr>
        <p:spPr>
          <a:xfrm>
            <a:off x="7159685" y="3452864"/>
            <a:ext cx="1340535" cy="8196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16419B55-1C58-4332-849D-DE34A8883E22}"/>
              </a:ext>
            </a:extLst>
          </p:cNvPr>
          <p:cNvSpPr/>
          <p:nvPr/>
        </p:nvSpPr>
        <p:spPr>
          <a:xfrm>
            <a:off x="7829952" y="4716549"/>
            <a:ext cx="1340535" cy="8196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Hip-Hop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BB282755-D200-4F5D-9ACF-19FA7EE7D01B}"/>
              </a:ext>
            </a:extLst>
          </p:cNvPr>
          <p:cNvSpPr/>
          <p:nvPr/>
        </p:nvSpPr>
        <p:spPr>
          <a:xfrm>
            <a:off x="9732250" y="4716549"/>
            <a:ext cx="1340535" cy="8196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6307B40E-E327-4EFB-BF9A-944191E8C0C7}"/>
              </a:ext>
            </a:extLst>
          </p:cNvPr>
          <p:cNvSpPr/>
          <p:nvPr/>
        </p:nvSpPr>
        <p:spPr>
          <a:xfrm>
            <a:off x="10497615" y="3452864"/>
            <a:ext cx="1340535" cy="8196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Reggae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A721F318-D233-490F-AB4D-48C20253E9D8}"/>
              </a:ext>
            </a:extLst>
          </p:cNvPr>
          <p:cNvCxnSpPr>
            <a:stCxn id="25" idx="2"/>
            <a:endCxn id="25" idx="2"/>
          </p:cNvCxnSpPr>
          <p:nvPr/>
        </p:nvCxnSpPr>
        <p:spPr>
          <a:xfrm>
            <a:off x="9619516" y="27756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8D662B4-5464-4F37-85A0-B567C0E6779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7829953" y="2775626"/>
            <a:ext cx="1789563" cy="677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9946B3A3-1AE5-4711-8ADC-D5BEEEE049F5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 flipH="1">
            <a:off x="8500220" y="2775626"/>
            <a:ext cx="1119296" cy="1940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B2DC30D5-16B1-4339-8AC9-A8C08733AC1D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>
            <a:off x="9619516" y="2775626"/>
            <a:ext cx="783002" cy="1940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CC5241CF-CE8D-446A-A45D-522912A5141B}"/>
              </a:ext>
            </a:extLst>
          </p:cNvPr>
          <p:cNvCxnSpPr>
            <a:cxnSpLocks/>
            <a:stCxn id="25" idx="2"/>
            <a:endCxn id="44" idx="0"/>
          </p:cNvCxnSpPr>
          <p:nvPr/>
        </p:nvCxnSpPr>
        <p:spPr>
          <a:xfrm>
            <a:off x="9619516" y="2775626"/>
            <a:ext cx="1548367" cy="6772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7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4FB3034D-6ECF-46A0-BBCC-300D751D91A1}"/>
              </a:ext>
            </a:extLst>
          </p:cNvPr>
          <p:cNvSpPr/>
          <p:nvPr/>
        </p:nvSpPr>
        <p:spPr>
          <a:xfrm>
            <a:off x="0" y="6450917"/>
            <a:ext cx="12191999" cy="411480"/>
          </a:xfrm>
          <a:prstGeom prst="rect">
            <a:avLst/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it-IT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      POLITECNICO DI MILANO							 		    </a:t>
            </a:r>
            <a:r>
              <a:rPr lang="it-IT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HW1 CMLS – Group 16</a:t>
            </a:r>
            <a:endParaRPr lang="it-IT" sz="1200" b="1" dirty="0">
              <a:solidFill>
                <a:schemeClr val="accent3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229970E-7D40-419D-930A-054A417CDD3C}"/>
              </a:ext>
            </a:extLst>
          </p:cNvPr>
          <p:cNvSpPr/>
          <p:nvPr/>
        </p:nvSpPr>
        <p:spPr>
          <a:xfrm>
            <a:off x="0" y="0"/>
            <a:ext cx="12192000" cy="755896"/>
          </a:xfrm>
          <a:prstGeom prst="rect">
            <a:avLst/>
          </a:prstGeom>
          <a:solidFill>
            <a:schemeClr val="accent5">
              <a:lumMod val="60000"/>
              <a:lumOff val="40000"/>
              <a:alpha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0" bIns="0" rtlCol="0" anchor="ctr"/>
          <a:lstStyle/>
          <a:p>
            <a:r>
              <a:rPr lang="it-IT" sz="4400" dirty="0">
                <a:solidFill>
                  <a:schemeClr val="bg1"/>
                </a:solidFill>
                <a:latin typeface="Agency FB" panose="020B0503020202020204" pitchFamily="34" charset="0"/>
              </a:rPr>
              <a:t>RELATIONSHIP BETWEEN LOW-LEVEL AND HIGH-LEVEL FEATURES</a:t>
            </a:r>
            <a:endParaRPr lang="it-IT" sz="3429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3055DC0-3884-4E63-921D-4E37C56802D8}"/>
              </a:ext>
            </a:extLst>
          </p:cNvPr>
          <p:cNvSpPr/>
          <p:nvPr/>
        </p:nvSpPr>
        <p:spPr>
          <a:xfrm rot="5400000">
            <a:off x="-3240209" y="3222507"/>
            <a:ext cx="6880101" cy="399684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D67A7CF-65B9-4875-B60C-7E18C5344A1C}"/>
              </a:ext>
            </a:extLst>
          </p:cNvPr>
          <p:cNvSpPr txBox="1"/>
          <p:nvPr/>
        </p:nvSpPr>
        <p:spPr>
          <a:xfrm>
            <a:off x="17739" y="39257"/>
            <a:ext cx="36420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DD2DDF0A-0636-473E-8321-301FE2F7B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2" r="26012" b="38595"/>
          <a:stretch/>
        </p:blipFill>
        <p:spPr>
          <a:xfrm>
            <a:off x="23784" y="6491874"/>
            <a:ext cx="352114" cy="32956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3C8233-6666-435D-AF65-AC9D9A0B9507}"/>
              </a:ext>
            </a:extLst>
          </p:cNvPr>
          <p:cNvSpPr txBox="1"/>
          <p:nvPr/>
        </p:nvSpPr>
        <p:spPr>
          <a:xfrm>
            <a:off x="874940" y="1032973"/>
            <a:ext cx="1090862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Support Vector Machine </a:t>
            </a:r>
            <a:r>
              <a:rPr lang="en-GB" sz="2800" dirty="0"/>
              <a:t>(SVM) model to fill the semantic gap between the low-level features of frequency and time domain and the high-level features of music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CE21D950-AB84-467F-A40E-70D1AA00B602}"/>
              </a:ext>
            </a:extLst>
          </p:cNvPr>
          <p:cNvSpPr/>
          <p:nvPr/>
        </p:nvSpPr>
        <p:spPr>
          <a:xfrm>
            <a:off x="1038781" y="3509564"/>
            <a:ext cx="2899458" cy="6347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of audio files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7AF61A10-16C3-4427-8D98-032EE9B6D7B9}"/>
              </a:ext>
            </a:extLst>
          </p:cNvPr>
          <p:cNvSpPr/>
          <p:nvPr/>
        </p:nvSpPr>
        <p:spPr>
          <a:xfrm>
            <a:off x="3353857" y="2635846"/>
            <a:ext cx="2899458" cy="6347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 annotations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9CD93D2F-24B9-423F-86D6-CD71D3084886}"/>
              </a:ext>
            </a:extLst>
          </p:cNvPr>
          <p:cNvSpPr/>
          <p:nvPr/>
        </p:nvSpPr>
        <p:spPr>
          <a:xfrm>
            <a:off x="5310477" y="3509563"/>
            <a:ext cx="2496336" cy="6347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Low-level features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4BCFAF48-9B2C-47D7-8381-4236E5AA6115}"/>
              </a:ext>
            </a:extLst>
          </p:cNvPr>
          <p:cNvSpPr/>
          <p:nvPr/>
        </p:nvSpPr>
        <p:spPr>
          <a:xfrm>
            <a:off x="9517626" y="3516214"/>
            <a:ext cx="1399621" cy="6281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C4D45BC6-4171-4869-BEA9-48AD904F6D7C}"/>
              </a:ext>
            </a:extLst>
          </p:cNvPr>
          <p:cNvSpPr/>
          <p:nvPr/>
        </p:nvSpPr>
        <p:spPr>
          <a:xfrm>
            <a:off x="5310477" y="5248544"/>
            <a:ext cx="2496336" cy="6347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Low-level features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95BD49DA-4063-4BAD-9B85-37F542C1616F}"/>
              </a:ext>
            </a:extLst>
          </p:cNvPr>
          <p:cNvSpPr/>
          <p:nvPr/>
        </p:nvSpPr>
        <p:spPr>
          <a:xfrm>
            <a:off x="9517625" y="5250465"/>
            <a:ext cx="1399621" cy="6281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DC7B414-45A8-435E-8B92-08B1ED52ECC4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3938239" y="3826959"/>
            <a:ext cx="137223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4DBDFDC-624B-4B9A-B59E-E844FC213020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806813" y="3826959"/>
            <a:ext cx="1710813" cy="3326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0F0EA6A5-653A-418C-BB3D-23EA422734E0}"/>
              </a:ext>
            </a:extLst>
          </p:cNvPr>
          <p:cNvCxnSpPr>
            <a:cxnSpLocks/>
            <a:stCxn id="36" idx="3"/>
            <a:endCxn id="40" idx="0"/>
          </p:cNvCxnSpPr>
          <p:nvPr/>
        </p:nvCxnSpPr>
        <p:spPr>
          <a:xfrm>
            <a:off x="6253315" y="2953242"/>
            <a:ext cx="3964122" cy="562972"/>
          </a:xfrm>
          <a:prstGeom prst="bentConnector2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85FE12B-B636-4A63-941B-81CA618349B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10217436" y="4144355"/>
            <a:ext cx="1" cy="1106110"/>
          </a:xfrm>
          <a:prstGeom prst="straightConnector1">
            <a:avLst/>
          </a:prstGeom>
          <a:ln w="28575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8D5EF979-E3AF-40D6-8B31-A079429D54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7" t="25552" r="-1" b="24851"/>
          <a:stretch/>
        </p:blipFill>
        <p:spPr>
          <a:xfrm>
            <a:off x="1392630" y="5011317"/>
            <a:ext cx="1906203" cy="1112642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3E3F12D-2285-42AB-865D-E33D7311F16D}"/>
              </a:ext>
            </a:extLst>
          </p:cNvPr>
          <p:cNvSpPr txBox="1"/>
          <p:nvPr/>
        </p:nvSpPr>
        <p:spPr>
          <a:xfrm>
            <a:off x="1628848" y="4797285"/>
            <a:ext cx="14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Audio signal</a:t>
            </a:r>
          </a:p>
        </p:txBody>
      </p: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72DBDCAE-9B48-4EC0-A2CD-0377544FF63D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7806813" y="5564536"/>
            <a:ext cx="1710812" cy="1404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9751D0A6-9D40-42E3-B579-E8D903B36338}"/>
              </a:ext>
            </a:extLst>
          </p:cNvPr>
          <p:cNvCxnSpPr>
            <a:cxnSpLocks/>
            <a:stCxn id="50" idx="3"/>
            <a:endCxn id="45" idx="1"/>
          </p:cNvCxnSpPr>
          <p:nvPr/>
        </p:nvCxnSpPr>
        <p:spPr>
          <a:xfrm flipV="1">
            <a:off x="3298833" y="5565940"/>
            <a:ext cx="2011644" cy="169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>
            <a:extLst>
              <a:ext uri="{FF2B5EF4-FFF2-40B4-BE49-F238E27FC236}">
                <a16:creationId xmlns:a16="http://schemas.microsoft.com/office/drawing/2014/main" id="{D5031D09-9B05-4B3F-A695-80C7E77120FF}"/>
              </a:ext>
            </a:extLst>
          </p:cNvPr>
          <p:cNvSpPr/>
          <p:nvPr/>
        </p:nvSpPr>
        <p:spPr>
          <a:xfrm>
            <a:off x="796412" y="2459371"/>
            <a:ext cx="10987155" cy="194309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DBCC9364-D715-4181-99EB-CF864FEF94B4}"/>
              </a:ext>
            </a:extLst>
          </p:cNvPr>
          <p:cNvSpPr/>
          <p:nvPr/>
        </p:nvSpPr>
        <p:spPr>
          <a:xfrm>
            <a:off x="796413" y="4731124"/>
            <a:ext cx="11061290" cy="154658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6ADE3D64-92FB-476B-AD72-B8C05CF0B71D}"/>
              </a:ext>
            </a:extLst>
          </p:cNvPr>
          <p:cNvSpPr txBox="1"/>
          <p:nvPr/>
        </p:nvSpPr>
        <p:spPr>
          <a:xfrm>
            <a:off x="10217435" y="2521641"/>
            <a:ext cx="14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EB29DE19-BEB1-452B-8467-44091429B223}"/>
              </a:ext>
            </a:extLst>
          </p:cNvPr>
          <p:cNvSpPr txBox="1"/>
          <p:nvPr/>
        </p:nvSpPr>
        <p:spPr>
          <a:xfrm>
            <a:off x="10235131" y="4797285"/>
            <a:ext cx="14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F3EEA404-B604-469E-8ED1-91F4E06A91D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0917246" y="5564536"/>
            <a:ext cx="115676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BDB1D7C0-D1EF-4412-9996-E1254846C407}"/>
              </a:ext>
            </a:extLst>
          </p:cNvPr>
          <p:cNvSpPr txBox="1"/>
          <p:nvPr/>
        </p:nvSpPr>
        <p:spPr>
          <a:xfrm>
            <a:off x="7664076" y="4384649"/>
            <a:ext cx="24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Learned parameters</a:t>
            </a:r>
          </a:p>
        </p:txBody>
      </p:sp>
      <p:sp>
        <p:nvSpPr>
          <p:cNvPr id="30" name="Freccia a gallone 29">
            <a:extLst>
              <a:ext uri="{FF2B5EF4-FFF2-40B4-BE49-F238E27FC236}">
                <a16:creationId xmlns:a16="http://schemas.microsoft.com/office/drawing/2014/main" id="{ADD5AF65-03A5-4B55-BED6-816EA5BB9E59}"/>
              </a:ext>
            </a:extLst>
          </p:cNvPr>
          <p:cNvSpPr/>
          <p:nvPr/>
        </p:nvSpPr>
        <p:spPr>
          <a:xfrm>
            <a:off x="199842" y="1131553"/>
            <a:ext cx="475256" cy="238641"/>
          </a:xfrm>
          <a:prstGeom prst="chevron">
            <a:avLst>
              <a:gd name="adj" fmla="val 72471"/>
            </a:avLst>
          </a:prstGeom>
          <a:solidFill>
            <a:schemeClr val="accent5">
              <a:lumMod val="40000"/>
              <a:lumOff val="60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2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7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4FB3034D-6ECF-46A0-BBCC-300D751D91A1}"/>
              </a:ext>
            </a:extLst>
          </p:cNvPr>
          <p:cNvSpPr/>
          <p:nvPr/>
        </p:nvSpPr>
        <p:spPr>
          <a:xfrm>
            <a:off x="0" y="6450917"/>
            <a:ext cx="12191999" cy="411480"/>
          </a:xfrm>
          <a:prstGeom prst="rect">
            <a:avLst/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it-IT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      POLITECNICO DI MILANO							 		    </a:t>
            </a:r>
            <a:r>
              <a:rPr lang="it-IT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HW1 CMLS – Group 16</a:t>
            </a:r>
            <a:endParaRPr lang="it-IT" sz="1200" b="1" dirty="0">
              <a:solidFill>
                <a:schemeClr val="accent3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229970E-7D40-419D-930A-054A417CDD3C}"/>
              </a:ext>
            </a:extLst>
          </p:cNvPr>
          <p:cNvSpPr/>
          <p:nvPr/>
        </p:nvSpPr>
        <p:spPr>
          <a:xfrm>
            <a:off x="0" y="0"/>
            <a:ext cx="12192000" cy="755896"/>
          </a:xfrm>
          <a:prstGeom prst="rect">
            <a:avLst/>
          </a:prstGeom>
          <a:solidFill>
            <a:schemeClr val="accent5">
              <a:lumMod val="60000"/>
              <a:lumOff val="40000"/>
              <a:alpha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0" bIns="0" rtlCol="0" anchor="ctr"/>
          <a:lstStyle/>
          <a:p>
            <a:r>
              <a:rPr lang="it-IT" sz="4400" dirty="0">
                <a:solidFill>
                  <a:schemeClr val="bg1"/>
                </a:solidFill>
                <a:latin typeface="Agency FB" panose="020B0503020202020204" pitchFamily="34" charset="0"/>
              </a:rPr>
              <a:t>FEATURE DESCRIPTION AND </a:t>
            </a:r>
            <a:r>
              <a:rPr lang="it-IT" sz="4400" dirty="0" err="1">
                <a:solidFill>
                  <a:schemeClr val="bg1"/>
                </a:solidFill>
                <a:latin typeface="Agency FB" panose="020B0503020202020204" pitchFamily="34" charset="0"/>
              </a:rPr>
              <a:t>MFCCs</a:t>
            </a:r>
            <a:r>
              <a:rPr lang="it-IT" sz="4400" dirty="0">
                <a:solidFill>
                  <a:schemeClr val="bg1"/>
                </a:solidFill>
                <a:latin typeface="Agency FB" panose="020B0503020202020204" pitchFamily="34" charset="0"/>
              </a:rPr>
              <a:t> COMPUTATION</a:t>
            </a:r>
            <a:endParaRPr lang="it-IT" sz="3429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3055DC0-3884-4E63-921D-4E37C56802D8}"/>
              </a:ext>
            </a:extLst>
          </p:cNvPr>
          <p:cNvSpPr/>
          <p:nvPr/>
        </p:nvSpPr>
        <p:spPr>
          <a:xfrm rot="5400000">
            <a:off x="-3240209" y="3222507"/>
            <a:ext cx="6880101" cy="399684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D67A7CF-65B9-4875-B60C-7E18C5344A1C}"/>
              </a:ext>
            </a:extLst>
          </p:cNvPr>
          <p:cNvSpPr txBox="1"/>
          <p:nvPr/>
        </p:nvSpPr>
        <p:spPr>
          <a:xfrm>
            <a:off x="19343" y="39257"/>
            <a:ext cx="3609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Agency FB" panose="020B0503020202020204" pitchFamily="34" charset="0"/>
              </a:rPr>
              <a:t>4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DD2DDF0A-0636-473E-8321-301FE2F7B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2" r="26012" b="38595"/>
          <a:stretch/>
        </p:blipFill>
        <p:spPr>
          <a:xfrm>
            <a:off x="23784" y="6491874"/>
            <a:ext cx="352114" cy="32956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A8FC8BA-0F66-4BE9-A797-7B48D3E79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802" y="920237"/>
            <a:ext cx="4463512" cy="5269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449FBF2-8D78-40A2-804C-40136517ED83}"/>
                  </a:ext>
                </a:extLst>
              </p:cNvPr>
              <p:cNvSpPr txBox="1"/>
              <p:nvPr/>
            </p:nvSpPr>
            <p:spPr>
              <a:xfrm>
                <a:off x="675098" y="5112283"/>
                <a:ext cx="6225458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𝑀𝑒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𝑓𝑟𝑒𝑞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=1127.0148</m:t>
                      </m:r>
                      <m:func>
                        <m:funcPr>
                          <m:ctrlPr>
                            <a:rPr lang="it-IT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it-IT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24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it-IT" sz="2400" b="0" i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Hz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it-IT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700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449FBF2-8D78-40A2-804C-40136517E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8" y="5112283"/>
                <a:ext cx="6225458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3EC527DF-6457-48AC-8F67-7E6DF41A704D}"/>
              </a:ext>
            </a:extLst>
          </p:cNvPr>
          <p:cNvSpPr/>
          <p:nvPr/>
        </p:nvSpPr>
        <p:spPr>
          <a:xfrm>
            <a:off x="1033204" y="4988078"/>
            <a:ext cx="5569684" cy="11741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5736D7C-EFCC-408A-9177-E210A99DD89C}"/>
              </a:ext>
            </a:extLst>
          </p:cNvPr>
          <p:cNvSpPr txBox="1"/>
          <p:nvPr/>
        </p:nvSpPr>
        <p:spPr>
          <a:xfrm>
            <a:off x="874940" y="1035429"/>
            <a:ext cx="61049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/>
              <a:t>Our auditory system is non linear</a:t>
            </a:r>
          </a:p>
        </p:txBody>
      </p:sp>
      <p:sp>
        <p:nvSpPr>
          <p:cNvPr id="12" name="Freccia a gallone 11">
            <a:extLst>
              <a:ext uri="{FF2B5EF4-FFF2-40B4-BE49-F238E27FC236}">
                <a16:creationId xmlns:a16="http://schemas.microsoft.com/office/drawing/2014/main" id="{C2A3B719-F6AC-4DF7-9A5A-91C6E5927671}"/>
              </a:ext>
            </a:extLst>
          </p:cNvPr>
          <p:cNvSpPr/>
          <p:nvPr/>
        </p:nvSpPr>
        <p:spPr>
          <a:xfrm>
            <a:off x="199842" y="1131553"/>
            <a:ext cx="475256" cy="238641"/>
          </a:xfrm>
          <a:prstGeom prst="chevron">
            <a:avLst>
              <a:gd name="adj" fmla="val 72471"/>
            </a:avLst>
          </a:prstGeom>
          <a:solidFill>
            <a:schemeClr val="accent5">
              <a:lumMod val="40000"/>
              <a:lumOff val="60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2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800B6EB-4EDD-49B5-87F3-C52485C71577}"/>
              </a:ext>
            </a:extLst>
          </p:cNvPr>
          <p:cNvSpPr txBox="1"/>
          <p:nvPr/>
        </p:nvSpPr>
        <p:spPr>
          <a:xfrm>
            <a:off x="1572968" y="3438337"/>
            <a:ext cx="5569685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allow us a non linear representation of the frequency spectrum in a logarithmic scale called </a:t>
            </a:r>
            <a:r>
              <a:rPr lang="en-GB" sz="2800" b="1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scale</a:t>
            </a:r>
          </a:p>
        </p:txBody>
      </p:sp>
      <p:sp>
        <p:nvSpPr>
          <p:cNvPr id="16" name="Freccia a gallone 15">
            <a:extLst>
              <a:ext uri="{FF2B5EF4-FFF2-40B4-BE49-F238E27FC236}">
                <a16:creationId xmlns:a16="http://schemas.microsoft.com/office/drawing/2014/main" id="{9902C483-3334-4975-9F20-D0912FD863A1}"/>
              </a:ext>
            </a:extLst>
          </p:cNvPr>
          <p:cNvSpPr/>
          <p:nvPr/>
        </p:nvSpPr>
        <p:spPr>
          <a:xfrm>
            <a:off x="874940" y="3538930"/>
            <a:ext cx="475256" cy="229702"/>
          </a:xfrm>
          <a:prstGeom prst="chevron">
            <a:avLst>
              <a:gd name="adj" fmla="val 72471"/>
            </a:avLst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68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9444B37-37AE-4AF4-A6D2-45A250476FF5}"/>
              </a:ext>
            </a:extLst>
          </p:cNvPr>
          <p:cNvSpPr txBox="1"/>
          <p:nvPr/>
        </p:nvSpPr>
        <p:spPr>
          <a:xfrm>
            <a:off x="874940" y="1622809"/>
            <a:ext cx="6104980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/>
              <a:t>The best technique to be used as a features vector representation of human hearing is that of the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Mel Frequency </a:t>
            </a:r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</a:rPr>
              <a:t>Cepstrum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Coefficient </a:t>
            </a:r>
            <a:r>
              <a:rPr lang="en-GB" sz="2800" dirty="0"/>
              <a:t>(MFCCs)</a:t>
            </a:r>
          </a:p>
        </p:txBody>
      </p:sp>
      <p:sp>
        <p:nvSpPr>
          <p:cNvPr id="18" name="Freccia a gallone 17">
            <a:extLst>
              <a:ext uri="{FF2B5EF4-FFF2-40B4-BE49-F238E27FC236}">
                <a16:creationId xmlns:a16="http://schemas.microsoft.com/office/drawing/2014/main" id="{360ED977-B7FA-4988-95AB-942DB27F332B}"/>
              </a:ext>
            </a:extLst>
          </p:cNvPr>
          <p:cNvSpPr/>
          <p:nvPr/>
        </p:nvSpPr>
        <p:spPr>
          <a:xfrm>
            <a:off x="199842" y="1718933"/>
            <a:ext cx="475256" cy="238641"/>
          </a:xfrm>
          <a:prstGeom prst="chevron">
            <a:avLst>
              <a:gd name="adj" fmla="val 72471"/>
            </a:avLst>
          </a:prstGeom>
          <a:solidFill>
            <a:schemeClr val="accent5">
              <a:lumMod val="40000"/>
              <a:lumOff val="60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2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2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4FB3034D-6ECF-46A0-BBCC-300D751D91A1}"/>
              </a:ext>
            </a:extLst>
          </p:cNvPr>
          <p:cNvSpPr/>
          <p:nvPr/>
        </p:nvSpPr>
        <p:spPr>
          <a:xfrm>
            <a:off x="0" y="6450917"/>
            <a:ext cx="12191999" cy="411480"/>
          </a:xfrm>
          <a:prstGeom prst="rect">
            <a:avLst/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it-IT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      POLITECNICO DI MILANO							 		    </a:t>
            </a:r>
            <a:r>
              <a:rPr lang="it-IT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HW1 CMLS – Group 16</a:t>
            </a:r>
            <a:endParaRPr lang="it-IT" sz="1200" b="1" dirty="0">
              <a:solidFill>
                <a:schemeClr val="accent3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229970E-7D40-419D-930A-054A417CDD3C}"/>
              </a:ext>
            </a:extLst>
          </p:cNvPr>
          <p:cNvSpPr/>
          <p:nvPr/>
        </p:nvSpPr>
        <p:spPr>
          <a:xfrm>
            <a:off x="0" y="0"/>
            <a:ext cx="12192000" cy="755896"/>
          </a:xfrm>
          <a:prstGeom prst="rect">
            <a:avLst/>
          </a:prstGeom>
          <a:solidFill>
            <a:schemeClr val="accent5">
              <a:lumMod val="60000"/>
              <a:lumOff val="40000"/>
              <a:alpha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0" bIns="0" rtlCol="0" anchor="ctr"/>
          <a:lstStyle/>
          <a:p>
            <a:r>
              <a:rPr lang="it-IT" sz="4400" dirty="0">
                <a:solidFill>
                  <a:schemeClr val="bg1"/>
                </a:solidFill>
                <a:latin typeface="Agency FB" panose="020B0503020202020204" pitchFamily="34" charset="0"/>
              </a:rPr>
              <a:t>FEATURE VISUALISATION</a:t>
            </a:r>
            <a:endParaRPr lang="it-IT" sz="3429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3055DC0-3884-4E63-921D-4E37C56802D8}"/>
              </a:ext>
            </a:extLst>
          </p:cNvPr>
          <p:cNvSpPr/>
          <p:nvPr/>
        </p:nvSpPr>
        <p:spPr>
          <a:xfrm rot="5400000">
            <a:off x="-3240209" y="3222507"/>
            <a:ext cx="6880101" cy="399684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D67A7CF-65B9-4875-B60C-7E18C5344A1C}"/>
              </a:ext>
            </a:extLst>
          </p:cNvPr>
          <p:cNvSpPr txBox="1"/>
          <p:nvPr/>
        </p:nvSpPr>
        <p:spPr>
          <a:xfrm>
            <a:off x="19343" y="39257"/>
            <a:ext cx="36099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Agency FB" panose="020B0503020202020204" pitchFamily="34" charset="0"/>
              </a:rPr>
              <a:t>4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DD2DDF0A-0636-473E-8321-301FE2F7B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2" r="26012" b="38595"/>
          <a:stretch/>
        </p:blipFill>
        <p:spPr>
          <a:xfrm>
            <a:off x="23784" y="6491874"/>
            <a:ext cx="352114" cy="32956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255D8C1-F8FE-46CF-9939-C082340DB2BA}"/>
              </a:ext>
            </a:extLst>
          </p:cNvPr>
          <p:cNvSpPr txBox="1"/>
          <p:nvPr/>
        </p:nvSpPr>
        <p:spPr>
          <a:xfrm>
            <a:off x="874940" y="1111629"/>
            <a:ext cx="43473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/>
              <a:t>Algorithm implemented to have a viewable feedback from the calculator</a:t>
            </a:r>
          </a:p>
        </p:txBody>
      </p:sp>
      <p:sp>
        <p:nvSpPr>
          <p:cNvPr id="10" name="Freccia a gallone 9">
            <a:extLst>
              <a:ext uri="{FF2B5EF4-FFF2-40B4-BE49-F238E27FC236}">
                <a16:creationId xmlns:a16="http://schemas.microsoft.com/office/drawing/2014/main" id="{DAC43A3C-CB7A-4A38-9F64-275A935B1FE1}"/>
              </a:ext>
            </a:extLst>
          </p:cNvPr>
          <p:cNvSpPr/>
          <p:nvPr/>
        </p:nvSpPr>
        <p:spPr>
          <a:xfrm>
            <a:off x="199842" y="1207753"/>
            <a:ext cx="475256" cy="238641"/>
          </a:xfrm>
          <a:prstGeom prst="chevron">
            <a:avLst>
              <a:gd name="adj" fmla="val 72471"/>
            </a:avLst>
          </a:prstGeom>
          <a:solidFill>
            <a:schemeClr val="accent5">
              <a:lumMod val="40000"/>
              <a:lumOff val="60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2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B12C483-74CC-41AC-9D26-3FB98DE4B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082" y="927314"/>
            <a:ext cx="6549378" cy="538560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D2E78A8-EF6B-4915-AC2F-8CF712FA3867}"/>
              </a:ext>
            </a:extLst>
          </p:cNvPr>
          <p:cNvSpPr txBox="1"/>
          <p:nvPr/>
        </p:nvSpPr>
        <p:spPr>
          <a:xfrm>
            <a:off x="1572969" y="2544580"/>
            <a:ext cx="364927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Helpful to the user, not to the machine</a:t>
            </a:r>
          </a:p>
        </p:txBody>
      </p:sp>
      <p:sp>
        <p:nvSpPr>
          <p:cNvPr id="13" name="Freccia a gallone 12">
            <a:extLst>
              <a:ext uri="{FF2B5EF4-FFF2-40B4-BE49-F238E27FC236}">
                <a16:creationId xmlns:a16="http://schemas.microsoft.com/office/drawing/2014/main" id="{2832B894-5FD1-417F-9D6A-57A77C49A040}"/>
              </a:ext>
            </a:extLst>
          </p:cNvPr>
          <p:cNvSpPr/>
          <p:nvPr/>
        </p:nvSpPr>
        <p:spPr>
          <a:xfrm>
            <a:off x="874940" y="2645173"/>
            <a:ext cx="475256" cy="229702"/>
          </a:xfrm>
          <a:prstGeom prst="chevron">
            <a:avLst>
              <a:gd name="adj" fmla="val 72471"/>
            </a:avLst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68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96853D-8892-4212-9699-3CE4895A5E0C}"/>
              </a:ext>
            </a:extLst>
          </p:cNvPr>
          <p:cNvSpPr txBox="1"/>
          <p:nvPr/>
        </p:nvSpPr>
        <p:spPr>
          <a:xfrm>
            <a:off x="874940" y="4072961"/>
            <a:ext cx="434730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/>
              <a:t>The code plots the distribution of the </a:t>
            </a:r>
            <a:r>
              <a:rPr lang="en-GB" sz="2800" i="1" dirty="0" err="1"/>
              <a:t>cepstrum</a:t>
            </a:r>
            <a:r>
              <a:rPr lang="en-GB" sz="2800" dirty="0"/>
              <a:t> for each sample</a:t>
            </a:r>
            <a:endParaRPr lang="en-GB" sz="2800" i="1" dirty="0"/>
          </a:p>
        </p:txBody>
      </p:sp>
      <p:sp>
        <p:nvSpPr>
          <p:cNvPr id="15" name="Freccia a gallone 14">
            <a:extLst>
              <a:ext uri="{FF2B5EF4-FFF2-40B4-BE49-F238E27FC236}">
                <a16:creationId xmlns:a16="http://schemas.microsoft.com/office/drawing/2014/main" id="{1BD7A5FD-AECC-482A-9284-D997918FCDB5}"/>
              </a:ext>
            </a:extLst>
          </p:cNvPr>
          <p:cNvSpPr/>
          <p:nvPr/>
        </p:nvSpPr>
        <p:spPr>
          <a:xfrm>
            <a:off x="199842" y="4169085"/>
            <a:ext cx="475256" cy="238641"/>
          </a:xfrm>
          <a:prstGeom prst="chevron">
            <a:avLst>
              <a:gd name="adj" fmla="val 72471"/>
            </a:avLst>
          </a:prstGeom>
          <a:solidFill>
            <a:schemeClr val="accent5">
              <a:lumMod val="40000"/>
              <a:lumOff val="60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2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0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4FB3034D-6ECF-46A0-BBCC-300D751D91A1}"/>
              </a:ext>
            </a:extLst>
          </p:cNvPr>
          <p:cNvSpPr/>
          <p:nvPr/>
        </p:nvSpPr>
        <p:spPr>
          <a:xfrm>
            <a:off x="0" y="6450917"/>
            <a:ext cx="12191999" cy="411480"/>
          </a:xfrm>
          <a:prstGeom prst="rect">
            <a:avLst/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it-IT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      POLITECNICO DI MILANO							 		    </a:t>
            </a:r>
            <a:r>
              <a:rPr lang="it-IT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HW1 CMLS – Group 16</a:t>
            </a:r>
            <a:endParaRPr lang="it-IT" sz="1200" b="1" dirty="0">
              <a:solidFill>
                <a:schemeClr val="accent3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229970E-7D40-419D-930A-054A417CDD3C}"/>
              </a:ext>
            </a:extLst>
          </p:cNvPr>
          <p:cNvSpPr/>
          <p:nvPr/>
        </p:nvSpPr>
        <p:spPr>
          <a:xfrm>
            <a:off x="0" y="0"/>
            <a:ext cx="12192000" cy="755896"/>
          </a:xfrm>
          <a:prstGeom prst="rect">
            <a:avLst/>
          </a:prstGeom>
          <a:solidFill>
            <a:schemeClr val="accent5">
              <a:lumMod val="60000"/>
              <a:lumOff val="40000"/>
              <a:alpha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0" bIns="0" rtlCol="0" anchor="ctr"/>
          <a:lstStyle/>
          <a:p>
            <a:r>
              <a:rPr lang="it-IT" sz="4400" dirty="0">
                <a:solidFill>
                  <a:schemeClr val="bg1"/>
                </a:solidFill>
                <a:latin typeface="Agency FB" panose="020B0503020202020204" pitchFamily="34" charset="0"/>
              </a:rPr>
              <a:t>SUPPORT VECTOR MACHINE</a:t>
            </a:r>
            <a:endParaRPr lang="it-IT" sz="3429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3055DC0-3884-4E63-921D-4E37C56802D8}"/>
              </a:ext>
            </a:extLst>
          </p:cNvPr>
          <p:cNvSpPr/>
          <p:nvPr/>
        </p:nvSpPr>
        <p:spPr>
          <a:xfrm rot="5400000">
            <a:off x="-3240209" y="3222507"/>
            <a:ext cx="6880101" cy="399684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D67A7CF-65B9-4875-B60C-7E18C5344A1C}"/>
              </a:ext>
            </a:extLst>
          </p:cNvPr>
          <p:cNvSpPr txBox="1"/>
          <p:nvPr/>
        </p:nvSpPr>
        <p:spPr>
          <a:xfrm>
            <a:off x="12931" y="39257"/>
            <a:ext cx="37382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B09A3A8-FA5F-4B48-ACA1-53C2C27B20AD}"/>
              </a:ext>
            </a:extLst>
          </p:cNvPr>
          <p:cNvSpPr txBox="1"/>
          <p:nvPr/>
        </p:nvSpPr>
        <p:spPr>
          <a:xfrm>
            <a:off x="874940" y="1111629"/>
            <a:ext cx="8258302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/>
              <a:t>The objective of the SVM algorithm is to find a hyperplane in a N-dimensional space, where N is the number of features, that distinctly classifies the data points </a:t>
            </a:r>
          </a:p>
        </p:txBody>
      </p:sp>
      <p:sp>
        <p:nvSpPr>
          <p:cNvPr id="63" name="Freccia a gallone 62">
            <a:extLst>
              <a:ext uri="{FF2B5EF4-FFF2-40B4-BE49-F238E27FC236}">
                <a16:creationId xmlns:a16="http://schemas.microsoft.com/office/drawing/2014/main" id="{3F013CD7-0E67-40DF-AFB9-14E26F2E88CA}"/>
              </a:ext>
            </a:extLst>
          </p:cNvPr>
          <p:cNvSpPr/>
          <p:nvPr/>
        </p:nvSpPr>
        <p:spPr>
          <a:xfrm>
            <a:off x="199842" y="1207753"/>
            <a:ext cx="475256" cy="238641"/>
          </a:xfrm>
          <a:prstGeom prst="chevron">
            <a:avLst>
              <a:gd name="adj" fmla="val 72471"/>
            </a:avLst>
          </a:prstGeom>
          <a:solidFill>
            <a:schemeClr val="accent5">
              <a:lumMod val="40000"/>
              <a:lumOff val="60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2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C1470EC-D5DB-4989-8AE1-C428AD121816}"/>
              </a:ext>
            </a:extLst>
          </p:cNvPr>
          <p:cNvSpPr/>
          <p:nvPr/>
        </p:nvSpPr>
        <p:spPr>
          <a:xfrm>
            <a:off x="5715571" y="4319121"/>
            <a:ext cx="505348" cy="1467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200" b="1" dirty="0">
              <a:latin typeface="Agency FB" panose="020B0503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6F7B12-3AE9-4A69-818B-8F42F5DECEAF}"/>
              </a:ext>
            </a:extLst>
          </p:cNvPr>
          <p:cNvSpPr txBox="1"/>
          <p:nvPr/>
        </p:nvSpPr>
        <p:spPr>
          <a:xfrm>
            <a:off x="1572970" y="3018172"/>
            <a:ext cx="715148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To separate two classes of data points, there are many hyperplanes that could be chosen</a:t>
            </a:r>
          </a:p>
        </p:txBody>
      </p:sp>
      <p:sp>
        <p:nvSpPr>
          <p:cNvPr id="18" name="Freccia a gallone 17">
            <a:extLst>
              <a:ext uri="{FF2B5EF4-FFF2-40B4-BE49-F238E27FC236}">
                <a16:creationId xmlns:a16="http://schemas.microsoft.com/office/drawing/2014/main" id="{9732FCC8-2ED1-419A-82DC-AE75BFD1FD2E}"/>
              </a:ext>
            </a:extLst>
          </p:cNvPr>
          <p:cNvSpPr/>
          <p:nvPr/>
        </p:nvSpPr>
        <p:spPr>
          <a:xfrm>
            <a:off x="874941" y="3118765"/>
            <a:ext cx="475256" cy="229702"/>
          </a:xfrm>
          <a:prstGeom prst="chevron">
            <a:avLst>
              <a:gd name="adj" fmla="val 72471"/>
            </a:avLst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68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DD2DDF0A-0636-473E-8321-301FE2F7B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2" r="26012" b="38595"/>
          <a:stretch/>
        </p:blipFill>
        <p:spPr>
          <a:xfrm>
            <a:off x="23784" y="6491874"/>
            <a:ext cx="352114" cy="32956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0FF96FFD-8B7E-4774-94A3-CED721078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077" y="992652"/>
            <a:ext cx="2545464" cy="249455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36DDC3F-15E5-4749-B3C1-94672BE2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677" y="3686618"/>
            <a:ext cx="2528265" cy="249455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FD16D20-C79A-41A4-A72A-661EE1F36EB7}"/>
              </a:ext>
            </a:extLst>
          </p:cNvPr>
          <p:cNvSpPr txBox="1"/>
          <p:nvPr/>
        </p:nvSpPr>
        <p:spPr>
          <a:xfrm>
            <a:off x="1572969" y="4001744"/>
            <a:ext cx="7151484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 objective is to find a plane that has the maximum margin, i.e. the maximum distance between data points of both classes</a:t>
            </a:r>
          </a:p>
        </p:txBody>
      </p:sp>
      <p:sp>
        <p:nvSpPr>
          <p:cNvPr id="25" name="Freccia a gallone 24">
            <a:extLst>
              <a:ext uri="{FF2B5EF4-FFF2-40B4-BE49-F238E27FC236}">
                <a16:creationId xmlns:a16="http://schemas.microsoft.com/office/drawing/2014/main" id="{91008C54-2C95-48F9-9461-BF9C0EA35F89}"/>
              </a:ext>
            </a:extLst>
          </p:cNvPr>
          <p:cNvSpPr/>
          <p:nvPr/>
        </p:nvSpPr>
        <p:spPr>
          <a:xfrm>
            <a:off x="874940" y="4102337"/>
            <a:ext cx="475256" cy="229702"/>
          </a:xfrm>
          <a:prstGeom prst="chevron">
            <a:avLst>
              <a:gd name="adj" fmla="val 72471"/>
            </a:avLst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68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7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2E08E284-4EB6-496D-A93C-9C24AC0FE175}"/>
              </a:ext>
            </a:extLst>
          </p:cNvPr>
          <p:cNvSpPr/>
          <p:nvPr/>
        </p:nvSpPr>
        <p:spPr>
          <a:xfrm>
            <a:off x="0" y="6450917"/>
            <a:ext cx="12191999" cy="411480"/>
          </a:xfrm>
          <a:prstGeom prst="rect">
            <a:avLst/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it-IT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      POLITECNICO DI MILANO							 		    </a:t>
            </a:r>
            <a:r>
              <a:rPr lang="it-IT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HW1 CMLS – Group 16</a:t>
            </a:r>
            <a:endParaRPr lang="it-IT" sz="1200" b="1" dirty="0">
              <a:solidFill>
                <a:schemeClr val="accent3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229970E-7D40-419D-930A-054A417CDD3C}"/>
              </a:ext>
            </a:extLst>
          </p:cNvPr>
          <p:cNvSpPr/>
          <p:nvPr/>
        </p:nvSpPr>
        <p:spPr>
          <a:xfrm>
            <a:off x="0" y="0"/>
            <a:ext cx="12192000" cy="755896"/>
          </a:xfrm>
          <a:prstGeom prst="rect">
            <a:avLst/>
          </a:prstGeom>
          <a:solidFill>
            <a:schemeClr val="accent5">
              <a:lumMod val="60000"/>
              <a:lumOff val="40000"/>
              <a:alpha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0" bIns="0" rtlCol="0" anchor="ctr"/>
          <a:lstStyle/>
          <a:p>
            <a:r>
              <a:rPr lang="it-IT" sz="4400" dirty="0">
                <a:solidFill>
                  <a:schemeClr val="bg1"/>
                </a:solidFill>
                <a:latin typeface="Agency FB" panose="020B0503020202020204" pitchFamily="34" charset="0"/>
              </a:rPr>
              <a:t>MAJORITY VOTING</a:t>
            </a:r>
            <a:endParaRPr lang="it-IT" sz="3429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3055DC0-3884-4E63-921D-4E37C56802D8}"/>
              </a:ext>
            </a:extLst>
          </p:cNvPr>
          <p:cNvSpPr/>
          <p:nvPr/>
        </p:nvSpPr>
        <p:spPr>
          <a:xfrm rot="5400000">
            <a:off x="-3240209" y="3222507"/>
            <a:ext cx="6880101" cy="399684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D67A7CF-65B9-4875-B60C-7E18C5344A1C}"/>
              </a:ext>
            </a:extLst>
          </p:cNvPr>
          <p:cNvSpPr txBox="1"/>
          <p:nvPr/>
        </p:nvSpPr>
        <p:spPr>
          <a:xfrm>
            <a:off x="9725" y="39257"/>
            <a:ext cx="38023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A72F5D8-C59A-400E-8005-2C775AB9FFB1}"/>
              </a:ext>
            </a:extLst>
          </p:cNvPr>
          <p:cNvSpPr/>
          <p:nvPr/>
        </p:nvSpPr>
        <p:spPr>
          <a:xfrm>
            <a:off x="4350092" y="971682"/>
            <a:ext cx="1304692" cy="5724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Blues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7B46F62-8EEF-43FF-8A2E-3BFD71B8CE32}"/>
              </a:ext>
            </a:extLst>
          </p:cNvPr>
          <p:cNvSpPr/>
          <p:nvPr/>
        </p:nvSpPr>
        <p:spPr>
          <a:xfrm>
            <a:off x="5851790" y="971681"/>
            <a:ext cx="1304692" cy="5724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Hip-Hop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2820A088-3D8E-4B2D-89ED-975E3BE6E50A}"/>
              </a:ext>
            </a:extLst>
          </p:cNvPr>
          <p:cNvSpPr/>
          <p:nvPr/>
        </p:nvSpPr>
        <p:spPr>
          <a:xfrm>
            <a:off x="7353488" y="971680"/>
            <a:ext cx="1304692" cy="5724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45BF2F4A-95A4-42A5-9BFC-C5DFE45F6F5F}"/>
              </a:ext>
            </a:extLst>
          </p:cNvPr>
          <p:cNvSpPr/>
          <p:nvPr/>
        </p:nvSpPr>
        <p:spPr>
          <a:xfrm>
            <a:off x="8855186" y="971679"/>
            <a:ext cx="1304692" cy="5724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Reggae</a:t>
            </a: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F4E87138-DEA7-414F-9787-8DAF1D283FD6}"/>
              </a:ext>
            </a:extLst>
          </p:cNvPr>
          <p:cNvSpPr/>
          <p:nvPr/>
        </p:nvSpPr>
        <p:spPr>
          <a:xfrm>
            <a:off x="2866980" y="2421342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96B54C2B-960D-40E2-BFE0-9AA980E61FCD}"/>
              </a:ext>
            </a:extLst>
          </p:cNvPr>
          <p:cNvSpPr/>
          <p:nvPr/>
        </p:nvSpPr>
        <p:spPr>
          <a:xfrm>
            <a:off x="4368678" y="2421342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21D4E02-6587-4BB4-AE18-A3C9508EDE1A}"/>
              </a:ext>
            </a:extLst>
          </p:cNvPr>
          <p:cNvSpPr/>
          <p:nvPr/>
        </p:nvSpPr>
        <p:spPr>
          <a:xfrm>
            <a:off x="5870376" y="2421342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CC2FE2A-FD32-4527-942C-DAD97AFBC7CD}"/>
              </a:ext>
            </a:extLst>
          </p:cNvPr>
          <p:cNvSpPr/>
          <p:nvPr/>
        </p:nvSpPr>
        <p:spPr>
          <a:xfrm>
            <a:off x="7372074" y="2421341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1EB3B8A-00DE-4BE8-921A-7FBEF68D6456}"/>
              </a:ext>
            </a:extLst>
          </p:cNvPr>
          <p:cNvSpPr/>
          <p:nvPr/>
        </p:nvSpPr>
        <p:spPr>
          <a:xfrm>
            <a:off x="8873772" y="2421341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B1B9140E-D416-40B4-AAF7-9954414E0A78}"/>
              </a:ext>
            </a:extLst>
          </p:cNvPr>
          <p:cNvSpPr/>
          <p:nvPr/>
        </p:nvSpPr>
        <p:spPr>
          <a:xfrm>
            <a:off x="10375470" y="2421341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9B304890-7205-4CA7-8979-92BAE88D2C74}"/>
              </a:ext>
            </a:extLst>
          </p:cNvPr>
          <p:cNvCxnSpPr>
            <a:cxnSpLocks/>
            <a:stCxn id="22" idx="2"/>
            <a:endCxn id="35" idx="0"/>
          </p:cNvCxnSpPr>
          <p:nvPr/>
        </p:nvCxnSpPr>
        <p:spPr>
          <a:xfrm flipH="1">
            <a:off x="3519326" y="1544113"/>
            <a:ext cx="1483112" cy="8772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49CC6E4B-2844-47A7-88D7-79BC24B52186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>
            <a:off x="5002438" y="1544113"/>
            <a:ext cx="18586" cy="8772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AB1D8EB9-4DFF-4AF1-BACD-EDBE4087E580}"/>
              </a:ext>
            </a:extLst>
          </p:cNvPr>
          <p:cNvCxnSpPr>
            <a:cxnSpLocks/>
            <a:stCxn id="22" idx="2"/>
            <a:endCxn id="37" idx="0"/>
          </p:cNvCxnSpPr>
          <p:nvPr/>
        </p:nvCxnSpPr>
        <p:spPr>
          <a:xfrm>
            <a:off x="5002438" y="1544113"/>
            <a:ext cx="1520284" cy="8772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2E06FB54-A6BB-487B-8A81-5CF6FDAC540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flipH="1">
            <a:off x="3519326" y="1544112"/>
            <a:ext cx="2984810" cy="8772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B9F6CADB-1B49-46EC-A019-BEE4D90FB85E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flipH="1">
            <a:off x="5021024" y="1544111"/>
            <a:ext cx="2984810" cy="877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35173A9-5E7B-4CFB-910A-27F6B5799C83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6522722" y="1544110"/>
            <a:ext cx="2984810" cy="8772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A17AA8E-0D5D-47D0-95FA-C89740CC2A26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6504136" y="1544112"/>
            <a:ext cx="1520284" cy="8772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B2313052-E614-480C-9C15-10B60B4EC2CB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8005834" y="1544111"/>
            <a:ext cx="18586" cy="8772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EF17AD3E-C518-40EC-9F1B-8FCC4AC4BF75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6504136" y="1544112"/>
            <a:ext cx="3021982" cy="8772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5C34E6BF-FF96-4928-A0E0-E64819F6627B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9507532" y="1544110"/>
            <a:ext cx="18586" cy="877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A6FC05EF-7130-499C-AF73-C3F1FC3E83E0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>
            <a:off x="8005834" y="1544111"/>
            <a:ext cx="3021982" cy="87723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B0B1D98A-0F7E-4CF3-94D7-6692157EF47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9507532" y="1544110"/>
            <a:ext cx="1520284" cy="877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ttangolo 53">
            <a:extLst>
              <a:ext uri="{FF2B5EF4-FFF2-40B4-BE49-F238E27FC236}">
                <a16:creationId xmlns:a16="http://schemas.microsoft.com/office/drawing/2014/main" id="{149BD9AA-C10E-4331-B867-3AB4E7DC792E}"/>
              </a:ext>
            </a:extLst>
          </p:cNvPr>
          <p:cNvSpPr/>
          <p:nvPr/>
        </p:nvSpPr>
        <p:spPr>
          <a:xfrm>
            <a:off x="2632801" y="859536"/>
            <a:ext cx="9300120" cy="251690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68AF0527-A5A8-4778-8B88-059252675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7" t="25552" r="-1" b="24851"/>
          <a:stretch/>
        </p:blipFill>
        <p:spPr>
          <a:xfrm>
            <a:off x="529590" y="3549355"/>
            <a:ext cx="1906203" cy="1112642"/>
          </a:xfrm>
          <a:prstGeom prst="rect">
            <a:avLst/>
          </a:prstGeom>
        </p:spPr>
      </p:pic>
      <p:sp>
        <p:nvSpPr>
          <p:cNvPr id="56" name="Rettangolo 55">
            <a:extLst>
              <a:ext uri="{FF2B5EF4-FFF2-40B4-BE49-F238E27FC236}">
                <a16:creationId xmlns:a16="http://schemas.microsoft.com/office/drawing/2014/main" id="{BF9E4D49-EDC9-4FD6-BEAE-27A9031B3F6A}"/>
              </a:ext>
            </a:extLst>
          </p:cNvPr>
          <p:cNvSpPr/>
          <p:nvPr/>
        </p:nvSpPr>
        <p:spPr>
          <a:xfrm>
            <a:off x="2632801" y="3631258"/>
            <a:ext cx="9300120" cy="27301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502F865D-B736-41A5-B968-85DD8157CEF1}"/>
              </a:ext>
            </a:extLst>
          </p:cNvPr>
          <p:cNvSpPr/>
          <p:nvPr/>
        </p:nvSpPr>
        <p:spPr>
          <a:xfrm>
            <a:off x="2866980" y="4507410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5E583776-6824-41A6-BE2B-0A407319F8C7}"/>
              </a:ext>
            </a:extLst>
          </p:cNvPr>
          <p:cNvSpPr/>
          <p:nvPr/>
        </p:nvSpPr>
        <p:spPr>
          <a:xfrm>
            <a:off x="4368678" y="4507410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B9D850CE-D76D-48FA-B006-3B993EE34CBB}"/>
              </a:ext>
            </a:extLst>
          </p:cNvPr>
          <p:cNvSpPr/>
          <p:nvPr/>
        </p:nvSpPr>
        <p:spPr>
          <a:xfrm>
            <a:off x="5870376" y="4507410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CE8AEFB5-8DBF-4B2A-8EA9-03383063BB76}"/>
              </a:ext>
            </a:extLst>
          </p:cNvPr>
          <p:cNvSpPr/>
          <p:nvPr/>
        </p:nvSpPr>
        <p:spPr>
          <a:xfrm>
            <a:off x="7372074" y="4507409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5E616154-FFCB-44C9-90B6-F8F2779E2E63}"/>
              </a:ext>
            </a:extLst>
          </p:cNvPr>
          <p:cNvSpPr/>
          <p:nvPr/>
        </p:nvSpPr>
        <p:spPr>
          <a:xfrm>
            <a:off x="8873772" y="4507409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E16DAE4C-F18D-463D-B301-7A00B7E47ED1}"/>
              </a:ext>
            </a:extLst>
          </p:cNvPr>
          <p:cNvSpPr/>
          <p:nvPr/>
        </p:nvSpPr>
        <p:spPr>
          <a:xfrm>
            <a:off x="10375470" y="4507409"/>
            <a:ext cx="1304692" cy="5724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8AAA080-FD70-443E-924B-A60C97B2E32D}"/>
              </a:ext>
            </a:extLst>
          </p:cNvPr>
          <p:cNvCxnSpPr>
            <a:cxnSpLocks/>
          </p:cNvCxnSpPr>
          <p:nvPr/>
        </p:nvCxnSpPr>
        <p:spPr>
          <a:xfrm flipH="1">
            <a:off x="2454381" y="4094810"/>
            <a:ext cx="8573435" cy="21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BF740BC9-D83E-4CE8-8FFB-A5A0F84ECBA7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19326" y="4094810"/>
            <a:ext cx="0" cy="41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19BDD71A-14B6-49CF-ADDB-850CECB2305A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021024" y="4094810"/>
            <a:ext cx="0" cy="41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FA318F29-1A3A-4970-A301-E3F7D699C25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522721" y="4094810"/>
            <a:ext cx="1" cy="4126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AB7A7B55-1F3A-4403-A7CB-1338F9E69D1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024420" y="4094810"/>
            <a:ext cx="0" cy="412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546F5C76-ED22-4693-A170-5EEF7265721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9526118" y="4094810"/>
            <a:ext cx="0" cy="412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0BFE433E-E323-44D6-8116-CC41D365DD36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1027816" y="4094810"/>
            <a:ext cx="0" cy="412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ttangolo 71">
            <a:extLst>
              <a:ext uri="{FF2B5EF4-FFF2-40B4-BE49-F238E27FC236}">
                <a16:creationId xmlns:a16="http://schemas.microsoft.com/office/drawing/2014/main" id="{CA67B2A5-EE26-41EC-9FB1-C088417901EB}"/>
              </a:ext>
            </a:extLst>
          </p:cNvPr>
          <p:cNvSpPr/>
          <p:nvPr/>
        </p:nvSpPr>
        <p:spPr>
          <a:xfrm>
            <a:off x="6719728" y="5684975"/>
            <a:ext cx="1304692" cy="5724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Voting</a:t>
            </a:r>
          </a:p>
        </p:txBody>
      </p: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8CB9CCFD-CC3D-4759-9B17-EC8E0554E919}"/>
              </a:ext>
            </a:extLst>
          </p:cNvPr>
          <p:cNvCxnSpPr>
            <a:cxnSpLocks/>
            <a:stCxn id="57" idx="2"/>
            <a:endCxn id="72" idx="0"/>
          </p:cNvCxnSpPr>
          <p:nvPr/>
        </p:nvCxnSpPr>
        <p:spPr>
          <a:xfrm>
            <a:off x="3519326" y="5079839"/>
            <a:ext cx="3852748" cy="6051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E6C4445-EE7C-4851-9CA4-813B992C278F}"/>
              </a:ext>
            </a:extLst>
          </p:cNvPr>
          <p:cNvCxnSpPr>
            <a:cxnSpLocks/>
            <a:stCxn id="58" idx="2"/>
            <a:endCxn id="72" idx="0"/>
          </p:cNvCxnSpPr>
          <p:nvPr/>
        </p:nvCxnSpPr>
        <p:spPr>
          <a:xfrm>
            <a:off x="5021024" y="5079839"/>
            <a:ext cx="2351050" cy="6051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993C8A80-E5CD-46E5-919C-85949F1C803F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6522722" y="5079839"/>
            <a:ext cx="849352" cy="6051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4130DCBF-0299-4C9A-8F40-CBEAB39635AC}"/>
              </a:ext>
            </a:extLst>
          </p:cNvPr>
          <p:cNvCxnSpPr>
            <a:cxnSpLocks/>
            <a:stCxn id="61" idx="2"/>
            <a:endCxn id="72" idx="0"/>
          </p:cNvCxnSpPr>
          <p:nvPr/>
        </p:nvCxnSpPr>
        <p:spPr>
          <a:xfrm flipH="1">
            <a:off x="7372074" y="5079838"/>
            <a:ext cx="652346" cy="6051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8BE8B2A8-ED4E-400C-BC2F-2755006D160D}"/>
              </a:ext>
            </a:extLst>
          </p:cNvPr>
          <p:cNvCxnSpPr>
            <a:cxnSpLocks/>
            <a:stCxn id="62" idx="2"/>
            <a:endCxn id="72" idx="0"/>
          </p:cNvCxnSpPr>
          <p:nvPr/>
        </p:nvCxnSpPr>
        <p:spPr>
          <a:xfrm flipH="1">
            <a:off x="7372074" y="5079838"/>
            <a:ext cx="2154044" cy="6051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55F9073F-B4C7-4E50-A676-0B413991E0D3}"/>
              </a:ext>
            </a:extLst>
          </p:cNvPr>
          <p:cNvCxnSpPr>
            <a:cxnSpLocks/>
            <a:stCxn id="64" idx="2"/>
            <a:endCxn id="72" idx="0"/>
          </p:cNvCxnSpPr>
          <p:nvPr/>
        </p:nvCxnSpPr>
        <p:spPr>
          <a:xfrm flipH="1">
            <a:off x="7372074" y="5079838"/>
            <a:ext cx="3655742" cy="6051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8986D0B5-197A-460C-907E-7C0C47D37E8C}"/>
              </a:ext>
            </a:extLst>
          </p:cNvPr>
          <p:cNvSpPr txBox="1"/>
          <p:nvPr/>
        </p:nvSpPr>
        <p:spPr>
          <a:xfrm>
            <a:off x="700179" y="3226833"/>
            <a:ext cx="14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Audio signal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07411B51-5DD9-4D32-B096-A4EF0DA776FF}"/>
              </a:ext>
            </a:extLst>
          </p:cNvPr>
          <p:cNvSpPr txBox="1"/>
          <p:nvPr/>
        </p:nvSpPr>
        <p:spPr>
          <a:xfrm>
            <a:off x="10297038" y="909440"/>
            <a:ext cx="14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4F236357-EBFC-4CAF-BD43-8DAB878C1175}"/>
              </a:ext>
            </a:extLst>
          </p:cNvPr>
          <p:cNvSpPr txBox="1"/>
          <p:nvPr/>
        </p:nvSpPr>
        <p:spPr>
          <a:xfrm>
            <a:off x="10297038" y="3685255"/>
            <a:ext cx="149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605015C5-E19F-4D13-B975-B03823ED0292}"/>
              </a:ext>
            </a:extLst>
          </p:cNvPr>
          <p:cNvCxnSpPr>
            <a:cxnSpLocks/>
          </p:cNvCxnSpPr>
          <p:nvPr/>
        </p:nvCxnSpPr>
        <p:spPr>
          <a:xfrm>
            <a:off x="3290726" y="2993770"/>
            <a:ext cx="0" cy="1513639"/>
          </a:xfrm>
          <a:prstGeom prst="line">
            <a:avLst/>
          </a:prstGeom>
          <a:ln w="1905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0FC3410B-1C68-4328-8629-A612F5DD175B}"/>
              </a:ext>
            </a:extLst>
          </p:cNvPr>
          <p:cNvCxnSpPr>
            <a:cxnSpLocks/>
          </p:cNvCxnSpPr>
          <p:nvPr/>
        </p:nvCxnSpPr>
        <p:spPr>
          <a:xfrm>
            <a:off x="4792424" y="2993769"/>
            <a:ext cx="0" cy="1513639"/>
          </a:xfrm>
          <a:prstGeom prst="line">
            <a:avLst/>
          </a:prstGeom>
          <a:ln w="1905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FBAE9FD-F9DA-4C37-A534-2C68516E4D63}"/>
              </a:ext>
            </a:extLst>
          </p:cNvPr>
          <p:cNvCxnSpPr>
            <a:cxnSpLocks/>
          </p:cNvCxnSpPr>
          <p:nvPr/>
        </p:nvCxnSpPr>
        <p:spPr>
          <a:xfrm>
            <a:off x="6294121" y="2993768"/>
            <a:ext cx="0" cy="1513639"/>
          </a:xfrm>
          <a:prstGeom prst="line">
            <a:avLst/>
          </a:prstGeom>
          <a:ln w="1905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36E1941E-976C-495B-8FDC-655AB62CC492}"/>
              </a:ext>
            </a:extLst>
          </p:cNvPr>
          <p:cNvCxnSpPr>
            <a:cxnSpLocks/>
          </p:cNvCxnSpPr>
          <p:nvPr/>
        </p:nvCxnSpPr>
        <p:spPr>
          <a:xfrm>
            <a:off x="7795820" y="2993768"/>
            <a:ext cx="0" cy="1513639"/>
          </a:xfrm>
          <a:prstGeom prst="line">
            <a:avLst/>
          </a:prstGeom>
          <a:ln w="1905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1768DAE1-517C-468B-83C1-52226F188C54}"/>
              </a:ext>
            </a:extLst>
          </p:cNvPr>
          <p:cNvCxnSpPr>
            <a:cxnSpLocks/>
          </p:cNvCxnSpPr>
          <p:nvPr/>
        </p:nvCxnSpPr>
        <p:spPr>
          <a:xfrm>
            <a:off x="9293058" y="2988764"/>
            <a:ext cx="0" cy="1513639"/>
          </a:xfrm>
          <a:prstGeom prst="line">
            <a:avLst/>
          </a:prstGeom>
          <a:ln w="1905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793882D4-A3FF-4955-83F7-DA1A588280E5}"/>
              </a:ext>
            </a:extLst>
          </p:cNvPr>
          <p:cNvCxnSpPr>
            <a:cxnSpLocks/>
          </p:cNvCxnSpPr>
          <p:nvPr/>
        </p:nvCxnSpPr>
        <p:spPr>
          <a:xfrm>
            <a:off x="10799216" y="2988763"/>
            <a:ext cx="0" cy="1513639"/>
          </a:xfrm>
          <a:prstGeom prst="line">
            <a:avLst/>
          </a:prstGeom>
          <a:ln w="19050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Immagine 93">
            <a:extLst>
              <a:ext uri="{FF2B5EF4-FFF2-40B4-BE49-F238E27FC236}">
                <a16:creationId xmlns:a16="http://schemas.microsoft.com/office/drawing/2014/main" id="{1B675C11-A6CF-4A53-A0AF-89978F3EC4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2" r="26012" b="38595"/>
          <a:stretch/>
        </p:blipFill>
        <p:spPr>
          <a:xfrm>
            <a:off x="23784" y="6491874"/>
            <a:ext cx="352114" cy="329565"/>
          </a:xfrm>
          <a:prstGeom prst="rect">
            <a:avLst/>
          </a:prstGeom>
        </p:spPr>
      </p:pic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9E80305C-3B6D-4E8E-BEDF-8BF9C03A16D9}"/>
              </a:ext>
            </a:extLst>
          </p:cNvPr>
          <p:cNvSpPr txBox="1"/>
          <p:nvPr/>
        </p:nvSpPr>
        <p:spPr>
          <a:xfrm>
            <a:off x="2773684" y="3020850"/>
            <a:ext cx="1498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Blues/Hip-Hop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2E7F48F4-30DA-4754-8D97-2BFFC92019CA}"/>
              </a:ext>
            </a:extLst>
          </p:cNvPr>
          <p:cNvSpPr txBox="1"/>
          <p:nvPr/>
        </p:nvSpPr>
        <p:spPr>
          <a:xfrm>
            <a:off x="4368678" y="3020850"/>
            <a:ext cx="130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Blues/Metal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573059D8-6913-4605-A3E8-219D05E5C695}"/>
              </a:ext>
            </a:extLst>
          </p:cNvPr>
          <p:cNvSpPr txBox="1"/>
          <p:nvPr/>
        </p:nvSpPr>
        <p:spPr>
          <a:xfrm>
            <a:off x="5851790" y="3018634"/>
            <a:ext cx="130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Blues/Reggae</a:t>
            </a: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616508C6-8CB0-49A7-81AD-2CB019B8AC4B}"/>
              </a:ext>
            </a:extLst>
          </p:cNvPr>
          <p:cNvSpPr txBox="1"/>
          <p:nvPr/>
        </p:nvSpPr>
        <p:spPr>
          <a:xfrm>
            <a:off x="7363151" y="3021894"/>
            <a:ext cx="130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Hip-Hop/Metal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493B0DCE-7E87-4A95-8407-BFCFCB305D99}"/>
              </a:ext>
            </a:extLst>
          </p:cNvPr>
          <p:cNvSpPr txBox="1"/>
          <p:nvPr/>
        </p:nvSpPr>
        <p:spPr>
          <a:xfrm>
            <a:off x="8806317" y="3018633"/>
            <a:ext cx="142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Hip-Hop/Reggae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70CEAD4F-B6C8-4B5A-9447-3FE02CF0DB78}"/>
              </a:ext>
            </a:extLst>
          </p:cNvPr>
          <p:cNvSpPr txBox="1"/>
          <p:nvPr/>
        </p:nvSpPr>
        <p:spPr>
          <a:xfrm>
            <a:off x="10371009" y="3018634"/>
            <a:ext cx="130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i="1" dirty="0">
                <a:latin typeface="Arial" panose="020B0604020202020204" pitchFamily="34" charset="0"/>
                <a:cs typeface="Arial" panose="020B0604020202020204" pitchFamily="34" charset="0"/>
              </a:rPr>
              <a:t>Metal/Reggae</a:t>
            </a:r>
          </a:p>
        </p:txBody>
      </p:sp>
    </p:spTree>
    <p:extLst>
      <p:ext uri="{BB962C8B-B14F-4D97-AF65-F5344CB8AC3E}">
        <p14:creationId xmlns:p14="http://schemas.microsoft.com/office/powerpoint/2010/main" val="17485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4FB3034D-6ECF-46A0-BBCC-300D751D91A1}"/>
              </a:ext>
            </a:extLst>
          </p:cNvPr>
          <p:cNvSpPr/>
          <p:nvPr/>
        </p:nvSpPr>
        <p:spPr>
          <a:xfrm>
            <a:off x="0" y="6450917"/>
            <a:ext cx="12191999" cy="411480"/>
          </a:xfrm>
          <a:prstGeom prst="rect">
            <a:avLst/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it-IT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       POLITECNICO DI MILANO							 		    </a:t>
            </a:r>
            <a:r>
              <a:rPr lang="it-IT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HW1 CMLS – Group 16</a:t>
            </a:r>
            <a:endParaRPr lang="it-IT" sz="1200" b="1" dirty="0">
              <a:solidFill>
                <a:schemeClr val="accent3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229970E-7D40-419D-930A-054A417CDD3C}"/>
              </a:ext>
            </a:extLst>
          </p:cNvPr>
          <p:cNvSpPr/>
          <p:nvPr/>
        </p:nvSpPr>
        <p:spPr>
          <a:xfrm>
            <a:off x="0" y="0"/>
            <a:ext cx="12192000" cy="755896"/>
          </a:xfrm>
          <a:prstGeom prst="rect">
            <a:avLst/>
          </a:prstGeom>
          <a:solidFill>
            <a:schemeClr val="accent5">
              <a:lumMod val="60000"/>
              <a:lumOff val="40000"/>
              <a:alpha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0" bIns="0" rtlCol="0" anchor="ctr"/>
          <a:lstStyle/>
          <a:p>
            <a:r>
              <a:rPr lang="it-IT" sz="4400" dirty="0">
                <a:solidFill>
                  <a:schemeClr val="bg1"/>
                </a:solidFill>
                <a:latin typeface="Agency FB" panose="020B0503020202020204" pitchFamily="34" charset="0"/>
              </a:rPr>
              <a:t>CONFUSION MATRIX AND EVALUATION OF THE RESULTS</a:t>
            </a:r>
            <a:endParaRPr lang="it-IT" sz="3429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3055DC0-3884-4E63-921D-4E37C56802D8}"/>
              </a:ext>
            </a:extLst>
          </p:cNvPr>
          <p:cNvSpPr/>
          <p:nvPr/>
        </p:nvSpPr>
        <p:spPr>
          <a:xfrm rot="5400000">
            <a:off x="-3240209" y="3222507"/>
            <a:ext cx="6880101" cy="399684"/>
          </a:xfrm>
          <a:prstGeom prst="rect">
            <a:avLst/>
          </a:prstGeom>
          <a:solidFill>
            <a:schemeClr val="accent3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D67A7CF-65B9-4875-B60C-7E18C5344A1C}"/>
              </a:ext>
            </a:extLst>
          </p:cNvPr>
          <p:cNvSpPr txBox="1"/>
          <p:nvPr/>
        </p:nvSpPr>
        <p:spPr>
          <a:xfrm>
            <a:off x="9725" y="39257"/>
            <a:ext cx="38023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AB09A3A8-FA5F-4B48-ACA1-53C2C27B20AD}"/>
              </a:ext>
            </a:extLst>
          </p:cNvPr>
          <p:cNvSpPr txBox="1"/>
          <p:nvPr/>
        </p:nvSpPr>
        <p:spPr>
          <a:xfrm>
            <a:off x="874940" y="4206218"/>
            <a:ext cx="110024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/>
              <a:t>The evaluation of the results is not as simple as it seems</a:t>
            </a:r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Freccia a gallone 62">
            <a:extLst>
              <a:ext uri="{FF2B5EF4-FFF2-40B4-BE49-F238E27FC236}">
                <a16:creationId xmlns:a16="http://schemas.microsoft.com/office/drawing/2014/main" id="{3F013CD7-0E67-40DF-AFB9-14E26F2E88CA}"/>
              </a:ext>
            </a:extLst>
          </p:cNvPr>
          <p:cNvSpPr/>
          <p:nvPr/>
        </p:nvSpPr>
        <p:spPr>
          <a:xfrm>
            <a:off x="199842" y="4302342"/>
            <a:ext cx="475256" cy="238641"/>
          </a:xfrm>
          <a:prstGeom prst="chevron">
            <a:avLst>
              <a:gd name="adj" fmla="val 72471"/>
            </a:avLst>
          </a:prstGeom>
          <a:solidFill>
            <a:schemeClr val="accent5">
              <a:lumMod val="40000"/>
              <a:lumOff val="60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2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3C1470EC-D5DB-4989-8AE1-C428AD121816}"/>
              </a:ext>
            </a:extLst>
          </p:cNvPr>
          <p:cNvSpPr/>
          <p:nvPr/>
        </p:nvSpPr>
        <p:spPr>
          <a:xfrm>
            <a:off x="5501015" y="4547391"/>
            <a:ext cx="505348" cy="1467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200" b="1" dirty="0">
              <a:latin typeface="Agency FB" panose="020B0503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6F7B12-3AE9-4A69-818B-8F42F5DECEAF}"/>
              </a:ext>
            </a:extLst>
          </p:cNvPr>
          <p:cNvSpPr txBox="1"/>
          <p:nvPr/>
        </p:nvSpPr>
        <p:spPr>
          <a:xfrm>
            <a:off x="1572969" y="4737481"/>
            <a:ext cx="103043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Similarities in the typical instrument used or in their musical origins</a:t>
            </a:r>
          </a:p>
        </p:txBody>
      </p:sp>
      <p:sp>
        <p:nvSpPr>
          <p:cNvPr id="18" name="Freccia a gallone 17">
            <a:extLst>
              <a:ext uri="{FF2B5EF4-FFF2-40B4-BE49-F238E27FC236}">
                <a16:creationId xmlns:a16="http://schemas.microsoft.com/office/drawing/2014/main" id="{9732FCC8-2ED1-419A-82DC-AE75BFD1FD2E}"/>
              </a:ext>
            </a:extLst>
          </p:cNvPr>
          <p:cNvSpPr/>
          <p:nvPr/>
        </p:nvSpPr>
        <p:spPr>
          <a:xfrm>
            <a:off x="874940" y="4838074"/>
            <a:ext cx="475256" cy="229702"/>
          </a:xfrm>
          <a:prstGeom prst="chevron">
            <a:avLst>
              <a:gd name="adj" fmla="val 72471"/>
            </a:avLst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68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DD2DDF0A-0636-473E-8321-301FE2F7B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2" r="26012" b="38595"/>
          <a:stretch/>
        </p:blipFill>
        <p:spPr>
          <a:xfrm>
            <a:off x="23784" y="6491874"/>
            <a:ext cx="352114" cy="32956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FD16D20-C79A-41A4-A72A-661EE1F36EB7}"/>
              </a:ext>
            </a:extLst>
          </p:cNvPr>
          <p:cNvSpPr txBox="1"/>
          <p:nvPr/>
        </p:nvSpPr>
        <p:spPr>
          <a:xfrm>
            <a:off x="1572969" y="5272617"/>
            <a:ext cx="103043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Subjective nature of genre classification</a:t>
            </a:r>
          </a:p>
        </p:txBody>
      </p:sp>
      <p:sp>
        <p:nvSpPr>
          <p:cNvPr id="25" name="Freccia a gallone 24">
            <a:extLst>
              <a:ext uri="{FF2B5EF4-FFF2-40B4-BE49-F238E27FC236}">
                <a16:creationId xmlns:a16="http://schemas.microsoft.com/office/drawing/2014/main" id="{91008C54-2C95-48F9-9461-BF9C0EA35F89}"/>
              </a:ext>
            </a:extLst>
          </p:cNvPr>
          <p:cNvSpPr/>
          <p:nvPr/>
        </p:nvSpPr>
        <p:spPr>
          <a:xfrm>
            <a:off x="874940" y="5373210"/>
            <a:ext cx="475256" cy="229702"/>
          </a:xfrm>
          <a:prstGeom prst="chevron">
            <a:avLst>
              <a:gd name="adj" fmla="val 72471"/>
            </a:avLst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68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4A7B9D1-2F41-4DB8-B85C-53513C72E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11966"/>
              </p:ext>
            </p:extLst>
          </p:nvPr>
        </p:nvGraphicFramePr>
        <p:xfrm>
          <a:off x="2114348" y="2187867"/>
          <a:ext cx="67733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7570393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174032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231369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61622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77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Hip-Hop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Reggae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2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Blues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6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Hip-Hop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7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50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Reggae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677839"/>
                  </a:ext>
                </a:extLst>
              </a:tr>
            </a:tbl>
          </a:graphicData>
        </a:graphic>
      </p:graphicFrame>
      <p:graphicFrame>
        <p:nvGraphicFramePr>
          <p:cNvPr id="3" name="Tabella 3">
            <a:extLst>
              <a:ext uri="{FF2B5EF4-FFF2-40B4-BE49-F238E27FC236}">
                <a16:creationId xmlns:a16="http://schemas.microsoft.com/office/drawing/2014/main" id="{A00EC1BC-8CB7-405D-A385-BB5BF52A9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76565"/>
              </p:ext>
            </p:extLst>
          </p:nvPr>
        </p:nvGraphicFramePr>
        <p:xfrm>
          <a:off x="9047795" y="2187867"/>
          <a:ext cx="1463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883349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Accuracy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3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2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80 %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25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20 %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66348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3D1401F-7D84-4734-AAB6-53E3DB2D3A38}"/>
              </a:ext>
            </a:extLst>
          </p:cNvPr>
          <p:cNvSpPr txBox="1"/>
          <p:nvPr/>
        </p:nvSpPr>
        <p:spPr>
          <a:xfrm>
            <a:off x="1572969" y="5806589"/>
            <a:ext cx="103043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Sometimes artists merge two or multiple known genres</a:t>
            </a:r>
          </a:p>
        </p:txBody>
      </p:sp>
      <p:sp>
        <p:nvSpPr>
          <p:cNvPr id="20" name="Freccia a gallone 19">
            <a:extLst>
              <a:ext uri="{FF2B5EF4-FFF2-40B4-BE49-F238E27FC236}">
                <a16:creationId xmlns:a16="http://schemas.microsoft.com/office/drawing/2014/main" id="{3143A693-4848-4FF5-8DED-18324E5E7FFB}"/>
              </a:ext>
            </a:extLst>
          </p:cNvPr>
          <p:cNvSpPr/>
          <p:nvPr/>
        </p:nvSpPr>
        <p:spPr>
          <a:xfrm>
            <a:off x="874940" y="5907182"/>
            <a:ext cx="475256" cy="229702"/>
          </a:xfrm>
          <a:prstGeom prst="chevron">
            <a:avLst>
              <a:gd name="adj" fmla="val 72471"/>
            </a:avLst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68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58054E8-6B68-410D-9BAB-7ED94626D29B}"/>
              </a:ext>
            </a:extLst>
          </p:cNvPr>
          <p:cNvSpPr txBox="1"/>
          <p:nvPr/>
        </p:nvSpPr>
        <p:spPr>
          <a:xfrm>
            <a:off x="874940" y="1048129"/>
            <a:ext cx="110024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Confusion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GB" sz="2800" dirty="0"/>
              <a:t>to understand the performance of the model </a:t>
            </a:r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Freccia a gallone 25">
            <a:extLst>
              <a:ext uri="{FF2B5EF4-FFF2-40B4-BE49-F238E27FC236}">
                <a16:creationId xmlns:a16="http://schemas.microsoft.com/office/drawing/2014/main" id="{267D3976-C053-4475-9FBC-A53F0BD616DF}"/>
              </a:ext>
            </a:extLst>
          </p:cNvPr>
          <p:cNvSpPr/>
          <p:nvPr/>
        </p:nvSpPr>
        <p:spPr>
          <a:xfrm>
            <a:off x="199842" y="1144253"/>
            <a:ext cx="475256" cy="238641"/>
          </a:xfrm>
          <a:prstGeom prst="chevron">
            <a:avLst>
              <a:gd name="adj" fmla="val 72471"/>
            </a:avLst>
          </a:prstGeom>
          <a:solidFill>
            <a:schemeClr val="accent5">
              <a:lumMod val="40000"/>
              <a:lumOff val="60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2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EA7BE51-78C1-4CF2-BC96-6D5BC5809288}"/>
              </a:ext>
            </a:extLst>
          </p:cNvPr>
          <p:cNvSpPr txBox="1"/>
          <p:nvPr/>
        </p:nvSpPr>
        <p:spPr>
          <a:xfrm>
            <a:off x="1572967" y="1579393"/>
            <a:ext cx="1061903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How many times each class is classified as one of the considered classes</a:t>
            </a:r>
          </a:p>
        </p:txBody>
      </p:sp>
      <p:sp>
        <p:nvSpPr>
          <p:cNvPr id="29" name="Freccia a gallone 28">
            <a:extLst>
              <a:ext uri="{FF2B5EF4-FFF2-40B4-BE49-F238E27FC236}">
                <a16:creationId xmlns:a16="http://schemas.microsoft.com/office/drawing/2014/main" id="{93B7C063-96E7-4297-8302-EFD33FD7405D}"/>
              </a:ext>
            </a:extLst>
          </p:cNvPr>
          <p:cNvSpPr/>
          <p:nvPr/>
        </p:nvSpPr>
        <p:spPr>
          <a:xfrm>
            <a:off x="874940" y="1679985"/>
            <a:ext cx="475256" cy="229702"/>
          </a:xfrm>
          <a:prstGeom prst="chevron">
            <a:avLst>
              <a:gd name="adj" fmla="val 72471"/>
            </a:avLst>
          </a:prstGeom>
          <a:solidFill>
            <a:schemeClr val="accent5">
              <a:lumMod val="75000"/>
              <a:alpha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sz="168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4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F8E02E9A-10F4-4930-9479-9E02C826D0BD}"/>
              </a:ext>
            </a:extLst>
          </p:cNvPr>
          <p:cNvSpPr/>
          <p:nvPr/>
        </p:nvSpPr>
        <p:spPr>
          <a:xfrm>
            <a:off x="114300" y="2295606"/>
            <a:ext cx="11963400" cy="44642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86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4158B81-37C9-4310-B3E1-8B83D66D32A0}"/>
              </a:ext>
            </a:extLst>
          </p:cNvPr>
          <p:cNvSpPr txBox="1"/>
          <p:nvPr/>
        </p:nvSpPr>
        <p:spPr>
          <a:xfrm>
            <a:off x="2425778" y="3429000"/>
            <a:ext cx="734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Thanks for </a:t>
            </a:r>
            <a:r>
              <a:rPr lang="it-IT" sz="4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your</a:t>
            </a:r>
            <a:r>
              <a:rPr lang="it-IT" sz="4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it-IT" sz="4800" b="1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attention</a:t>
            </a:r>
            <a:r>
              <a:rPr lang="it-IT" sz="4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!</a:t>
            </a:r>
            <a:endParaRPr lang="it-IT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22A16913-8A4B-4B33-BFC5-FF43E55CAA90}"/>
              </a:ext>
            </a:extLst>
          </p:cNvPr>
          <p:cNvSpPr/>
          <p:nvPr/>
        </p:nvSpPr>
        <p:spPr>
          <a:xfrm>
            <a:off x="11122434" y="2286000"/>
            <a:ext cx="467792" cy="4537550"/>
          </a:xfrm>
          <a:prstGeom prst="arc">
            <a:avLst>
              <a:gd name="adj1" fmla="val 16212242"/>
              <a:gd name="adj2" fmla="val 532538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286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8E19E359-FEE5-45E3-AA3E-C2073C7B825B}"/>
              </a:ext>
            </a:extLst>
          </p:cNvPr>
          <p:cNvSpPr/>
          <p:nvPr/>
        </p:nvSpPr>
        <p:spPr>
          <a:xfrm rot="5068519">
            <a:off x="5698846" y="-295090"/>
            <a:ext cx="503096" cy="12276799"/>
          </a:xfrm>
          <a:prstGeom prst="arc">
            <a:avLst>
              <a:gd name="adj1" fmla="val 16200000"/>
              <a:gd name="adj2" fmla="val 5359344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286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FF3FC11-B56C-4D37-83D7-1CB3D4715DBE}"/>
              </a:ext>
            </a:extLst>
          </p:cNvPr>
          <p:cNvSpPr/>
          <p:nvPr/>
        </p:nvSpPr>
        <p:spPr>
          <a:xfrm>
            <a:off x="114300" y="1584728"/>
            <a:ext cx="11963400" cy="610251"/>
          </a:xfrm>
          <a:prstGeom prst="rect">
            <a:avLst/>
          </a:prstGeom>
          <a:solidFill>
            <a:schemeClr val="accent5">
              <a:lumMod val="60000"/>
              <a:lumOff val="40000"/>
              <a:alpha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143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4D977AA-B9AA-4BCF-96A9-9FC3B4FD6C0B}"/>
              </a:ext>
            </a:extLst>
          </p:cNvPr>
          <p:cNvSpPr txBox="1"/>
          <p:nvPr/>
        </p:nvSpPr>
        <p:spPr>
          <a:xfrm>
            <a:off x="1883140" y="1567235"/>
            <a:ext cx="629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Master of Science Music and Acoustic Engineering</a:t>
            </a:r>
          </a:p>
          <a:p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Computer Music – </a:t>
            </a:r>
            <a:r>
              <a:rPr lang="it-IT" sz="1800" dirty="0" err="1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Languages</a:t>
            </a: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and Systems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B30212C-5222-4226-905F-F3B74BA5DE4C}"/>
              </a:ext>
            </a:extLst>
          </p:cNvPr>
          <p:cNvCxnSpPr/>
          <p:nvPr/>
        </p:nvCxnSpPr>
        <p:spPr>
          <a:xfrm>
            <a:off x="1812530" y="1654979"/>
            <a:ext cx="0" cy="4368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C8CA60D6-BC77-4666-A2F8-2A338D48D3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2" r="26012" b="38595"/>
          <a:stretch/>
        </p:blipFill>
        <p:spPr>
          <a:xfrm>
            <a:off x="202435" y="142745"/>
            <a:ext cx="1397979" cy="130845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3A081D69-6FBE-44D7-BCA8-B3B68985CB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69" b="15066"/>
          <a:stretch/>
        </p:blipFill>
        <p:spPr>
          <a:xfrm>
            <a:off x="1988532" y="341788"/>
            <a:ext cx="2552440" cy="327633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6165122D-B61C-4099-A26F-AEBDF1AC69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3"/>
          <a:stretch/>
        </p:blipFill>
        <p:spPr>
          <a:xfrm>
            <a:off x="1552790" y="734221"/>
            <a:ext cx="2552440" cy="21774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5DC76EE-2F16-435A-BC26-647FB4EA0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56" y="1108828"/>
            <a:ext cx="3117610" cy="221331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370D247-EDED-46F9-8401-A10CDFCB7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087" y="1122698"/>
            <a:ext cx="1016655" cy="20076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F525A859-02EE-4247-ACA7-32A55DF3D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742" y="100834"/>
            <a:ext cx="1500958" cy="13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95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</TotalTime>
  <Words>582</Words>
  <Application>Microsoft Office PowerPoint</Application>
  <PresentationFormat>Widescreen</PresentationFormat>
  <Paragraphs>132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Sorini</dc:creator>
  <cp:lastModifiedBy>Luca Sorini</cp:lastModifiedBy>
  <cp:revision>316</cp:revision>
  <dcterms:created xsi:type="dcterms:W3CDTF">2021-02-23T22:20:44Z</dcterms:created>
  <dcterms:modified xsi:type="dcterms:W3CDTF">2021-05-06T11:12:57Z</dcterms:modified>
</cp:coreProperties>
</file>