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552" autoAdjust="0"/>
  </p:normalViewPr>
  <p:slideViewPr>
    <p:cSldViewPr snapToGrid="0">
      <p:cViewPr varScale="1">
        <p:scale>
          <a:sx n="63" d="100"/>
          <a:sy n="63" d="100"/>
        </p:scale>
        <p:origin x="14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35501-D773-4D34-B698-04240050240D}" type="datetimeFigureOut">
              <a:rPr lang="en-CA" smtClean="0"/>
              <a:t>2021-10-11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73C94-21BE-4D1D-A3D0-1A368517BD0A}" type="slidenum">
              <a:rPr lang="en-CA" smtClean="0"/>
              <a:t>‹#›</a:t>
            </a:fld>
            <a:endParaRPr lang="en-CA"/>
          </a:p>
        </p:txBody>
      </p:sp>
    </p:spTree>
    <p:extLst>
      <p:ext uri="{BB962C8B-B14F-4D97-AF65-F5344CB8AC3E}">
        <p14:creationId xmlns:p14="http://schemas.microsoft.com/office/powerpoint/2010/main" val="305832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Hello everyone, my name is Zhang Chenxi, now I will introduce the progress of my final project. My project is also the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DrivenData</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competition, to predict dengue fever cases.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a:t>
            </a:fld>
            <a:endParaRPr lang="en-CA"/>
          </a:p>
        </p:txBody>
      </p:sp>
    </p:spTree>
    <p:extLst>
      <p:ext uri="{BB962C8B-B14F-4D97-AF65-F5344CB8AC3E}">
        <p14:creationId xmlns:p14="http://schemas.microsoft.com/office/powerpoint/2010/main" val="4187239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Here is a sample and a summary of the feature dataset. We can see that besides “city” and “year”,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week_start_date</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which are categorical and time ordinal data, all other variables are continuous variables.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10</a:t>
            </a:fld>
            <a:endParaRPr lang="en-CA"/>
          </a:p>
        </p:txBody>
      </p:sp>
    </p:spTree>
    <p:extLst>
      <p:ext uri="{BB962C8B-B14F-4D97-AF65-F5344CB8AC3E}">
        <p14:creationId xmlns:p14="http://schemas.microsoft.com/office/powerpoint/2010/main" val="272102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label datasets include the reported total cases of a given city, year,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Weekofyear</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This project will use various machine learning techniques, specifically, regression models, to predict the total cases based on the feature set. The goal is the minimize the mean absolute error between the predicted result and the actual result.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11</a:t>
            </a:fld>
            <a:endParaRPr lang="en-CA"/>
          </a:p>
        </p:txBody>
      </p:sp>
    </p:spTree>
    <p:extLst>
      <p:ext uri="{BB962C8B-B14F-4D97-AF65-F5344CB8AC3E}">
        <p14:creationId xmlns:p14="http://schemas.microsoft.com/office/powerpoint/2010/main" val="241288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My first step is to explore and observe the dataset. Since the datasets include the features of two cities, I decide to separate them and do analyses on each one. To begin with, I checked the number of missing data within the feature set. As we can see, besides the city and date parameters, all other features have missing data. Since they are continuous variables, thus filling them manually is not an option;  and the proportion of missing values is quite big, thus ignoring them is not a good choice as well.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12</a:t>
            </a:fld>
            <a:endParaRPr lang="en-CA"/>
          </a:p>
        </p:txBody>
      </p:sp>
    </p:spTree>
    <p:extLst>
      <p:ext uri="{BB962C8B-B14F-4D97-AF65-F5344CB8AC3E}">
        <p14:creationId xmlns:p14="http://schemas.microsoft.com/office/powerpoint/2010/main" val="2407319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In the remaining options, I checked the correlation between each variable. As we can see from the heatmap, we can observe there exists some high correlations between several features, also, it is reasonable to believe that some variables are related to each other, such as the Maximum air temperature, the Minimum air temperature, the average air temperature. Thus instead of filling the missing values with column mean, I decide to use linear regression to interpolate the missing values. In addition to this, it is good to remove high correlated features in supervised learning, thus I decided to drop the terms that correlate greater than 0.95 or smaller than -0.95.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13</a:t>
            </a:fld>
            <a:endParaRPr lang="en-CA"/>
          </a:p>
        </p:txBody>
      </p:sp>
    </p:spTree>
    <p:extLst>
      <p:ext uri="{BB962C8B-B14F-4D97-AF65-F5344CB8AC3E}">
        <p14:creationId xmlns:p14="http://schemas.microsoft.com/office/powerpoint/2010/main" val="102150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After that, I plotted the boxplot in order to observe the distribution as well as the outliers of each feature. I decided to ignore the ‘year’,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Week_start_date</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Weekofyear</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for now and judge solely on the continuous features. From the boxplots, we indeed can see most of the data points from the features from the Climate Forecast System Reanalysis measurements are deviate from their quantiles, which are outliers. First of all, I noticed some temperatures’ features are measured in Kalvin and some are measured in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celsius</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So I converted all Kalvin degrees to Celsius degrees. Then to Center and scale, I applied Z-score normalization to the feature sets by removing the mean and scaling to unit variance.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14</a:t>
            </a:fld>
            <a:endParaRPr lang="en-CA"/>
          </a:p>
        </p:txBody>
      </p:sp>
    </p:spTree>
    <p:extLst>
      <p:ext uri="{BB962C8B-B14F-4D97-AF65-F5344CB8AC3E}">
        <p14:creationId xmlns:p14="http://schemas.microsoft.com/office/powerpoint/2010/main" val="2074014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shape of the feature set is 1456 by 24. Currently, the dimension is not very huge, thus it is not necessary to perform dimension reduction such as PCA. As for feature selection, I decided to bring back the time variable to see the hidden periodic trend of each feature. Rather than choosing only the features which are highly correlated with the total number of cases, I plotted the seasonal decompose graphs for each feature value including total cases. The are too many graphs, I will just show the elected ones. The selected plots are the features that shown a significant periodic pattern in time.</a:t>
            </a:r>
            <a:r>
              <a:rPr lang="en-CA" sz="1800" dirty="0">
                <a:effectLst/>
                <a:latin typeface="Calibri" panose="020F0502020204030204" pitchFamily="34" charset="0"/>
                <a:ea typeface="DengXian" panose="02010600030101010101" pitchFamily="2" charset="-122"/>
                <a:cs typeface="Times New Roman" panose="02020603050405020304" pitchFamily="18" charset="0"/>
              </a:rPr>
              <a:t> </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One such pattern we can see that features like dew point temperature, specific humidity, min/max/average temperature peak every 52 weeks or around 52 weeks are similar to the total number of cases in San Juan.</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15</a:t>
            </a:fld>
            <a:endParaRPr lang="en-CA"/>
          </a:p>
        </p:txBody>
      </p:sp>
    </p:spTree>
    <p:extLst>
      <p:ext uri="{BB962C8B-B14F-4D97-AF65-F5344CB8AC3E}">
        <p14:creationId xmlns:p14="http://schemas.microsoft.com/office/powerpoint/2010/main" val="272326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In addition, I also plot the correlation of each feature in ascending order. After cross compare the correlation with the periodic pattern, for San Juan, I decided to keep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reanalysis_dew_point_temp_k</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station_avg_temp_c</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reanalysis_max_air_temp_k</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station_max_temp_c</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reanalysis_min_air_temp_k</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reanalysis_air_temp_k</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similarly, I decided to keep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reanalysis_dew_point_temp_k</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station_min_temp_c</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reanalysis_min_air_temp_k</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The difference between mine feature selection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siqi’s</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is that I didn’t include features like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reanalysis_specific_humidity_g_per_kg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due to the reason it has been dropped previously since it has a correlation greater than 0.95.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16</a:t>
            </a:fld>
            <a:endParaRPr lang="en-CA"/>
          </a:p>
        </p:txBody>
      </p:sp>
    </p:spTree>
    <p:extLst>
      <p:ext uri="{BB962C8B-B14F-4D97-AF65-F5344CB8AC3E}">
        <p14:creationId xmlns:p14="http://schemas.microsoft.com/office/powerpoint/2010/main" val="1061892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What’s more, I also plot the histogram of the total cases in order to see the distribution of the target. From the plot, we can see that the distribution is skewed to the right. The shape is very similar to the Poisson distribution and negative binomial distribution model.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17</a:t>
            </a:fld>
            <a:endParaRPr lang="en-CA"/>
          </a:p>
        </p:txBody>
      </p:sp>
    </p:spTree>
    <p:extLst>
      <p:ext uri="{BB962C8B-B14F-4D97-AF65-F5344CB8AC3E}">
        <p14:creationId xmlns:p14="http://schemas.microsoft.com/office/powerpoint/2010/main" val="339421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As a result, my candidate models include negative binomial regression and Poisson regression model with the selected features, with linear regression as the benchmark. In addition, I also include Random Forest Regression to observe the mode ensemble result. Unlike the regular Random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Forst</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I assigned a weight to each feature based on their correlation to boost the result.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18</a:t>
            </a:fld>
            <a:endParaRPr lang="en-CA"/>
          </a:p>
        </p:txBody>
      </p:sp>
    </p:spTree>
    <p:extLst>
      <p:ext uri="{BB962C8B-B14F-4D97-AF65-F5344CB8AC3E}">
        <p14:creationId xmlns:p14="http://schemas.microsoft.com/office/powerpoint/2010/main" val="193972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For evaluation, I split the dataset into the training set and test set randomly. And for the training set, I also split it into the training set and validation set. The technique I used is called leave-one-out cross-validation. Compare to k-fold cross-validation, Leave-one-out cross-validation is approximately unbiased, because the difference in size between the training set used in each fold and the entire dataset is only a single pattern. In addition, it is computationally inexpensive for models like regression, so it is suitable for imputations like MAE or MSE.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19</a:t>
            </a:fld>
            <a:endParaRPr lang="en-CA"/>
          </a:p>
        </p:txBody>
      </p:sp>
    </p:spTree>
    <p:extLst>
      <p:ext uri="{BB962C8B-B14F-4D97-AF65-F5344CB8AC3E}">
        <p14:creationId xmlns:p14="http://schemas.microsoft.com/office/powerpoint/2010/main" val="224626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Let’s see some introduction first. Dengue fever is a mosquito-borne tropical disease caused by the dengue virus. Symptoms typically begin 3 to 14 days after infection. These may include a high fever, headache, vomiting, muscle and joint pains, and a characteristic skin rash.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a:t>
            </a:fld>
            <a:endParaRPr lang="en-CA"/>
          </a:p>
        </p:txBody>
      </p:sp>
    </p:spTree>
    <p:extLst>
      <p:ext uri="{BB962C8B-B14F-4D97-AF65-F5344CB8AC3E}">
        <p14:creationId xmlns:p14="http://schemas.microsoft.com/office/powerpoint/2010/main" val="868819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overall Training and Testing Procedure is that: first I use each model to fit the training set and validation set, with cross-validation to find the best hyperparameter for the model which minimizes the mean absolute error. Then I apply the model to the test set to see the test MAE and use it to compare with other models.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20</a:t>
            </a:fld>
            <a:endParaRPr lang="en-CA"/>
          </a:p>
        </p:txBody>
      </p:sp>
    </p:spTree>
    <p:extLst>
      <p:ext uri="{BB962C8B-B14F-4D97-AF65-F5344CB8AC3E}">
        <p14:creationId xmlns:p14="http://schemas.microsoft.com/office/powerpoint/2010/main" val="3713621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validation results are listed here. As we can see, the benchmark Linear Regression was able to reach a mean absolute error of 24.88 for San Juan and 7.04 for Iquitos. The Poisson Regression was able to reach a mean absolute error of 24.77 for San Juan and 7.05 for Iquitos, surprisingly, didn’t improve a lot compare to linear regression. The Negative Binomial Regression was able to reach a mean absolute error of 24.76 for San Juan and 6.98 for Iquitos, which appears to be the best model among the regression models. On the other hand, the machine learning Random Forest Regression model was able to reach a mean absolute error of 23.19 for San Juan and 7.64 for Iquitos, which ranks the best among all models.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21</a:t>
            </a:fld>
            <a:endParaRPr lang="en-CA"/>
          </a:p>
        </p:txBody>
      </p:sp>
    </p:spTree>
    <p:extLst>
      <p:ext uri="{BB962C8B-B14F-4D97-AF65-F5344CB8AC3E}">
        <p14:creationId xmlns:p14="http://schemas.microsoft.com/office/powerpoint/2010/main" val="2831982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After that, I used the Negative Binomial Regression and Random Forest Regression to produce the submission file with the actual test file and submitted them into the competition cite. Surprisingly, the Negative Binomial Regression’s mean absolute error increased 26.137, however, this still allows me to rank 286</a:t>
            </a:r>
            <a:r>
              <a:rPr lang="en-CA" sz="1800" baseline="30000" dirty="0">
                <a:effectLst/>
                <a:latin typeface="Times New Roman" panose="02020603050405020304" pitchFamily="18" charset="0"/>
                <a:ea typeface="DengXian" panose="02010600030101010101" pitchFamily="2" charset="-122"/>
                <a:cs typeface="Times New Roman" panose="02020603050405020304" pitchFamily="18" charset="0"/>
              </a:rPr>
              <a:t>th</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place among 11046 competitors; the Random Forest Regression with weight assigning was able to reach a mean absolute error of 19.93, which boost my rank from 286 to 250.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22</a:t>
            </a:fld>
            <a:endParaRPr lang="en-CA"/>
          </a:p>
        </p:txBody>
      </p:sp>
    </p:spTree>
    <p:extLst>
      <p:ext uri="{BB962C8B-B14F-4D97-AF65-F5344CB8AC3E}">
        <p14:creationId xmlns:p14="http://schemas.microsoft.com/office/powerpoint/2010/main" val="2423176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Based on the performance of the Negative Binomial Regression, it is obvious to conclude that those regression models are overfitting the datasets. One possible reason might be that the correlation between each individual feature and the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total_cases</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was less. Therefore the relationship between those features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total_cases</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may be non-linear.</a:t>
            </a:r>
            <a:r>
              <a:rPr lang="en-CA" sz="1800" dirty="0">
                <a:effectLst/>
                <a:latin typeface="Calibri" panose="020F0502020204030204" pitchFamily="34" charset="0"/>
                <a:ea typeface="DengXian" panose="02010600030101010101" pitchFamily="2" charset="-122"/>
                <a:cs typeface="Times New Roman" panose="02020603050405020304" pitchFamily="18" charset="0"/>
              </a:rPr>
              <a:t> </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Another possible reason might be the correlation between selected features since they are unclear. </a:t>
            </a:r>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23</a:t>
            </a:fld>
            <a:endParaRPr lang="en-CA"/>
          </a:p>
        </p:txBody>
      </p:sp>
    </p:spTree>
    <p:extLst>
      <p:ext uri="{BB962C8B-B14F-4D97-AF65-F5344CB8AC3E}">
        <p14:creationId xmlns:p14="http://schemas.microsoft.com/office/powerpoint/2010/main" val="1562353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Times New Roman" panose="02020603050405020304" pitchFamily="18" charset="0"/>
                <a:ea typeface="DengXian" panose="02010600030101010101" pitchFamily="2" charset="-122"/>
                <a:cs typeface="Times New Roman" panose="02020603050405020304" pitchFamily="18" charset="0"/>
              </a:rPr>
              <a:t>This may also be the reason why Random Forest Regression models perform ahead of other models due to the ability to learn non-linear relationships and robustness to outliers since it uses multiple models to obtain better predictive performance by using </a:t>
            </a:r>
            <a:r>
              <a:rPr lang="en-CA" sz="1200" dirty="0" err="1">
                <a:effectLst/>
                <a:latin typeface="Times New Roman" panose="02020603050405020304" pitchFamily="18" charset="0"/>
                <a:ea typeface="DengXian" panose="02010600030101010101" pitchFamily="2" charset="-122"/>
                <a:cs typeface="Times New Roman" panose="02020603050405020304" pitchFamily="18" charset="0"/>
              </a:rPr>
              <a:t>ensembling</a:t>
            </a:r>
            <a:r>
              <a:rPr lang="en-CA" sz="1200" dirty="0">
                <a:effectLst/>
                <a:latin typeface="Times New Roman" panose="02020603050405020304" pitchFamily="18" charset="0"/>
                <a:ea typeface="DengXian" panose="02010600030101010101" pitchFamily="2" charset="-122"/>
                <a:cs typeface="Times New Roman" panose="02020603050405020304" pitchFamily="18" charset="0"/>
              </a:rPr>
              <a:t> methods and cross-validation to select the best number of trees. </a:t>
            </a:r>
            <a:endParaRPr lang="en-CA"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24</a:t>
            </a:fld>
            <a:endParaRPr lang="en-CA"/>
          </a:p>
        </p:txBody>
      </p:sp>
    </p:spTree>
    <p:extLst>
      <p:ext uri="{BB962C8B-B14F-4D97-AF65-F5344CB8AC3E}">
        <p14:creationId xmlns:p14="http://schemas.microsoft.com/office/powerpoint/2010/main" val="2128798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To sum up, I first fill the missing values with linear interpolation and applied z-score normalization in the preprocessing step. When it comes to feature selection, I first analyzed the correlation matrix containing correlation between each feature and remove the high correlated ones, and then I cross-compare with the correlation between features and the total cases and feature’s seasonal decompose to select features with high correlation and significant seasonal periodic patterns. For Random Forest Regression, I also added weights to each feature. In the end, I was able to achieve MAE 19.93 and reached the top 25</a:t>
            </a:r>
            <a:r>
              <a:rPr lang="en-CA" sz="1800" baseline="30000" dirty="0">
                <a:effectLst/>
                <a:latin typeface="Times New Roman" panose="02020603050405020304" pitchFamily="18" charset="0"/>
                <a:ea typeface="DengXian" panose="02010600030101010101" pitchFamily="2" charset="-122"/>
                <a:cs typeface="Times New Roman" panose="02020603050405020304" pitchFamily="18" charset="0"/>
              </a:rPr>
              <a:t>th</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quantile of the competition.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25</a:t>
            </a:fld>
            <a:endParaRPr lang="en-CA"/>
          </a:p>
        </p:txBody>
      </p:sp>
    </p:spTree>
    <p:extLst>
      <p:ext uri="{BB962C8B-B14F-4D97-AF65-F5344CB8AC3E}">
        <p14:creationId xmlns:p14="http://schemas.microsoft.com/office/powerpoint/2010/main" val="4151806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However, I did not use the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weekofyear</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feature in this project, by observation, there should be a connection between this variable and the total cases. I believe one of the possible approaches is to use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weekofyear</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to predict the seasonal cases first, then use the seasonal cases to predict the total cases.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26</a:t>
            </a:fld>
            <a:endParaRPr lang="en-CA"/>
          </a:p>
        </p:txBody>
      </p:sp>
    </p:spTree>
    <p:extLst>
      <p:ext uri="{BB962C8B-B14F-4D97-AF65-F5344CB8AC3E}">
        <p14:creationId xmlns:p14="http://schemas.microsoft.com/office/powerpoint/2010/main" val="1453689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all for my project. Before I end my presentation, I would like to remind everyone that Singapore is high risk location for dengue fever, so it is important to stay healthy, and watch out for mosquito bites. Thank you so much for listening my presentation. Feel free to ask any questions. </a:t>
            </a:r>
          </a:p>
        </p:txBody>
      </p:sp>
      <p:sp>
        <p:nvSpPr>
          <p:cNvPr id="4" name="Slide Number Placeholder 3"/>
          <p:cNvSpPr>
            <a:spLocks noGrp="1"/>
          </p:cNvSpPr>
          <p:nvPr>
            <p:ph type="sldNum" sz="quarter" idx="5"/>
          </p:nvPr>
        </p:nvSpPr>
        <p:spPr/>
        <p:txBody>
          <a:bodyPr/>
          <a:lstStyle/>
          <a:p>
            <a:fld id="{DDA73C94-21BE-4D1D-A3D0-1A368517BD0A}" type="slidenum">
              <a:rPr lang="en-CA" smtClean="0"/>
              <a:t>27</a:t>
            </a:fld>
            <a:endParaRPr lang="en-CA"/>
          </a:p>
        </p:txBody>
      </p:sp>
    </p:spTree>
    <p:extLst>
      <p:ext uri="{BB962C8B-B14F-4D97-AF65-F5344CB8AC3E}">
        <p14:creationId xmlns:p14="http://schemas.microsoft.com/office/powerpoint/2010/main" val="170900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earliest descriptions of an outbreak date from 1779. Its viral cause and spread were understood by the early 20th century. Dengue has become a global problem since World War II, and the reported had increased significantly worldwide. In 2019, a significant increase in the number of cases was seen.</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3</a:t>
            </a:fld>
            <a:endParaRPr lang="en-CA"/>
          </a:p>
        </p:txBody>
      </p:sp>
    </p:spTree>
    <p:extLst>
      <p:ext uri="{BB962C8B-B14F-4D97-AF65-F5344CB8AC3E}">
        <p14:creationId xmlns:p14="http://schemas.microsoft.com/office/powerpoint/2010/main" val="268374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It is common in more than 120 countries, mainly in Southeast Asia, South Asia, and South America. About 390 million people are infected a year, about half a million require hospital admission, and approximately 40 thousand die. Apart from eliminating the mosquitos, work is ongoing for medication targeted directly at the virus. It is classified as a series tropical disease.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4</a:t>
            </a:fld>
            <a:endParaRPr lang="en-CA"/>
          </a:p>
        </p:txBody>
      </p:sp>
    </p:spTree>
    <p:extLst>
      <p:ext uri="{BB962C8B-B14F-4D97-AF65-F5344CB8AC3E}">
        <p14:creationId xmlns:p14="http://schemas.microsoft.com/office/powerpoint/2010/main" val="2138970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Well, since it is carried by mosquitoes, the transmission dynamics of dengue are related to climate variables such as temperature and precipitation. Although the relationship to climate is complex, a growing number of scientists argue that climate change is likely to produce distributional shifts that will have significant public health implications worldwide. Thus, an understanding of the relationship between climate and dengue dynamics can improve research initiatives and resource allocation to help fight life-threatening pandemics.</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5</a:t>
            </a:fld>
            <a:endParaRPr lang="en-CA"/>
          </a:p>
        </p:txBody>
      </p:sp>
    </p:spTree>
    <p:extLst>
      <p:ext uri="{BB962C8B-B14F-4D97-AF65-F5344CB8AC3E}">
        <p14:creationId xmlns:p14="http://schemas.microsoft.com/office/powerpoint/2010/main" val="290592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goal of my project is to predict the number of dengue fever cases reported each week in San Juan and Iquitos. The competition host provided 3 datasets, which include the dengue train feature set, the dengue train label set, and the dengue feature test set. All of the sets are scaled and ordered in chronological order. The feature set can be separated into 5 parts.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spcAft>
                <a:spcPts val="800"/>
              </a:spcAft>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first part is City and date indicators, where “city” represents the City abbreviations, such as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sj</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for San Juan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iq</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for Iquitos, and the “year” and “</a:t>
            </a:r>
            <a:r>
              <a:rPr lang="en-CA" sz="1800" dirty="0" err="1">
                <a:effectLst/>
                <a:latin typeface="Times New Roman" panose="02020603050405020304" pitchFamily="18" charset="0"/>
                <a:ea typeface="DengXian" panose="02010600030101010101" pitchFamily="2" charset="-122"/>
                <a:cs typeface="Times New Roman" panose="02020603050405020304" pitchFamily="18" charset="0"/>
              </a:rPr>
              <a:t>week_start_date</a:t>
            </a: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represents the time when the case was recorded.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6</a:t>
            </a:fld>
            <a:endParaRPr lang="en-CA"/>
          </a:p>
        </p:txBody>
      </p:sp>
    </p:spTree>
    <p:extLst>
      <p:ext uri="{BB962C8B-B14F-4D97-AF65-F5344CB8AC3E}">
        <p14:creationId xmlns:p14="http://schemas.microsoft.com/office/powerpoint/2010/main" val="359864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second part is daily climate data measured by the weather station, which includes the Maximum temperature, the Minimum temperature, the Average temperature, the Total precipitation in millimeters, and the Diurnal temperature range.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7</a:t>
            </a:fld>
            <a:endParaRPr lang="en-CA"/>
          </a:p>
        </p:txBody>
      </p:sp>
    </p:spTree>
    <p:extLst>
      <p:ext uri="{BB962C8B-B14F-4D97-AF65-F5344CB8AC3E}">
        <p14:creationId xmlns:p14="http://schemas.microsoft.com/office/powerpoint/2010/main" val="547262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third part is the Climate Forecast System Reanalysis measurements, similar to the second part, but the climate forecast mainly focuses on air temperature and humidity. This part includes the Total precipitation in millimeters, the Mean dew point temperature, the Mean air temperature, the Mean relative humidity, the Mean specific humidity the Total precipitation in kilogram per square meter, the Maximum air temperature, the Minimum air temperature, the average air temperature, and also, the Diurnal temperature range.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8</a:t>
            </a:fld>
            <a:endParaRPr lang="en-CA"/>
          </a:p>
        </p:txBody>
      </p:sp>
    </p:spTree>
    <p:extLst>
      <p:ext uri="{BB962C8B-B14F-4D97-AF65-F5344CB8AC3E}">
        <p14:creationId xmlns:p14="http://schemas.microsoft.com/office/powerpoint/2010/main" val="16148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The fourth part is the Normalized difference vegetation index, which is a simple graphical indicator that can be used to analyze remote sensing measurements, often from a space platform, assessing whether or not the target being observed contains live green vegetation. This feature set includes the pixel of southeast, southwest, northeast, and northwest of the city centroid.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In addition, the dataset also includes the Total precipitation amount in millimeters measured by satellite precipitation.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DDA73C94-21BE-4D1D-A3D0-1A368517BD0A}" type="slidenum">
              <a:rPr lang="en-CA" smtClean="0"/>
              <a:t>9</a:t>
            </a:fld>
            <a:endParaRPr lang="en-CA"/>
          </a:p>
        </p:txBody>
      </p:sp>
    </p:spTree>
    <p:extLst>
      <p:ext uri="{BB962C8B-B14F-4D97-AF65-F5344CB8AC3E}">
        <p14:creationId xmlns:p14="http://schemas.microsoft.com/office/powerpoint/2010/main" val="33670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301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6899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67022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1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6759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0630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78639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B0A250-5CC0-1746-B209-08E8B0DAE6AF}" type="datetimeFigureOut">
              <a:rPr lang="en-US" smtClean="0"/>
              <a:pPr/>
              <a:t>10/11/2021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436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B0A250-5CC0-1746-B209-08E8B0DAE6AF}" type="datetimeFigureOut">
              <a:rPr lang="en-US" smtClean="0"/>
              <a:t>10/11/2021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ABCAEC-7D34-E549-A96E-FCEDAADBE4B0}" type="slidenum">
              <a:rPr lang="en-US" smtClean="0"/>
              <a:t>‹#›</a:t>
            </a:fld>
            <a:endParaRPr lang="en-US"/>
          </a:p>
        </p:txBody>
      </p:sp>
    </p:spTree>
    <p:extLst>
      <p:ext uri="{BB962C8B-B14F-4D97-AF65-F5344CB8AC3E}">
        <p14:creationId xmlns:p14="http://schemas.microsoft.com/office/powerpoint/2010/main" val="315446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85909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B0A250-5CC0-1746-B209-08E8B0DAE6AF}" type="datetimeFigureOut">
              <a:rPr lang="en-US" smtClean="0"/>
              <a:pPr/>
              <a:t>10/11/2021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ABCAEC-7D34-E549-A96E-FCEDAADBE4B0}"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98361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1E46-8713-43FE-9C91-9516EEA04084}"/>
              </a:ext>
            </a:extLst>
          </p:cNvPr>
          <p:cNvSpPr>
            <a:spLocks noGrp="1"/>
          </p:cNvSpPr>
          <p:nvPr>
            <p:ph type="ctrTitle"/>
          </p:nvPr>
        </p:nvSpPr>
        <p:spPr>
          <a:xfrm>
            <a:off x="1406523" y="2022629"/>
            <a:ext cx="8921750" cy="946304"/>
          </a:xfrm>
        </p:spPr>
        <p:txBody>
          <a:bodyPr>
            <a:normAutofit/>
          </a:bodyPr>
          <a:lstStyle/>
          <a:p>
            <a:pPr algn="ctr">
              <a:lnSpc>
                <a:spcPct val="90000"/>
              </a:lnSpc>
            </a:pPr>
            <a:r>
              <a:rPr lang="en-CA" sz="4400" dirty="0"/>
              <a:t>BS6200 Final Project</a:t>
            </a:r>
          </a:p>
        </p:txBody>
      </p:sp>
      <p:sp>
        <p:nvSpPr>
          <p:cNvPr id="3" name="Subtitle 2">
            <a:extLst>
              <a:ext uri="{FF2B5EF4-FFF2-40B4-BE49-F238E27FC236}">
                <a16:creationId xmlns:a16="http://schemas.microsoft.com/office/drawing/2014/main" id="{1C91B645-A88E-43A8-A9BE-231BE3B32AD6}"/>
              </a:ext>
            </a:extLst>
          </p:cNvPr>
          <p:cNvSpPr>
            <a:spLocks noGrp="1"/>
          </p:cNvSpPr>
          <p:nvPr>
            <p:ph type="subTitle" idx="1"/>
          </p:nvPr>
        </p:nvSpPr>
        <p:spPr>
          <a:xfrm>
            <a:off x="2583654" y="2968933"/>
            <a:ext cx="6567489" cy="672946"/>
          </a:xfrm>
        </p:spPr>
        <p:txBody>
          <a:bodyPr>
            <a:normAutofit/>
          </a:bodyPr>
          <a:lstStyle/>
          <a:p>
            <a:r>
              <a:rPr lang="en-CA" sz="2800" dirty="0" err="1">
                <a:solidFill>
                  <a:srgbClr val="FF0000"/>
                </a:solidFill>
              </a:rPr>
              <a:t>DengAI</a:t>
            </a:r>
            <a:r>
              <a:rPr lang="en-CA" sz="2800" dirty="0">
                <a:solidFill>
                  <a:srgbClr val="FF0000"/>
                </a:solidFill>
              </a:rPr>
              <a:t>: Predicting Disease Spread</a:t>
            </a:r>
          </a:p>
        </p:txBody>
      </p:sp>
      <p:sp>
        <p:nvSpPr>
          <p:cNvPr id="5" name="TextBox 4">
            <a:extLst>
              <a:ext uri="{FF2B5EF4-FFF2-40B4-BE49-F238E27FC236}">
                <a16:creationId xmlns:a16="http://schemas.microsoft.com/office/drawing/2014/main" id="{C6288489-91BF-4EC0-9266-D792E328BCFB}"/>
              </a:ext>
            </a:extLst>
          </p:cNvPr>
          <p:cNvSpPr txBox="1"/>
          <p:nvPr/>
        </p:nvSpPr>
        <p:spPr>
          <a:xfrm>
            <a:off x="7498220" y="3641879"/>
            <a:ext cx="1741182" cy="369332"/>
          </a:xfrm>
          <a:prstGeom prst="rect">
            <a:avLst/>
          </a:prstGeom>
          <a:noFill/>
        </p:spPr>
        <p:txBody>
          <a:bodyPr wrap="none" rtlCol="0">
            <a:spAutoFit/>
          </a:bodyPr>
          <a:lstStyle/>
          <a:p>
            <a:r>
              <a:rPr lang="en-CA" dirty="0"/>
              <a:t>Zhang Chenxi</a:t>
            </a:r>
          </a:p>
        </p:txBody>
      </p:sp>
    </p:spTree>
    <p:extLst>
      <p:ext uri="{BB962C8B-B14F-4D97-AF65-F5344CB8AC3E}">
        <p14:creationId xmlns:p14="http://schemas.microsoft.com/office/powerpoint/2010/main" val="1377843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719F96B-D81A-4A05-9EC0-2F2462E3ED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373" y="1960728"/>
            <a:ext cx="10949895" cy="1125372"/>
          </a:xfrm>
          <a:prstGeom prst="rect">
            <a:avLst/>
          </a:prstGeom>
        </p:spPr>
      </p:pic>
      <p:pic>
        <p:nvPicPr>
          <p:cNvPr id="41" name="图片 3" descr="IMG_256">
            <a:extLst>
              <a:ext uri="{FF2B5EF4-FFF2-40B4-BE49-F238E27FC236}">
                <a16:creationId xmlns:a16="http://schemas.microsoft.com/office/drawing/2014/main" id="{FB2143DA-10FC-4FFD-9771-A45B823B29FB}"/>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pic>
        <p:nvPicPr>
          <p:cNvPr id="42" name="Content Placeholder 5">
            <a:extLst>
              <a:ext uri="{FF2B5EF4-FFF2-40B4-BE49-F238E27FC236}">
                <a16:creationId xmlns:a16="http://schemas.microsoft.com/office/drawing/2014/main" id="{36B25E35-3A34-441E-9F58-2A006AEC4AA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7307" y="3771900"/>
            <a:ext cx="10554028" cy="1220119"/>
          </a:xfrm>
          <a:prstGeom prst="rect">
            <a:avLst/>
          </a:prstGeom>
        </p:spPr>
      </p:pic>
      <p:sp>
        <p:nvSpPr>
          <p:cNvPr id="45" name="Title 1">
            <a:extLst>
              <a:ext uri="{FF2B5EF4-FFF2-40B4-BE49-F238E27FC236}">
                <a16:creationId xmlns:a16="http://schemas.microsoft.com/office/drawing/2014/main" id="{128F842F-F22C-4828-918F-C622DECE97D2}"/>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a:t>
            </a:r>
            <a:endParaRPr lang="en-US" dirty="0"/>
          </a:p>
        </p:txBody>
      </p:sp>
    </p:spTree>
    <p:extLst>
      <p:ext uri="{BB962C8B-B14F-4D97-AF65-F5344CB8AC3E}">
        <p14:creationId xmlns:p14="http://schemas.microsoft.com/office/powerpoint/2010/main" val="397925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Content Placeholder 5">
            <a:extLst>
              <a:ext uri="{FF2B5EF4-FFF2-40B4-BE49-F238E27FC236}">
                <a16:creationId xmlns:a16="http://schemas.microsoft.com/office/drawing/2014/main" id="{36B25E35-3A34-441E-9F58-2A006AEC4A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34204" y="1933228"/>
            <a:ext cx="3723592" cy="3970013"/>
          </a:xfrm>
          <a:prstGeom prst="rect">
            <a:avLst/>
          </a:prstGeom>
        </p:spPr>
      </p:pic>
      <p:pic>
        <p:nvPicPr>
          <p:cNvPr id="115" name="图片 3" descr="IMG_256">
            <a:extLst>
              <a:ext uri="{FF2B5EF4-FFF2-40B4-BE49-F238E27FC236}">
                <a16:creationId xmlns:a16="http://schemas.microsoft.com/office/drawing/2014/main" id="{4B6B0B61-DBEE-4A8C-98A1-792EDF60E217}"/>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sp>
        <p:nvSpPr>
          <p:cNvPr id="117" name="Title 1">
            <a:extLst>
              <a:ext uri="{FF2B5EF4-FFF2-40B4-BE49-F238E27FC236}">
                <a16:creationId xmlns:a16="http://schemas.microsoft.com/office/drawing/2014/main" id="{CD4FD087-24FB-4339-9424-A188A5500566}"/>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a:t>
            </a:r>
            <a:endParaRPr lang="en-US" dirty="0"/>
          </a:p>
        </p:txBody>
      </p:sp>
    </p:spTree>
    <p:extLst>
      <p:ext uri="{BB962C8B-B14F-4D97-AF65-F5344CB8AC3E}">
        <p14:creationId xmlns:p14="http://schemas.microsoft.com/office/powerpoint/2010/main" val="259877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Content Placeholder 5">
            <a:extLst>
              <a:ext uri="{FF2B5EF4-FFF2-40B4-BE49-F238E27FC236}">
                <a16:creationId xmlns:a16="http://schemas.microsoft.com/office/drawing/2014/main" id="{36B25E35-3A34-441E-9F58-2A006AEC4A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63731" y="1859470"/>
            <a:ext cx="3478688" cy="4277949"/>
          </a:xfrm>
          <a:prstGeom prst="rect">
            <a:avLst/>
          </a:prstGeom>
        </p:spPr>
      </p:pic>
      <p:pic>
        <p:nvPicPr>
          <p:cNvPr id="68" name="图片 3" descr="IMG_256">
            <a:extLst>
              <a:ext uri="{FF2B5EF4-FFF2-40B4-BE49-F238E27FC236}">
                <a16:creationId xmlns:a16="http://schemas.microsoft.com/office/drawing/2014/main" id="{116C7E34-1211-435F-B3D8-41A5F6919DCE}"/>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pic>
        <p:nvPicPr>
          <p:cNvPr id="69" name="Content Placeholder 5">
            <a:extLst>
              <a:ext uri="{FF2B5EF4-FFF2-40B4-BE49-F238E27FC236}">
                <a16:creationId xmlns:a16="http://schemas.microsoft.com/office/drawing/2014/main" id="{650E9788-1C4B-425C-BC81-44C1F2A6A2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449583" y="1859470"/>
            <a:ext cx="3352800" cy="4301996"/>
          </a:xfrm>
          <a:prstGeom prst="rect">
            <a:avLst/>
          </a:prstGeom>
        </p:spPr>
      </p:pic>
      <p:sp>
        <p:nvSpPr>
          <p:cNvPr id="73" name="Title 1">
            <a:extLst>
              <a:ext uri="{FF2B5EF4-FFF2-40B4-BE49-F238E27FC236}">
                <a16:creationId xmlns:a16="http://schemas.microsoft.com/office/drawing/2014/main" id="{9CC4F2F0-F6BC-4DE9-BF97-ADE9FD7557D6}"/>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Exploration</a:t>
            </a:r>
            <a:endParaRPr lang="en-US" dirty="0"/>
          </a:p>
        </p:txBody>
      </p:sp>
    </p:spTree>
    <p:extLst>
      <p:ext uri="{BB962C8B-B14F-4D97-AF65-F5344CB8AC3E}">
        <p14:creationId xmlns:p14="http://schemas.microsoft.com/office/powerpoint/2010/main" val="46306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Content Placeholder 5">
            <a:extLst>
              <a:ext uri="{FF2B5EF4-FFF2-40B4-BE49-F238E27FC236}">
                <a16:creationId xmlns:a16="http://schemas.microsoft.com/office/drawing/2014/main" id="{650E9788-1C4B-425C-BC81-44C1F2A6A2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1290" y="1779705"/>
            <a:ext cx="5186193" cy="4457278"/>
          </a:xfrm>
          <a:prstGeom prst="rect">
            <a:avLst/>
          </a:prstGeom>
        </p:spPr>
      </p:pic>
      <p:pic>
        <p:nvPicPr>
          <p:cNvPr id="42" name="Content Placeholder 5">
            <a:extLst>
              <a:ext uri="{FF2B5EF4-FFF2-40B4-BE49-F238E27FC236}">
                <a16:creationId xmlns:a16="http://schemas.microsoft.com/office/drawing/2014/main" id="{36B25E35-3A34-441E-9F58-2A006AEC4AA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34519" y="1779705"/>
            <a:ext cx="5228085" cy="4457278"/>
          </a:xfrm>
          <a:prstGeom prst="rect">
            <a:avLst/>
          </a:prstGeom>
        </p:spPr>
      </p:pic>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5"/>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Exploration</a:t>
            </a:r>
            <a:endParaRPr lang="en-US" dirty="0"/>
          </a:p>
        </p:txBody>
      </p:sp>
    </p:spTree>
    <p:extLst>
      <p:ext uri="{BB962C8B-B14F-4D97-AF65-F5344CB8AC3E}">
        <p14:creationId xmlns:p14="http://schemas.microsoft.com/office/powerpoint/2010/main" val="10028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719F96B-D81A-4A05-9EC0-2F2462E3ED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7063" y="1790707"/>
            <a:ext cx="6312023" cy="4446276"/>
          </a:xfrm>
          <a:prstGeom prst="rect">
            <a:avLst/>
          </a:prstGeom>
        </p:spPr>
      </p:pic>
      <p:pic>
        <p:nvPicPr>
          <p:cNvPr id="104" name="图片 3" descr="IMG_256">
            <a:extLst>
              <a:ext uri="{FF2B5EF4-FFF2-40B4-BE49-F238E27FC236}">
                <a16:creationId xmlns:a16="http://schemas.microsoft.com/office/drawing/2014/main" id="{EC778BD3-2239-494B-8654-6236C1A37538}"/>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sp>
        <p:nvSpPr>
          <p:cNvPr id="115" name="Title 1">
            <a:extLst>
              <a:ext uri="{FF2B5EF4-FFF2-40B4-BE49-F238E27FC236}">
                <a16:creationId xmlns:a16="http://schemas.microsoft.com/office/drawing/2014/main" id="{60F61EB2-E003-4F97-8B33-CE863F48ACB0}"/>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Exploration</a:t>
            </a:r>
            <a:endParaRPr lang="en-US" dirty="0"/>
          </a:p>
        </p:txBody>
      </p:sp>
      <p:sp>
        <p:nvSpPr>
          <p:cNvPr id="5" name="TextBox 4">
            <a:extLst>
              <a:ext uri="{FF2B5EF4-FFF2-40B4-BE49-F238E27FC236}">
                <a16:creationId xmlns:a16="http://schemas.microsoft.com/office/drawing/2014/main" id="{38636266-05EA-439D-A460-81500BCF6797}"/>
              </a:ext>
            </a:extLst>
          </p:cNvPr>
          <p:cNvSpPr txBox="1"/>
          <p:nvPr/>
        </p:nvSpPr>
        <p:spPr>
          <a:xfrm>
            <a:off x="7448364" y="2004667"/>
            <a:ext cx="3896573" cy="2848665"/>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CA" sz="1800" dirty="0">
                <a:effectLst/>
                <a:latin typeface="Times New Roman" panose="02020603050405020304" pitchFamily="18" charset="0"/>
                <a:ea typeface="DengXian" panose="02010600030101010101" pitchFamily="2" charset="-122"/>
              </a:rPr>
              <a:t>Outliers from Climate Forecast System Reanalysis measurements</a:t>
            </a:r>
          </a:p>
          <a:p>
            <a:pPr marL="285750" indent="-285750">
              <a:lnSpc>
                <a:spcPct val="150000"/>
              </a:lnSpc>
              <a:spcBef>
                <a:spcPts val="1200"/>
              </a:spcBef>
              <a:buFont typeface="Arial" panose="020B0604020202020204" pitchFamily="34" charset="0"/>
              <a:buChar char="•"/>
            </a:pPr>
            <a:r>
              <a:rPr lang="en-CA" dirty="0">
                <a:latin typeface="Times New Roman" panose="02020603050405020304" pitchFamily="18" charset="0"/>
                <a:ea typeface="DengXian" panose="02010600030101010101" pitchFamily="2" charset="-122"/>
              </a:rPr>
              <a:t>C</a:t>
            </a:r>
            <a:r>
              <a:rPr lang="en-CA" sz="1800" dirty="0">
                <a:effectLst/>
                <a:latin typeface="Times New Roman" panose="02020603050405020304" pitchFamily="18" charset="0"/>
                <a:ea typeface="DengXian" panose="02010600030101010101" pitchFamily="2" charset="-122"/>
              </a:rPr>
              <a:t>onvert Kalvin degrees to Celsius degrees</a:t>
            </a:r>
          </a:p>
          <a:p>
            <a:pPr marL="285750" indent="-285750">
              <a:lnSpc>
                <a:spcPct val="150000"/>
              </a:lnSpc>
              <a:spcBef>
                <a:spcPts val="1200"/>
              </a:spcBef>
              <a:buFont typeface="Arial" panose="020B0604020202020204" pitchFamily="34" charset="0"/>
              <a:buChar char="•"/>
            </a:pPr>
            <a:r>
              <a:rPr lang="en-CA" dirty="0">
                <a:latin typeface="Times New Roman" panose="02020603050405020304" pitchFamily="18" charset="0"/>
                <a:ea typeface="DengXian" panose="02010600030101010101" pitchFamily="2" charset="-122"/>
              </a:rPr>
              <a:t>Use Z-score normalization for centering and scaling</a:t>
            </a:r>
            <a:r>
              <a:rPr lang="en-CA" sz="1800" dirty="0">
                <a:effectLst/>
                <a:latin typeface="Times New Roman" panose="02020603050405020304" pitchFamily="18" charset="0"/>
                <a:ea typeface="DengXian" panose="02010600030101010101" pitchFamily="2" charset="-122"/>
              </a:rPr>
              <a:t> </a:t>
            </a:r>
            <a:endParaRPr lang="en-CA" dirty="0"/>
          </a:p>
        </p:txBody>
      </p:sp>
    </p:spTree>
    <p:extLst>
      <p:ext uri="{BB962C8B-B14F-4D97-AF65-F5344CB8AC3E}">
        <p14:creationId xmlns:p14="http://schemas.microsoft.com/office/powerpoint/2010/main" val="20919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Content Placeholder 5">
            <a:extLst>
              <a:ext uri="{FF2B5EF4-FFF2-40B4-BE49-F238E27FC236}">
                <a16:creationId xmlns:a16="http://schemas.microsoft.com/office/drawing/2014/main" id="{650E9788-1C4B-425C-BC81-44C1F2A6A2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73113" y="1893286"/>
            <a:ext cx="3203142" cy="2248670"/>
          </a:xfrm>
          <a:prstGeom prst="rect">
            <a:avLst/>
          </a:prstGeom>
        </p:spPr>
      </p:pic>
      <p:pic>
        <p:nvPicPr>
          <p:cNvPr id="42" name="Content Placeholder 5">
            <a:extLst>
              <a:ext uri="{FF2B5EF4-FFF2-40B4-BE49-F238E27FC236}">
                <a16:creationId xmlns:a16="http://schemas.microsoft.com/office/drawing/2014/main" id="{36B25E35-3A34-441E-9F58-2A006AEC4AA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67542" y="4174619"/>
            <a:ext cx="3008714" cy="2112178"/>
          </a:xfrm>
          <a:prstGeom prst="rect">
            <a:avLst/>
          </a:prstGeom>
        </p:spPr>
      </p:pic>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5"/>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Exploration</a:t>
            </a:r>
            <a:endParaRPr lang="en-US" dirty="0"/>
          </a:p>
        </p:txBody>
      </p:sp>
      <p:pic>
        <p:nvPicPr>
          <p:cNvPr id="6" name="Content Placeholder 5">
            <a:extLst>
              <a:ext uri="{FF2B5EF4-FFF2-40B4-BE49-F238E27FC236}">
                <a16:creationId xmlns:a16="http://schemas.microsoft.com/office/drawing/2014/main" id="{693851E7-FFF9-463E-8D8B-17D178BD547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915745" y="4005462"/>
            <a:ext cx="3008713" cy="2112178"/>
          </a:xfrm>
          <a:prstGeom prst="rect">
            <a:avLst/>
          </a:prstGeom>
        </p:spPr>
      </p:pic>
      <p:pic>
        <p:nvPicPr>
          <p:cNvPr id="7" name="Content Placeholder 5">
            <a:extLst>
              <a:ext uri="{FF2B5EF4-FFF2-40B4-BE49-F238E27FC236}">
                <a16:creationId xmlns:a16="http://schemas.microsoft.com/office/drawing/2014/main" id="{8F36DC31-D224-4EA5-82F0-EE951E2B2C7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915746" y="1893286"/>
            <a:ext cx="3008712" cy="2112176"/>
          </a:xfrm>
          <a:prstGeom prst="rect">
            <a:avLst/>
          </a:prstGeom>
        </p:spPr>
      </p:pic>
    </p:spTree>
    <p:extLst>
      <p:ext uri="{BB962C8B-B14F-4D97-AF65-F5344CB8AC3E}">
        <p14:creationId xmlns:p14="http://schemas.microsoft.com/office/powerpoint/2010/main" val="13913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Content Placeholder 5">
            <a:extLst>
              <a:ext uri="{FF2B5EF4-FFF2-40B4-BE49-F238E27FC236}">
                <a16:creationId xmlns:a16="http://schemas.microsoft.com/office/drawing/2014/main" id="{650E9788-1C4B-425C-BC81-44C1F2A6A2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1289" y="2184712"/>
            <a:ext cx="5186193" cy="2488576"/>
          </a:xfrm>
          <a:prstGeom prst="rect">
            <a:avLst/>
          </a:prstGeom>
        </p:spPr>
      </p:pic>
      <p:pic>
        <p:nvPicPr>
          <p:cNvPr id="42" name="Content Placeholder 5">
            <a:extLst>
              <a:ext uri="{FF2B5EF4-FFF2-40B4-BE49-F238E27FC236}">
                <a16:creationId xmlns:a16="http://schemas.microsoft.com/office/drawing/2014/main" id="{36B25E35-3A34-441E-9F58-2A006AEC4AA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34520" y="2164610"/>
            <a:ext cx="5228085" cy="2508678"/>
          </a:xfrm>
          <a:prstGeom prst="rect">
            <a:avLst/>
          </a:prstGeom>
        </p:spPr>
      </p:pic>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5"/>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Exploration</a:t>
            </a:r>
            <a:endParaRPr lang="en-US" dirty="0"/>
          </a:p>
        </p:txBody>
      </p:sp>
    </p:spTree>
    <p:extLst>
      <p:ext uri="{BB962C8B-B14F-4D97-AF65-F5344CB8AC3E}">
        <p14:creationId xmlns:p14="http://schemas.microsoft.com/office/powerpoint/2010/main" val="407196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Content Placeholder 5">
            <a:extLst>
              <a:ext uri="{FF2B5EF4-FFF2-40B4-BE49-F238E27FC236}">
                <a16:creationId xmlns:a16="http://schemas.microsoft.com/office/drawing/2014/main" id="{650E9788-1C4B-425C-BC81-44C1F2A6A2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56975" y="1866900"/>
            <a:ext cx="10078050" cy="4248150"/>
          </a:xfrm>
          <a:prstGeom prst="rect">
            <a:avLst/>
          </a:prstGeom>
        </p:spPr>
      </p:pic>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Exploration</a:t>
            </a:r>
            <a:endParaRPr lang="en-US" dirty="0"/>
          </a:p>
        </p:txBody>
      </p:sp>
    </p:spTree>
    <p:extLst>
      <p:ext uri="{BB962C8B-B14F-4D97-AF65-F5344CB8AC3E}">
        <p14:creationId xmlns:p14="http://schemas.microsoft.com/office/powerpoint/2010/main" val="221016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Candidate Models</a:t>
            </a:r>
            <a:endParaRPr lang="en-US" dirty="0"/>
          </a:p>
        </p:txBody>
      </p:sp>
      <p:sp>
        <p:nvSpPr>
          <p:cNvPr id="6" name="Content Placeholder 2">
            <a:extLst>
              <a:ext uri="{FF2B5EF4-FFF2-40B4-BE49-F238E27FC236}">
                <a16:creationId xmlns:a16="http://schemas.microsoft.com/office/drawing/2014/main" id="{A755DC08-50DA-4937-A28D-0C09B016B9DC}"/>
              </a:ext>
            </a:extLst>
          </p:cNvPr>
          <p:cNvSpPr>
            <a:spLocks noGrp="1"/>
          </p:cNvSpPr>
          <p:nvPr>
            <p:ph idx="1"/>
          </p:nvPr>
        </p:nvSpPr>
        <p:spPr>
          <a:xfrm>
            <a:off x="1066800" y="1854611"/>
            <a:ext cx="10058400" cy="4023360"/>
          </a:xfrm>
        </p:spPr>
        <p:txBody>
          <a:bodyPr>
            <a:normAutofit/>
          </a:bodyPr>
          <a:lstStyle/>
          <a:p>
            <a:pPr>
              <a:lnSpc>
                <a:spcPct val="150000"/>
              </a:lnSpc>
              <a:buFont typeface="Wingdings" panose="05000000000000000000" pitchFamily="2" charset="2"/>
              <a:buChar char="v"/>
            </a:pPr>
            <a:r>
              <a:rPr lang="en-CA" sz="3000" dirty="0"/>
              <a:t>  Linear Regression (Benchmark)</a:t>
            </a:r>
          </a:p>
          <a:p>
            <a:pPr>
              <a:lnSpc>
                <a:spcPct val="150000"/>
              </a:lnSpc>
              <a:buFont typeface="Wingdings" panose="05000000000000000000" pitchFamily="2" charset="2"/>
              <a:buChar char="v"/>
            </a:pPr>
            <a:r>
              <a:rPr lang="en-CA" sz="3000" dirty="0"/>
              <a:t>  Poisson Regression</a:t>
            </a:r>
          </a:p>
          <a:p>
            <a:pPr>
              <a:lnSpc>
                <a:spcPct val="150000"/>
              </a:lnSpc>
              <a:buFont typeface="Wingdings" panose="05000000000000000000" pitchFamily="2" charset="2"/>
              <a:buChar char="v"/>
            </a:pPr>
            <a:r>
              <a:rPr lang="en-CA" sz="3000" dirty="0"/>
              <a:t>  Negative Binomial Regression</a:t>
            </a:r>
          </a:p>
          <a:p>
            <a:pPr>
              <a:lnSpc>
                <a:spcPct val="150000"/>
              </a:lnSpc>
              <a:buFont typeface="Wingdings" panose="05000000000000000000" pitchFamily="2" charset="2"/>
              <a:buChar char="v"/>
            </a:pPr>
            <a:r>
              <a:rPr lang="en-CA" sz="3000" dirty="0"/>
              <a:t>  Random Forest Regression with weights assigning</a:t>
            </a:r>
          </a:p>
        </p:txBody>
      </p:sp>
    </p:spTree>
    <p:extLst>
      <p:ext uri="{BB962C8B-B14F-4D97-AF65-F5344CB8AC3E}">
        <p14:creationId xmlns:p14="http://schemas.microsoft.com/office/powerpoint/2010/main" val="2215790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8014302"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Leave-One-Out Cross Validation</a:t>
            </a:r>
            <a:endParaRPr lang="en-US" dirty="0"/>
          </a:p>
        </p:txBody>
      </p:sp>
      <p:sp>
        <p:nvSpPr>
          <p:cNvPr id="6" name="Content Placeholder 2">
            <a:extLst>
              <a:ext uri="{FF2B5EF4-FFF2-40B4-BE49-F238E27FC236}">
                <a16:creationId xmlns:a16="http://schemas.microsoft.com/office/drawing/2014/main" id="{A755DC08-50DA-4937-A28D-0C09B016B9DC}"/>
              </a:ext>
            </a:extLst>
          </p:cNvPr>
          <p:cNvSpPr>
            <a:spLocks noGrp="1"/>
          </p:cNvSpPr>
          <p:nvPr>
            <p:ph idx="1"/>
          </p:nvPr>
        </p:nvSpPr>
        <p:spPr>
          <a:xfrm>
            <a:off x="6426181" y="3239168"/>
            <a:ext cx="5088156" cy="1533244"/>
          </a:xfrm>
        </p:spPr>
        <p:txBody>
          <a:bodyPr>
            <a:normAutofit/>
          </a:bodyPr>
          <a:lstStyle/>
          <a:p>
            <a:pPr>
              <a:buFont typeface="Wingdings" panose="05000000000000000000" pitchFamily="2" charset="2"/>
              <a:buChar char="v"/>
            </a:pPr>
            <a:r>
              <a:rPr lang="en-CA" sz="2400" dirty="0">
                <a:latin typeface="Times New Roman" panose="02020603050405020304" pitchFamily="18" charset="0"/>
                <a:ea typeface="DengXian" panose="02010600030101010101" pitchFamily="2" charset="-122"/>
              </a:rPr>
              <a:t>  A</a:t>
            </a:r>
            <a:r>
              <a:rPr lang="en-CA" sz="2400" dirty="0">
                <a:effectLst/>
                <a:latin typeface="Times New Roman" panose="02020603050405020304" pitchFamily="18" charset="0"/>
                <a:ea typeface="DengXian" panose="02010600030101010101" pitchFamily="2" charset="-122"/>
              </a:rPr>
              <a:t>pproximately unbiased</a:t>
            </a:r>
          </a:p>
          <a:p>
            <a:pPr>
              <a:buFont typeface="Wingdings" panose="05000000000000000000" pitchFamily="2" charset="2"/>
              <a:buChar char="v"/>
            </a:pPr>
            <a:r>
              <a:rPr lang="en-CA" sz="2400" dirty="0">
                <a:latin typeface="Times New Roman" panose="02020603050405020304" pitchFamily="18" charset="0"/>
                <a:ea typeface="DengXian" panose="02010600030101010101" pitchFamily="2" charset="-122"/>
              </a:rPr>
              <a:t>  C</a:t>
            </a:r>
            <a:r>
              <a:rPr lang="en-CA" sz="2400" dirty="0">
                <a:effectLst/>
                <a:latin typeface="Times New Roman" panose="02020603050405020304" pitchFamily="18" charset="0"/>
                <a:ea typeface="DengXian" panose="02010600030101010101" pitchFamily="2" charset="-122"/>
              </a:rPr>
              <a:t>omputationally inexpensive </a:t>
            </a:r>
          </a:p>
          <a:p>
            <a:pPr>
              <a:buFont typeface="Wingdings" panose="05000000000000000000" pitchFamily="2" charset="2"/>
              <a:buChar char="v"/>
            </a:pPr>
            <a:r>
              <a:rPr lang="en-CA" sz="2400" dirty="0">
                <a:latin typeface="Times New Roman" panose="02020603050405020304" pitchFamily="18" charset="0"/>
                <a:ea typeface="DengXian" panose="02010600030101010101" pitchFamily="2" charset="-122"/>
              </a:rPr>
              <a:t>  Good for calculation of MAE or MSE</a:t>
            </a:r>
            <a:endParaRPr lang="en-CA" sz="2800" dirty="0"/>
          </a:p>
        </p:txBody>
      </p:sp>
      <p:pic>
        <p:nvPicPr>
          <p:cNvPr id="3" name="Picture 2" descr="Chart, bar chart&#10;&#10;Description automatically generated">
            <a:extLst>
              <a:ext uri="{FF2B5EF4-FFF2-40B4-BE49-F238E27FC236}">
                <a16:creationId xmlns:a16="http://schemas.microsoft.com/office/drawing/2014/main" id="{A1BF9E1B-59A2-4904-8386-D8428F0D6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675" y="2171698"/>
            <a:ext cx="4886325" cy="3668185"/>
          </a:xfrm>
          <a:prstGeom prst="rect">
            <a:avLst/>
          </a:prstGeom>
        </p:spPr>
      </p:pic>
    </p:spTree>
    <p:extLst>
      <p:ext uri="{BB962C8B-B14F-4D97-AF65-F5344CB8AC3E}">
        <p14:creationId xmlns:p14="http://schemas.microsoft.com/office/powerpoint/2010/main" val="360045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6">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1719F96B-D81A-4A05-9EC0-2F2462E3E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870" y="554065"/>
            <a:ext cx="3942260" cy="4793022"/>
          </a:xfrm>
          <a:prstGeom prst="rect">
            <a:avLst/>
          </a:prstGeom>
        </p:spPr>
      </p:pic>
      <p:cxnSp>
        <p:nvCxnSpPr>
          <p:cNvPr id="29" name="Straight Connector 18">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0">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2">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图片 3" descr="IMG_256">
            <a:extLst>
              <a:ext uri="{FF2B5EF4-FFF2-40B4-BE49-F238E27FC236}">
                <a16:creationId xmlns:a16="http://schemas.microsoft.com/office/drawing/2014/main" id="{9D329C7B-31D9-43C1-A671-0FF3C8E2901D}"/>
              </a:ext>
            </a:extLst>
          </p:cNvPr>
          <p:cNvPicPr>
            <a:picLocks noChangeAspect="1"/>
          </p:cNvPicPr>
          <p:nvPr/>
        </p:nvPicPr>
        <p:blipFill>
          <a:blip r:embed="rId4"/>
          <a:srcRect l="8636" t="23859" r="9746" b="25524"/>
          <a:stretch>
            <a:fillRect/>
          </a:stretch>
        </p:blipFill>
        <p:spPr>
          <a:xfrm>
            <a:off x="8835844" y="0"/>
            <a:ext cx="3352800" cy="1386202"/>
          </a:xfrm>
          <a:prstGeom prst="rect">
            <a:avLst/>
          </a:prstGeom>
          <a:noFill/>
        </p:spPr>
      </p:pic>
      <p:sp>
        <p:nvSpPr>
          <p:cNvPr id="33" name="Title 1">
            <a:extLst>
              <a:ext uri="{FF2B5EF4-FFF2-40B4-BE49-F238E27FC236}">
                <a16:creationId xmlns:a16="http://schemas.microsoft.com/office/drawing/2014/main" id="{844AF798-F818-45D5-92E7-FA3087309F35}"/>
              </a:ext>
            </a:extLst>
          </p:cNvPr>
          <p:cNvSpPr>
            <a:spLocks noGrp="1"/>
          </p:cNvSpPr>
          <p:nvPr>
            <p:ph type="title"/>
          </p:nvPr>
        </p:nvSpPr>
        <p:spPr>
          <a:xfrm>
            <a:off x="801777" y="621017"/>
            <a:ext cx="6402597" cy="762505"/>
          </a:xfrm>
        </p:spPr>
        <p:txBody>
          <a:bodyPr vert="horz" lIns="91440" tIns="45720" rIns="91440" bIns="45720" rtlCol="0" anchor="t">
            <a:normAutofit/>
          </a:bodyPr>
          <a:lstStyle/>
          <a:p>
            <a:r>
              <a:rPr lang="en-US" dirty="0"/>
              <a:t>Introduction</a:t>
            </a:r>
          </a:p>
        </p:txBody>
      </p:sp>
    </p:spTree>
    <p:extLst>
      <p:ext uri="{BB962C8B-B14F-4D97-AF65-F5344CB8AC3E}">
        <p14:creationId xmlns:p14="http://schemas.microsoft.com/office/powerpoint/2010/main" val="180316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6" y="621017"/>
            <a:ext cx="7472211" cy="762505"/>
          </a:xfrm>
          <a:prstGeom prst="rect">
            <a:avLst/>
          </a:prstGeom>
        </p:spPr>
        <p:txBody>
          <a:bodyPr vert="horz" lIns="91440" tIns="45720" rIns="91440" bIns="45720" rtlCol="0" anchor="t">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Training and Testing Procedure</a:t>
            </a:r>
            <a:endParaRPr lang="en-US" dirty="0"/>
          </a:p>
        </p:txBody>
      </p:sp>
      <p:pic>
        <p:nvPicPr>
          <p:cNvPr id="3" name="Content Placeholder 2" descr="Diagram&#10;&#10;Description automatically generated">
            <a:extLst>
              <a:ext uri="{FF2B5EF4-FFF2-40B4-BE49-F238E27FC236}">
                <a16:creationId xmlns:a16="http://schemas.microsoft.com/office/drawing/2014/main" id="{709AE068-FC86-4E5C-AF9B-745256D6309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40245" y="1923025"/>
            <a:ext cx="8111510" cy="4033891"/>
          </a:xfrm>
        </p:spPr>
      </p:pic>
    </p:spTree>
    <p:extLst>
      <p:ext uri="{BB962C8B-B14F-4D97-AF65-F5344CB8AC3E}">
        <p14:creationId xmlns:p14="http://schemas.microsoft.com/office/powerpoint/2010/main" val="390182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Validation Results</a:t>
            </a:r>
            <a:endParaRPr lang="en-US" dirty="0"/>
          </a:p>
        </p:txBody>
      </p:sp>
      <p:graphicFrame>
        <p:nvGraphicFramePr>
          <p:cNvPr id="2" name="Table 2">
            <a:extLst>
              <a:ext uri="{FF2B5EF4-FFF2-40B4-BE49-F238E27FC236}">
                <a16:creationId xmlns:a16="http://schemas.microsoft.com/office/drawing/2014/main" id="{DA41DBFE-AA6F-43C8-ACEA-36FF5F91AF6D}"/>
              </a:ext>
            </a:extLst>
          </p:cNvPr>
          <p:cNvGraphicFramePr>
            <a:graphicFrameLocks noGrp="1"/>
          </p:cNvGraphicFramePr>
          <p:nvPr>
            <p:ph idx="1"/>
            <p:extLst>
              <p:ext uri="{D42A27DB-BD31-4B8C-83A1-F6EECF244321}">
                <p14:modId xmlns:p14="http://schemas.microsoft.com/office/powerpoint/2010/main" val="3111684869"/>
              </p:ext>
            </p:extLst>
          </p:nvPr>
        </p:nvGraphicFramePr>
        <p:xfrm>
          <a:off x="1066801" y="2501900"/>
          <a:ext cx="10058397" cy="1854200"/>
        </p:xfrm>
        <a:graphic>
          <a:graphicData uri="http://schemas.openxmlformats.org/drawingml/2006/table">
            <a:tbl>
              <a:tblPr firstRow="1" bandRow="1">
                <a:tableStyleId>{5C22544A-7EE6-4342-B048-85BDC9FD1C3A}</a:tableStyleId>
              </a:tblPr>
              <a:tblGrid>
                <a:gridCol w="4913220">
                  <a:extLst>
                    <a:ext uri="{9D8B030D-6E8A-4147-A177-3AD203B41FA5}">
                      <a16:colId xmlns:a16="http://schemas.microsoft.com/office/drawing/2014/main" val="509171622"/>
                    </a:ext>
                  </a:extLst>
                </a:gridCol>
                <a:gridCol w="2467992">
                  <a:extLst>
                    <a:ext uri="{9D8B030D-6E8A-4147-A177-3AD203B41FA5}">
                      <a16:colId xmlns:a16="http://schemas.microsoft.com/office/drawing/2014/main" val="1874098959"/>
                    </a:ext>
                  </a:extLst>
                </a:gridCol>
                <a:gridCol w="2677185">
                  <a:extLst>
                    <a:ext uri="{9D8B030D-6E8A-4147-A177-3AD203B41FA5}">
                      <a16:colId xmlns:a16="http://schemas.microsoft.com/office/drawing/2014/main" val="1303074952"/>
                    </a:ext>
                  </a:extLst>
                </a:gridCol>
              </a:tblGrid>
              <a:tr h="370840">
                <a:tc>
                  <a:txBody>
                    <a:bodyPr/>
                    <a:lstStyle/>
                    <a:p>
                      <a:endParaRPr lang="en-CA"/>
                    </a:p>
                  </a:txBody>
                  <a:tcPr/>
                </a:tc>
                <a:tc>
                  <a:txBody>
                    <a:bodyPr/>
                    <a:lstStyle/>
                    <a:p>
                      <a:r>
                        <a:rPr lang="en-CA" dirty="0"/>
                        <a:t>San Juan</a:t>
                      </a:r>
                    </a:p>
                  </a:txBody>
                  <a:tcPr/>
                </a:tc>
                <a:tc>
                  <a:txBody>
                    <a:bodyPr/>
                    <a:lstStyle/>
                    <a:p>
                      <a:r>
                        <a:rPr lang="en-CA" dirty="0" err="1"/>
                        <a:t>Iquito</a:t>
                      </a:r>
                      <a:endParaRPr lang="en-CA" dirty="0"/>
                    </a:p>
                  </a:txBody>
                  <a:tcPr/>
                </a:tc>
                <a:extLst>
                  <a:ext uri="{0D108BD9-81ED-4DB2-BD59-A6C34878D82A}">
                    <a16:rowId xmlns:a16="http://schemas.microsoft.com/office/drawing/2014/main" val="2491380296"/>
                  </a:ext>
                </a:extLst>
              </a:tr>
              <a:tr h="370840">
                <a:tc>
                  <a:txBody>
                    <a:bodyPr/>
                    <a:lstStyle/>
                    <a:p>
                      <a:r>
                        <a:rPr lang="en-CA" dirty="0">
                          <a:latin typeface="Abadi Extra Light" panose="020B0604020202020204" pitchFamily="34" charset="0"/>
                        </a:rPr>
                        <a:t>Linear Regression</a:t>
                      </a:r>
                    </a:p>
                  </a:txBody>
                  <a:tcPr/>
                </a:tc>
                <a:tc>
                  <a:txBody>
                    <a:bodyPr/>
                    <a:lstStyle/>
                    <a:p>
                      <a:r>
                        <a:rPr lang="en-CA" dirty="0">
                          <a:latin typeface="Abadi Extra Light" panose="020B0204020104020204" pitchFamily="34" charset="0"/>
                        </a:rPr>
                        <a:t>24.88</a:t>
                      </a:r>
                    </a:p>
                  </a:txBody>
                  <a:tcPr/>
                </a:tc>
                <a:tc>
                  <a:txBody>
                    <a:bodyPr/>
                    <a:lstStyle/>
                    <a:p>
                      <a:r>
                        <a:rPr lang="en-CA" dirty="0">
                          <a:latin typeface="Abadi Extra Light" panose="020B0204020104020204" pitchFamily="34" charset="0"/>
                        </a:rPr>
                        <a:t>7.04</a:t>
                      </a:r>
                    </a:p>
                  </a:txBody>
                  <a:tcPr/>
                </a:tc>
                <a:extLst>
                  <a:ext uri="{0D108BD9-81ED-4DB2-BD59-A6C34878D82A}">
                    <a16:rowId xmlns:a16="http://schemas.microsoft.com/office/drawing/2014/main" val="3283663693"/>
                  </a:ext>
                </a:extLst>
              </a:tr>
              <a:tr h="370840">
                <a:tc>
                  <a:txBody>
                    <a:bodyPr/>
                    <a:lstStyle/>
                    <a:p>
                      <a:r>
                        <a:rPr lang="en-CA" sz="1800" dirty="0">
                          <a:latin typeface="Abadi Extra Light" panose="020B0604020202020204" pitchFamily="34" charset="0"/>
                        </a:rPr>
                        <a:t>Poisson Regression</a:t>
                      </a:r>
                      <a:endParaRPr lang="en-CA" dirty="0">
                        <a:latin typeface="Abadi Extra Light" panose="020B0604020202020204" pitchFamily="34" charset="0"/>
                      </a:endParaRPr>
                    </a:p>
                  </a:txBody>
                  <a:tcPr/>
                </a:tc>
                <a:tc>
                  <a:txBody>
                    <a:bodyPr/>
                    <a:lstStyle/>
                    <a:p>
                      <a:r>
                        <a:rPr lang="en-CA" dirty="0">
                          <a:latin typeface="Abadi Extra Light" panose="020B0204020104020204" pitchFamily="34" charset="0"/>
                        </a:rPr>
                        <a:t>24.77</a:t>
                      </a:r>
                    </a:p>
                  </a:txBody>
                  <a:tcPr/>
                </a:tc>
                <a:tc>
                  <a:txBody>
                    <a:bodyPr/>
                    <a:lstStyle/>
                    <a:p>
                      <a:r>
                        <a:rPr lang="en-CA" dirty="0">
                          <a:latin typeface="Abadi Extra Light" panose="020B0204020104020204" pitchFamily="34" charset="0"/>
                        </a:rPr>
                        <a:t>7.05</a:t>
                      </a:r>
                    </a:p>
                  </a:txBody>
                  <a:tcPr/>
                </a:tc>
                <a:extLst>
                  <a:ext uri="{0D108BD9-81ED-4DB2-BD59-A6C34878D82A}">
                    <a16:rowId xmlns:a16="http://schemas.microsoft.com/office/drawing/2014/main" val="3043678750"/>
                  </a:ext>
                </a:extLst>
              </a:tr>
              <a:tr h="370840">
                <a:tc>
                  <a:txBody>
                    <a:bodyPr/>
                    <a:lstStyle/>
                    <a:p>
                      <a:r>
                        <a:rPr lang="en-CA" sz="1800" dirty="0">
                          <a:latin typeface="Abadi Extra Light" panose="020B0604020202020204" pitchFamily="34" charset="0"/>
                        </a:rPr>
                        <a:t>Negative Binomial Regression</a:t>
                      </a:r>
                      <a:endParaRPr lang="en-CA" dirty="0">
                        <a:latin typeface="Abadi Extra Light" panose="020B0604020202020204" pitchFamily="34" charset="0"/>
                      </a:endParaRPr>
                    </a:p>
                  </a:txBody>
                  <a:tcPr/>
                </a:tc>
                <a:tc>
                  <a:txBody>
                    <a:bodyPr/>
                    <a:lstStyle/>
                    <a:p>
                      <a:r>
                        <a:rPr lang="en-CA" dirty="0">
                          <a:latin typeface="Abadi Extra Light" panose="020B0204020104020204" pitchFamily="34" charset="0"/>
                        </a:rPr>
                        <a:t>24.76</a:t>
                      </a:r>
                    </a:p>
                  </a:txBody>
                  <a:tcPr/>
                </a:tc>
                <a:tc>
                  <a:txBody>
                    <a:bodyPr/>
                    <a:lstStyle/>
                    <a:p>
                      <a:r>
                        <a:rPr lang="en-CA" b="1" dirty="0">
                          <a:latin typeface="Abadi Extra Light" panose="020B0204020104020204" pitchFamily="34" charset="0"/>
                        </a:rPr>
                        <a:t>6.98</a:t>
                      </a:r>
                    </a:p>
                  </a:txBody>
                  <a:tcPr/>
                </a:tc>
                <a:extLst>
                  <a:ext uri="{0D108BD9-81ED-4DB2-BD59-A6C34878D82A}">
                    <a16:rowId xmlns:a16="http://schemas.microsoft.com/office/drawing/2014/main" val="4190017214"/>
                  </a:ext>
                </a:extLst>
              </a:tr>
              <a:tr h="370840">
                <a:tc>
                  <a:txBody>
                    <a:bodyPr/>
                    <a:lstStyle/>
                    <a:p>
                      <a:r>
                        <a:rPr lang="en-CA" sz="1800" dirty="0">
                          <a:latin typeface="Abadi Extra Light" panose="020B0604020202020204" pitchFamily="34" charset="0"/>
                        </a:rPr>
                        <a:t>Random Forest Regression with weights assigning</a:t>
                      </a:r>
                      <a:endParaRPr lang="en-CA" dirty="0">
                        <a:latin typeface="Abadi Extra Light" panose="020B0604020202020204" pitchFamily="34" charset="0"/>
                      </a:endParaRPr>
                    </a:p>
                  </a:txBody>
                  <a:tcPr/>
                </a:tc>
                <a:tc>
                  <a:txBody>
                    <a:bodyPr/>
                    <a:lstStyle/>
                    <a:p>
                      <a:r>
                        <a:rPr lang="en-CA" b="1" dirty="0">
                          <a:latin typeface="Abadi Extra Light" panose="020B0204020104020204" pitchFamily="34" charset="0"/>
                        </a:rPr>
                        <a:t>23.19</a:t>
                      </a:r>
                    </a:p>
                  </a:txBody>
                  <a:tcPr/>
                </a:tc>
                <a:tc>
                  <a:txBody>
                    <a:bodyPr/>
                    <a:lstStyle/>
                    <a:p>
                      <a:r>
                        <a:rPr lang="en-CA" dirty="0">
                          <a:latin typeface="Abadi Extra Light" panose="020B0204020104020204" pitchFamily="34" charset="0"/>
                        </a:rPr>
                        <a:t>7.64</a:t>
                      </a:r>
                    </a:p>
                  </a:txBody>
                  <a:tcPr/>
                </a:tc>
                <a:extLst>
                  <a:ext uri="{0D108BD9-81ED-4DB2-BD59-A6C34878D82A}">
                    <a16:rowId xmlns:a16="http://schemas.microsoft.com/office/drawing/2014/main" val="311912115"/>
                  </a:ext>
                </a:extLst>
              </a:tr>
            </a:tbl>
          </a:graphicData>
        </a:graphic>
      </p:graphicFrame>
    </p:spTree>
    <p:extLst>
      <p:ext uri="{BB962C8B-B14F-4D97-AF65-F5344CB8AC3E}">
        <p14:creationId xmlns:p14="http://schemas.microsoft.com/office/powerpoint/2010/main" val="217257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Content Placeholder 5">
            <a:extLst>
              <a:ext uri="{FF2B5EF4-FFF2-40B4-BE49-F238E27FC236}">
                <a16:creationId xmlns:a16="http://schemas.microsoft.com/office/drawing/2014/main" id="{650E9788-1C4B-425C-BC81-44C1F2A6A210}"/>
              </a:ext>
            </a:extLst>
          </p:cNvPr>
          <p:cNvPicPr>
            <a:picLocks noChangeAspect="1"/>
          </p:cNvPicPr>
          <p:nvPr/>
        </p:nvPicPr>
        <p:blipFill rotWithShape="1">
          <a:blip r:embed="rId3">
            <a:extLst>
              <a:ext uri="{28A0092B-C50C-407E-A947-70E740481C1C}">
                <a14:useLocalDpi xmlns:a14="http://schemas.microsoft.com/office/drawing/2010/main" val="0"/>
              </a:ext>
            </a:extLst>
          </a:blip>
          <a:srcRect t="2772" b="18968"/>
          <a:stretch/>
        </p:blipFill>
        <p:spPr>
          <a:xfrm>
            <a:off x="2227053" y="2023748"/>
            <a:ext cx="3366488" cy="2419350"/>
          </a:xfrm>
          <a:prstGeom prst="rect">
            <a:avLst/>
          </a:prstGeom>
        </p:spPr>
      </p:pic>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Test Results &amp; Achievement</a:t>
            </a:r>
            <a:endParaRPr lang="en-US" dirty="0"/>
          </a:p>
        </p:txBody>
      </p:sp>
      <p:pic>
        <p:nvPicPr>
          <p:cNvPr id="5" name="Content Placeholder 5">
            <a:extLst>
              <a:ext uri="{FF2B5EF4-FFF2-40B4-BE49-F238E27FC236}">
                <a16:creationId xmlns:a16="http://schemas.microsoft.com/office/drawing/2014/main" id="{BA041CE9-5CE0-4F59-B1C9-6389114076A9}"/>
              </a:ext>
            </a:extLst>
          </p:cNvPr>
          <p:cNvPicPr>
            <a:picLocks noChangeAspect="1"/>
          </p:cNvPicPr>
          <p:nvPr/>
        </p:nvPicPr>
        <p:blipFill rotWithShape="1">
          <a:blip r:embed="rId5">
            <a:extLst>
              <a:ext uri="{28A0092B-C50C-407E-A947-70E740481C1C}">
                <a14:useLocalDpi xmlns:a14="http://schemas.microsoft.com/office/drawing/2010/main" val="0"/>
              </a:ext>
            </a:extLst>
          </a:blip>
          <a:srcRect l="5132" t="3373" b="25245"/>
          <a:stretch/>
        </p:blipFill>
        <p:spPr>
          <a:xfrm>
            <a:off x="6598460" y="2023748"/>
            <a:ext cx="3472177" cy="2419350"/>
          </a:xfrm>
          <a:prstGeom prst="rect">
            <a:avLst/>
          </a:prstGeom>
        </p:spPr>
      </p:pic>
      <p:pic>
        <p:nvPicPr>
          <p:cNvPr id="6" name="Content Placeholder 5">
            <a:extLst>
              <a:ext uri="{FF2B5EF4-FFF2-40B4-BE49-F238E27FC236}">
                <a16:creationId xmlns:a16="http://schemas.microsoft.com/office/drawing/2014/main" id="{9A56E40C-43E6-48E6-938D-C293DB823FE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183600" y="4443098"/>
            <a:ext cx="5824799" cy="1482891"/>
          </a:xfrm>
          <a:prstGeom prst="rect">
            <a:avLst/>
          </a:prstGeom>
        </p:spPr>
      </p:pic>
    </p:spTree>
    <p:extLst>
      <p:ext uri="{BB962C8B-B14F-4D97-AF65-F5344CB8AC3E}">
        <p14:creationId xmlns:p14="http://schemas.microsoft.com/office/powerpoint/2010/main" val="150488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Analysis</a:t>
            </a:r>
            <a:endParaRPr lang="en-US" dirty="0"/>
          </a:p>
        </p:txBody>
      </p:sp>
      <p:sp>
        <p:nvSpPr>
          <p:cNvPr id="6" name="Content Placeholder 2">
            <a:extLst>
              <a:ext uri="{FF2B5EF4-FFF2-40B4-BE49-F238E27FC236}">
                <a16:creationId xmlns:a16="http://schemas.microsoft.com/office/drawing/2014/main" id="{A755DC08-50DA-4937-A28D-0C09B016B9DC}"/>
              </a:ext>
            </a:extLst>
          </p:cNvPr>
          <p:cNvSpPr>
            <a:spLocks noGrp="1"/>
          </p:cNvSpPr>
          <p:nvPr>
            <p:ph idx="1"/>
          </p:nvPr>
        </p:nvSpPr>
        <p:spPr>
          <a:xfrm>
            <a:off x="1066800" y="2059619"/>
            <a:ext cx="10058400" cy="3818352"/>
          </a:xfrm>
        </p:spPr>
        <p:txBody>
          <a:bodyPr>
            <a:normAutofit/>
          </a:bodyPr>
          <a:lstStyle/>
          <a:p>
            <a:pPr>
              <a:lnSpc>
                <a:spcPct val="150000"/>
              </a:lnSpc>
              <a:buFont typeface="Wingdings" panose="05000000000000000000" pitchFamily="2" charset="2"/>
              <a:buChar char="v"/>
            </a:pPr>
            <a:r>
              <a:rPr lang="en-CA" sz="3000" dirty="0"/>
              <a:t>  Negative Binomial Regression Overfitting</a:t>
            </a:r>
          </a:p>
          <a:p>
            <a:pPr>
              <a:lnSpc>
                <a:spcPct val="150000"/>
              </a:lnSpc>
              <a:buFont typeface="Wingdings" panose="05000000000000000000" pitchFamily="2" charset="2"/>
              <a:buChar char="v"/>
            </a:pPr>
            <a:r>
              <a:rPr lang="en-CA" sz="3000" dirty="0"/>
              <a:t>  </a:t>
            </a:r>
            <a:r>
              <a:rPr lang="en-CA" sz="3000" dirty="0">
                <a:latin typeface="Calibri (Body)"/>
                <a:ea typeface="DengXian" panose="02010600030101010101" pitchFamily="2" charset="-122"/>
              </a:rPr>
              <a:t>R</a:t>
            </a:r>
            <a:r>
              <a:rPr lang="en-CA" sz="3000" dirty="0">
                <a:effectLst/>
                <a:latin typeface="Calibri (Body)"/>
                <a:ea typeface="DengXian" panose="02010600030101010101" pitchFamily="2" charset="-122"/>
              </a:rPr>
              <a:t>elationship between features and </a:t>
            </a:r>
            <a:r>
              <a:rPr lang="en-CA" sz="3000" dirty="0">
                <a:latin typeface="Calibri (Body)"/>
                <a:ea typeface="DengXian" panose="02010600030101010101" pitchFamily="2" charset="-122"/>
              </a:rPr>
              <a:t>cases </a:t>
            </a:r>
            <a:r>
              <a:rPr lang="en-CA" sz="3000" dirty="0">
                <a:effectLst/>
                <a:latin typeface="Calibri (Body)"/>
                <a:ea typeface="DengXian" panose="02010600030101010101" pitchFamily="2" charset="-122"/>
              </a:rPr>
              <a:t>may be non-linear</a:t>
            </a:r>
          </a:p>
          <a:p>
            <a:pPr>
              <a:lnSpc>
                <a:spcPct val="150000"/>
              </a:lnSpc>
              <a:buFont typeface="Wingdings" panose="05000000000000000000" pitchFamily="2" charset="2"/>
              <a:buChar char="v"/>
            </a:pPr>
            <a:r>
              <a:rPr lang="en-CA" sz="3000" dirty="0">
                <a:latin typeface="Calibri (Body)"/>
                <a:ea typeface="DengXian" panose="02010600030101010101" pitchFamily="2" charset="-122"/>
              </a:rPr>
              <a:t>  C</a:t>
            </a:r>
            <a:r>
              <a:rPr lang="en-CA" sz="3000" dirty="0">
                <a:effectLst/>
                <a:latin typeface="Calibri (Body)"/>
                <a:ea typeface="DengXian" panose="02010600030101010101" pitchFamily="2" charset="-122"/>
              </a:rPr>
              <a:t>orrelation between selected features are unclear</a:t>
            </a:r>
          </a:p>
          <a:p>
            <a:pPr>
              <a:lnSpc>
                <a:spcPct val="150000"/>
              </a:lnSpc>
              <a:buFont typeface="Wingdings" panose="05000000000000000000" pitchFamily="2" charset="2"/>
              <a:buChar char="v"/>
            </a:pPr>
            <a:endParaRPr lang="en-CA" sz="3000" dirty="0">
              <a:latin typeface="Calibri (Body)"/>
            </a:endParaRPr>
          </a:p>
        </p:txBody>
      </p:sp>
    </p:spTree>
    <p:extLst>
      <p:ext uri="{BB962C8B-B14F-4D97-AF65-F5344CB8AC3E}">
        <p14:creationId xmlns:p14="http://schemas.microsoft.com/office/powerpoint/2010/main" val="416020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Analysis</a:t>
            </a:r>
            <a:endParaRPr lang="en-US" dirty="0"/>
          </a:p>
        </p:txBody>
      </p:sp>
      <p:pic>
        <p:nvPicPr>
          <p:cNvPr id="8" name="Content Placeholder 7" descr="Diagram&#10;&#10;Description automatically generated">
            <a:extLst>
              <a:ext uri="{FF2B5EF4-FFF2-40B4-BE49-F238E27FC236}">
                <a16:creationId xmlns:a16="http://schemas.microsoft.com/office/drawing/2014/main" id="{DF49CF3D-E346-407C-A27F-66EACD2D7227}"/>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124"/>
          <a:stretch/>
        </p:blipFill>
        <p:spPr>
          <a:xfrm>
            <a:off x="2849165" y="1946108"/>
            <a:ext cx="6493669" cy="4167652"/>
          </a:xfrm>
        </p:spPr>
      </p:pic>
    </p:spTree>
    <p:extLst>
      <p:ext uri="{BB962C8B-B14F-4D97-AF65-F5344CB8AC3E}">
        <p14:creationId xmlns:p14="http://schemas.microsoft.com/office/powerpoint/2010/main" val="15090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Summary</a:t>
            </a:r>
            <a:endParaRPr lang="en-US" dirty="0"/>
          </a:p>
        </p:txBody>
      </p:sp>
      <p:sp>
        <p:nvSpPr>
          <p:cNvPr id="6" name="Content Placeholder 2">
            <a:extLst>
              <a:ext uri="{FF2B5EF4-FFF2-40B4-BE49-F238E27FC236}">
                <a16:creationId xmlns:a16="http://schemas.microsoft.com/office/drawing/2014/main" id="{A755DC08-50DA-4937-A28D-0C09B016B9DC}"/>
              </a:ext>
            </a:extLst>
          </p:cNvPr>
          <p:cNvSpPr>
            <a:spLocks noGrp="1"/>
          </p:cNvSpPr>
          <p:nvPr>
            <p:ph idx="1"/>
          </p:nvPr>
        </p:nvSpPr>
        <p:spPr>
          <a:xfrm>
            <a:off x="1066800" y="2059619"/>
            <a:ext cx="10058400" cy="3818352"/>
          </a:xfrm>
        </p:spPr>
        <p:txBody>
          <a:bodyPr>
            <a:normAutofit/>
          </a:bodyPr>
          <a:lstStyle/>
          <a:p>
            <a:pPr>
              <a:lnSpc>
                <a:spcPct val="150000"/>
              </a:lnSpc>
              <a:buFont typeface="Wingdings" panose="05000000000000000000" pitchFamily="2" charset="2"/>
              <a:buChar char="v"/>
            </a:pPr>
            <a:r>
              <a:rPr lang="en-CA" sz="2400" dirty="0"/>
              <a:t>  Fill in missing values with linear interpolation and </a:t>
            </a:r>
            <a:r>
              <a:rPr lang="en-CA" sz="2400" dirty="0">
                <a:latin typeface="Calibri (Body)"/>
                <a:ea typeface="DengXian" panose="02010600030101010101" pitchFamily="2" charset="-122"/>
              </a:rPr>
              <a:t>used z-score normalization</a:t>
            </a:r>
            <a:endParaRPr lang="en-CA" sz="2400" dirty="0">
              <a:effectLst/>
              <a:latin typeface="Calibri (Body)"/>
              <a:ea typeface="DengXian" panose="02010600030101010101" pitchFamily="2" charset="-122"/>
            </a:endParaRPr>
          </a:p>
          <a:p>
            <a:pPr>
              <a:lnSpc>
                <a:spcPct val="150000"/>
              </a:lnSpc>
              <a:buFont typeface="Wingdings" panose="05000000000000000000" pitchFamily="2" charset="2"/>
              <a:buChar char="v"/>
            </a:pPr>
            <a:r>
              <a:rPr lang="en-CA" sz="2400" dirty="0">
                <a:latin typeface="Calibri (Body)"/>
                <a:ea typeface="DengXian" panose="02010600030101010101" pitchFamily="2" charset="-122"/>
              </a:rPr>
              <a:t>  Cross compare seasonal-pattern and correlation for feature selection</a:t>
            </a:r>
          </a:p>
          <a:p>
            <a:pPr>
              <a:lnSpc>
                <a:spcPct val="150000"/>
              </a:lnSpc>
              <a:buFont typeface="Wingdings" panose="05000000000000000000" pitchFamily="2" charset="2"/>
              <a:buChar char="v"/>
            </a:pPr>
            <a:r>
              <a:rPr lang="en-CA" sz="2400" dirty="0">
                <a:effectLst/>
                <a:latin typeface="Calibri (Body)"/>
                <a:ea typeface="DengXian" panose="02010600030101010101" pitchFamily="2" charset="-122"/>
              </a:rPr>
              <a:t>  Achieved MAE 19.93 and ranked 250</a:t>
            </a:r>
            <a:r>
              <a:rPr lang="en-CA" sz="2400" baseline="30000" dirty="0">
                <a:effectLst/>
                <a:latin typeface="Calibri (Body)"/>
                <a:ea typeface="DengXian" panose="02010600030101010101" pitchFamily="2" charset="-122"/>
              </a:rPr>
              <a:t>th</a:t>
            </a:r>
            <a:r>
              <a:rPr lang="en-CA" sz="2400" dirty="0">
                <a:effectLst/>
                <a:latin typeface="Calibri (Body)"/>
                <a:ea typeface="DengXian" panose="02010600030101010101" pitchFamily="2" charset="-122"/>
              </a:rPr>
              <a:t> place at the competition</a:t>
            </a:r>
          </a:p>
          <a:p>
            <a:pPr>
              <a:lnSpc>
                <a:spcPct val="150000"/>
              </a:lnSpc>
              <a:buFont typeface="Wingdings" panose="05000000000000000000" pitchFamily="2" charset="2"/>
              <a:buChar char="v"/>
            </a:pPr>
            <a:endParaRPr lang="en-CA" sz="2400" dirty="0">
              <a:latin typeface="Calibri (Body)"/>
            </a:endParaRPr>
          </a:p>
        </p:txBody>
      </p:sp>
    </p:spTree>
    <p:extLst>
      <p:ext uri="{BB962C8B-B14F-4D97-AF65-F5344CB8AC3E}">
        <p14:creationId xmlns:p14="http://schemas.microsoft.com/office/powerpoint/2010/main" val="134132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3" descr="IMG_256">
            <a:extLst>
              <a:ext uri="{FF2B5EF4-FFF2-40B4-BE49-F238E27FC236}">
                <a16:creationId xmlns:a16="http://schemas.microsoft.com/office/drawing/2014/main" id="{857F2214-9E67-4BEC-BE18-1A847E9F3130}"/>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sp>
        <p:nvSpPr>
          <p:cNvPr id="99" name="Title 1">
            <a:extLst>
              <a:ext uri="{FF2B5EF4-FFF2-40B4-BE49-F238E27FC236}">
                <a16:creationId xmlns:a16="http://schemas.microsoft.com/office/drawing/2014/main" id="{A87C57CC-EF4F-4AE7-89FA-4E68B3360E99}"/>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Future Work</a:t>
            </a:r>
            <a:endParaRPr lang="en-US" dirty="0"/>
          </a:p>
        </p:txBody>
      </p:sp>
      <p:sp>
        <p:nvSpPr>
          <p:cNvPr id="6" name="Content Placeholder 2">
            <a:extLst>
              <a:ext uri="{FF2B5EF4-FFF2-40B4-BE49-F238E27FC236}">
                <a16:creationId xmlns:a16="http://schemas.microsoft.com/office/drawing/2014/main" id="{A755DC08-50DA-4937-A28D-0C09B016B9DC}"/>
              </a:ext>
            </a:extLst>
          </p:cNvPr>
          <p:cNvSpPr>
            <a:spLocks noGrp="1"/>
          </p:cNvSpPr>
          <p:nvPr>
            <p:ph idx="1"/>
          </p:nvPr>
        </p:nvSpPr>
        <p:spPr>
          <a:xfrm>
            <a:off x="1066800" y="2627789"/>
            <a:ext cx="10058400" cy="3250181"/>
          </a:xfrm>
        </p:spPr>
        <p:txBody>
          <a:bodyPr>
            <a:normAutofit/>
          </a:bodyPr>
          <a:lstStyle/>
          <a:p>
            <a:pPr>
              <a:lnSpc>
                <a:spcPct val="150000"/>
              </a:lnSpc>
              <a:buFont typeface="Wingdings" panose="05000000000000000000" pitchFamily="2" charset="2"/>
              <a:buChar char="v"/>
            </a:pPr>
            <a:r>
              <a:rPr lang="en-CA" sz="2400" dirty="0"/>
              <a:t>  Use “</a:t>
            </a:r>
            <a:r>
              <a:rPr lang="en-CA" sz="2400" dirty="0" err="1"/>
              <a:t>Weekofyear</a:t>
            </a:r>
            <a:r>
              <a:rPr lang="en-CA" sz="2400" dirty="0"/>
              <a:t>” feature</a:t>
            </a:r>
            <a:endParaRPr lang="en-CA" sz="2400" dirty="0">
              <a:effectLst/>
              <a:latin typeface="Calibri (Body)"/>
              <a:ea typeface="DengXian" panose="02010600030101010101" pitchFamily="2" charset="-122"/>
            </a:endParaRPr>
          </a:p>
          <a:p>
            <a:pPr>
              <a:lnSpc>
                <a:spcPct val="150000"/>
              </a:lnSpc>
              <a:buFont typeface="Wingdings" panose="05000000000000000000" pitchFamily="2" charset="2"/>
              <a:buChar char="v"/>
            </a:pPr>
            <a:r>
              <a:rPr lang="en-CA" sz="2400" dirty="0">
                <a:latin typeface="Calibri (Body)"/>
                <a:ea typeface="DengXian" panose="02010600030101010101" pitchFamily="2" charset="-122"/>
              </a:rPr>
              <a:t>  Use seasonal-decompose, predict seasonal cases, then total cases </a:t>
            </a:r>
          </a:p>
          <a:p>
            <a:pPr marL="0" indent="0">
              <a:lnSpc>
                <a:spcPct val="150000"/>
              </a:lnSpc>
              <a:buNone/>
            </a:pPr>
            <a:endParaRPr lang="en-CA" sz="2400" dirty="0">
              <a:effectLst/>
              <a:latin typeface="Calibri (Body)"/>
              <a:ea typeface="DengXian" panose="02010600030101010101" pitchFamily="2" charset="-122"/>
            </a:endParaRPr>
          </a:p>
          <a:p>
            <a:pPr>
              <a:lnSpc>
                <a:spcPct val="150000"/>
              </a:lnSpc>
              <a:buFont typeface="Wingdings" panose="05000000000000000000" pitchFamily="2" charset="2"/>
              <a:buChar char="v"/>
            </a:pPr>
            <a:endParaRPr lang="en-CA" sz="2400" dirty="0">
              <a:latin typeface="Calibri (Body)"/>
            </a:endParaRPr>
          </a:p>
        </p:txBody>
      </p:sp>
    </p:spTree>
    <p:extLst>
      <p:ext uri="{BB962C8B-B14F-4D97-AF65-F5344CB8AC3E}">
        <p14:creationId xmlns:p14="http://schemas.microsoft.com/office/powerpoint/2010/main" val="101866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2D326-50C4-4804-A7AD-47A9BDF39896}"/>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6" name="Graphic 5" descr="Smiling Face with No Fill">
            <a:extLst>
              <a:ext uri="{FF2B5EF4-FFF2-40B4-BE49-F238E27FC236}">
                <a16:creationId xmlns:a16="http://schemas.microsoft.com/office/drawing/2014/main" id="{68C0E719-C1B4-4ED7-847B-C9957FBB1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1163529"/>
            <a:ext cx="4001315" cy="4001315"/>
          </a:xfrm>
          <a:prstGeom prst="rect">
            <a:avLst/>
          </a:prstGeom>
        </p:spPr>
      </p:pic>
      <p:cxnSp>
        <p:nvCxnSpPr>
          <p:cNvPr id="17" name="Straight Connector 1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1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703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27">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719F96B-D81A-4A05-9EC0-2F2462E3ED8C}"/>
              </a:ext>
            </a:extLst>
          </p:cNvPr>
          <p:cNvPicPr>
            <a:picLocks noChangeAspect="1"/>
          </p:cNvPicPr>
          <p:nvPr/>
        </p:nvPicPr>
        <p:blipFill rotWithShape="1">
          <a:blip r:embed="rId3">
            <a:extLst>
              <a:ext uri="{28A0092B-C50C-407E-A947-70E740481C1C}">
                <a14:useLocalDpi xmlns:a14="http://schemas.microsoft.com/office/drawing/2010/main" val="0"/>
              </a:ext>
            </a:extLst>
          </a:blip>
          <a:srcRect r="7935" b="1"/>
          <a:stretch/>
        </p:blipFill>
        <p:spPr>
          <a:xfrm>
            <a:off x="1689728" y="903887"/>
            <a:ext cx="3580143" cy="5050225"/>
          </a:xfrm>
          <a:prstGeom prst="rect">
            <a:avLst/>
          </a:prstGeom>
        </p:spPr>
      </p:pic>
      <p:pic>
        <p:nvPicPr>
          <p:cNvPr id="5" name="Picture 4">
            <a:extLst>
              <a:ext uri="{FF2B5EF4-FFF2-40B4-BE49-F238E27FC236}">
                <a16:creationId xmlns:a16="http://schemas.microsoft.com/office/drawing/2014/main" id="{CAFF2E66-E4F2-4CBF-BE97-EAA7E4C59663}"/>
              </a:ext>
            </a:extLst>
          </p:cNvPr>
          <p:cNvPicPr>
            <a:picLocks noChangeAspect="1"/>
          </p:cNvPicPr>
          <p:nvPr/>
        </p:nvPicPr>
        <p:blipFill>
          <a:blip r:embed="rId4">
            <a:extLst>
              <a:ext uri="{28A0092B-C50C-407E-A947-70E740481C1C}">
                <a14:useLocalDpi xmlns:a14="http://schemas.microsoft.com/office/drawing/2010/main" val="0"/>
              </a:ext>
            </a:extLst>
          </a:blip>
          <a:srcRect l="22688" r="22688"/>
          <a:stretch/>
        </p:blipFill>
        <p:spPr>
          <a:xfrm>
            <a:off x="6561654" y="1282101"/>
            <a:ext cx="4035868" cy="5050225"/>
          </a:xfrm>
          <a:prstGeom prst="rect">
            <a:avLst/>
          </a:prstGeom>
        </p:spPr>
      </p:pic>
      <p:sp>
        <p:nvSpPr>
          <p:cNvPr id="30" name="Rectangle 29">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图片 3" descr="IMG_256">
            <a:extLst>
              <a:ext uri="{FF2B5EF4-FFF2-40B4-BE49-F238E27FC236}">
                <a16:creationId xmlns:a16="http://schemas.microsoft.com/office/drawing/2014/main" id="{5C7BD9F7-C754-461B-A2B1-4E542AF039AD}"/>
              </a:ext>
            </a:extLst>
          </p:cNvPr>
          <p:cNvPicPr>
            <a:picLocks noChangeAspect="1"/>
          </p:cNvPicPr>
          <p:nvPr/>
        </p:nvPicPr>
        <p:blipFill>
          <a:blip r:embed="rId5"/>
          <a:srcRect l="8636" t="23859" r="9746" b="25524"/>
          <a:stretch>
            <a:fillRect/>
          </a:stretch>
        </p:blipFill>
        <p:spPr>
          <a:xfrm>
            <a:off x="8816079" y="-2680"/>
            <a:ext cx="3352800" cy="1386202"/>
          </a:xfrm>
          <a:prstGeom prst="rect">
            <a:avLst/>
          </a:prstGeom>
          <a:noFill/>
        </p:spPr>
      </p:pic>
    </p:spTree>
    <p:extLst>
      <p:ext uri="{BB962C8B-B14F-4D97-AF65-F5344CB8AC3E}">
        <p14:creationId xmlns:p14="http://schemas.microsoft.com/office/powerpoint/2010/main" val="8890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8361-FCE9-4D8A-A3CA-E2631DF996FF}"/>
              </a:ext>
            </a:extLst>
          </p:cNvPr>
          <p:cNvSpPr>
            <a:spLocks noGrp="1"/>
          </p:cNvSpPr>
          <p:nvPr>
            <p:ph type="title"/>
          </p:nvPr>
        </p:nvSpPr>
        <p:spPr>
          <a:xfrm>
            <a:off x="801777" y="621017"/>
            <a:ext cx="6402597" cy="762505"/>
          </a:xfrm>
        </p:spPr>
        <p:txBody>
          <a:bodyPr vert="horz" lIns="91440" tIns="45720" rIns="91440" bIns="45720" rtlCol="0" anchor="t">
            <a:normAutofit/>
          </a:bodyPr>
          <a:lstStyle/>
          <a:p>
            <a:r>
              <a:rPr lang="en-US" dirty="0"/>
              <a:t>Introduction</a:t>
            </a:r>
          </a:p>
        </p:txBody>
      </p:sp>
      <p:pic>
        <p:nvPicPr>
          <p:cNvPr id="6" name="Content Placeholder 5">
            <a:extLst>
              <a:ext uri="{FF2B5EF4-FFF2-40B4-BE49-F238E27FC236}">
                <a16:creationId xmlns:a16="http://schemas.microsoft.com/office/drawing/2014/main" id="{1719F96B-D81A-4A05-9EC0-2F2462E3ED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1777" y="2027831"/>
            <a:ext cx="10588445" cy="2802338"/>
          </a:xfrm>
          <a:prstGeom prst="rect">
            <a:avLst/>
          </a:prstGeom>
        </p:spPr>
      </p:pic>
      <p:pic>
        <p:nvPicPr>
          <p:cNvPr id="70" name="图片 3" descr="IMG_256">
            <a:extLst>
              <a:ext uri="{FF2B5EF4-FFF2-40B4-BE49-F238E27FC236}">
                <a16:creationId xmlns:a16="http://schemas.microsoft.com/office/drawing/2014/main" id="{82ACABD7-8FDC-4B78-BCC3-6228B9E80AE3}"/>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spTree>
    <p:extLst>
      <p:ext uri="{BB962C8B-B14F-4D97-AF65-F5344CB8AC3E}">
        <p14:creationId xmlns:p14="http://schemas.microsoft.com/office/powerpoint/2010/main" val="335129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719F96B-D81A-4A05-9EC0-2F2462E3ED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82916" y="1934099"/>
            <a:ext cx="5636943" cy="3461819"/>
          </a:xfrm>
          <a:prstGeom prst="rect">
            <a:avLst/>
          </a:prstGeom>
        </p:spPr>
      </p:pic>
      <p:pic>
        <p:nvPicPr>
          <p:cNvPr id="72" name="图片 3" descr="IMG_256">
            <a:extLst>
              <a:ext uri="{FF2B5EF4-FFF2-40B4-BE49-F238E27FC236}">
                <a16:creationId xmlns:a16="http://schemas.microsoft.com/office/drawing/2014/main" id="{1C150D2B-04A2-4D0C-B219-CCCE8ED43F43}"/>
              </a:ext>
            </a:extLst>
          </p:cNvPr>
          <p:cNvPicPr>
            <a:picLocks noChangeAspect="1"/>
          </p:cNvPicPr>
          <p:nvPr/>
        </p:nvPicPr>
        <p:blipFill>
          <a:blip r:embed="rId4"/>
          <a:srcRect l="8636" t="23859" r="9746" b="25524"/>
          <a:stretch>
            <a:fillRect/>
          </a:stretch>
        </p:blipFill>
        <p:spPr>
          <a:xfrm>
            <a:off x="8816079" y="-2680"/>
            <a:ext cx="3352800" cy="1386202"/>
          </a:xfrm>
          <a:prstGeom prst="rect">
            <a:avLst/>
          </a:prstGeom>
          <a:noFill/>
        </p:spPr>
      </p:pic>
      <p:sp>
        <p:nvSpPr>
          <p:cNvPr id="74" name="Title 1">
            <a:extLst>
              <a:ext uri="{FF2B5EF4-FFF2-40B4-BE49-F238E27FC236}">
                <a16:creationId xmlns:a16="http://schemas.microsoft.com/office/drawing/2014/main" id="{E38744C0-C7B2-4F4A-B823-17CDC2E43C75}"/>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Introduction</a:t>
            </a:r>
          </a:p>
        </p:txBody>
      </p:sp>
    </p:spTree>
    <p:extLst>
      <p:ext uri="{BB962C8B-B14F-4D97-AF65-F5344CB8AC3E}">
        <p14:creationId xmlns:p14="http://schemas.microsoft.com/office/powerpoint/2010/main" val="33318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图片 3" descr="IMG_256">
            <a:extLst>
              <a:ext uri="{FF2B5EF4-FFF2-40B4-BE49-F238E27FC236}">
                <a16:creationId xmlns:a16="http://schemas.microsoft.com/office/drawing/2014/main" id="{2951998D-3714-40A4-A1AB-E05D14572EC2}"/>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graphicFrame>
        <p:nvGraphicFramePr>
          <p:cNvPr id="4" name="Table 4">
            <a:extLst>
              <a:ext uri="{FF2B5EF4-FFF2-40B4-BE49-F238E27FC236}">
                <a16:creationId xmlns:a16="http://schemas.microsoft.com/office/drawing/2014/main" id="{6F108101-2E39-43BA-B12B-EED99B71D385}"/>
              </a:ext>
            </a:extLst>
          </p:cNvPr>
          <p:cNvGraphicFramePr>
            <a:graphicFrameLocks noGrp="1"/>
          </p:cNvGraphicFramePr>
          <p:nvPr>
            <p:extLst>
              <p:ext uri="{D42A27DB-BD31-4B8C-83A1-F6EECF244321}">
                <p14:modId xmlns:p14="http://schemas.microsoft.com/office/powerpoint/2010/main" val="2042447564"/>
              </p:ext>
            </p:extLst>
          </p:nvPr>
        </p:nvGraphicFramePr>
        <p:xfrm>
          <a:off x="2134157" y="2279212"/>
          <a:ext cx="7531088" cy="2528403"/>
        </p:xfrm>
        <a:graphic>
          <a:graphicData uri="http://schemas.openxmlformats.org/drawingml/2006/table">
            <a:tbl>
              <a:tblPr firstRow="1" bandRow="1">
                <a:tableStyleId>{93296810-A885-4BE3-A3E7-6D5BEEA58F35}</a:tableStyleId>
              </a:tblPr>
              <a:tblGrid>
                <a:gridCol w="3765544">
                  <a:extLst>
                    <a:ext uri="{9D8B030D-6E8A-4147-A177-3AD203B41FA5}">
                      <a16:colId xmlns:a16="http://schemas.microsoft.com/office/drawing/2014/main" val="791026242"/>
                    </a:ext>
                  </a:extLst>
                </a:gridCol>
                <a:gridCol w="3765544">
                  <a:extLst>
                    <a:ext uri="{9D8B030D-6E8A-4147-A177-3AD203B41FA5}">
                      <a16:colId xmlns:a16="http://schemas.microsoft.com/office/drawing/2014/main" val="3588477944"/>
                    </a:ext>
                  </a:extLst>
                </a:gridCol>
              </a:tblGrid>
              <a:tr h="629441">
                <a:tc>
                  <a:txBody>
                    <a:bodyPr/>
                    <a:lstStyle/>
                    <a:p>
                      <a:r>
                        <a:rPr lang="en-CA" dirty="0"/>
                        <a:t>Name</a:t>
                      </a:r>
                    </a:p>
                  </a:txBody>
                  <a:tcPr/>
                </a:tc>
                <a:tc>
                  <a:txBody>
                    <a:bodyPr/>
                    <a:lstStyle/>
                    <a:p>
                      <a:r>
                        <a:rPr lang="en-CA" dirty="0"/>
                        <a:t>Explanation</a:t>
                      </a:r>
                    </a:p>
                  </a:txBody>
                  <a:tcPr/>
                </a:tc>
                <a:extLst>
                  <a:ext uri="{0D108BD9-81ED-4DB2-BD59-A6C34878D82A}">
                    <a16:rowId xmlns:a16="http://schemas.microsoft.com/office/drawing/2014/main" val="2192709547"/>
                  </a:ext>
                </a:extLst>
              </a:tr>
              <a:tr h="629441">
                <a:tc>
                  <a:txBody>
                    <a:bodyPr/>
                    <a:lstStyle/>
                    <a:p>
                      <a:r>
                        <a:rPr lang="en-CA" dirty="0"/>
                        <a:t>city</a:t>
                      </a:r>
                    </a:p>
                  </a:txBody>
                  <a:tcPr/>
                </a:tc>
                <a:tc>
                  <a:txBody>
                    <a:bodyPr/>
                    <a:lstStyle/>
                    <a:p>
                      <a:r>
                        <a:rPr lang="en-CA" sz="1800" kern="1200" dirty="0">
                          <a:solidFill>
                            <a:schemeClr val="dk1"/>
                          </a:solidFill>
                          <a:effectLst/>
                          <a:latin typeface="+mn-lt"/>
                          <a:ea typeface="+mn-ea"/>
                          <a:cs typeface="+mn-cs"/>
                        </a:rPr>
                        <a:t>the City abbreviations (</a:t>
                      </a:r>
                      <a:r>
                        <a:rPr lang="en-CA" sz="1800" kern="1200" dirty="0" err="1">
                          <a:solidFill>
                            <a:schemeClr val="dk1"/>
                          </a:solidFill>
                          <a:effectLst/>
                          <a:latin typeface="+mn-lt"/>
                          <a:ea typeface="+mn-ea"/>
                          <a:cs typeface="+mn-cs"/>
                        </a:rPr>
                        <a:t>sj</a:t>
                      </a:r>
                      <a:r>
                        <a:rPr lang="en-CA" sz="1800" kern="1200" dirty="0">
                          <a:solidFill>
                            <a:schemeClr val="dk1"/>
                          </a:solidFill>
                          <a:effectLst/>
                          <a:latin typeface="+mn-lt"/>
                          <a:ea typeface="+mn-ea"/>
                          <a:cs typeface="+mn-cs"/>
                        </a:rPr>
                        <a:t> or </a:t>
                      </a:r>
                      <a:r>
                        <a:rPr lang="en-CA" sz="1800" kern="1200" dirty="0" err="1">
                          <a:solidFill>
                            <a:schemeClr val="dk1"/>
                          </a:solidFill>
                          <a:effectLst/>
                          <a:latin typeface="+mn-lt"/>
                          <a:ea typeface="+mn-ea"/>
                          <a:cs typeface="+mn-cs"/>
                        </a:rPr>
                        <a:t>iq</a:t>
                      </a:r>
                      <a:r>
                        <a:rPr lang="en-CA" sz="1800" kern="1200" dirty="0">
                          <a:solidFill>
                            <a:schemeClr val="dk1"/>
                          </a:solidFill>
                          <a:effectLst/>
                          <a:latin typeface="+mn-lt"/>
                          <a:ea typeface="+mn-ea"/>
                          <a:cs typeface="+mn-cs"/>
                        </a:rPr>
                        <a:t>)</a:t>
                      </a:r>
                      <a:endParaRPr lang="en-CA" dirty="0"/>
                    </a:p>
                  </a:txBody>
                  <a:tcPr/>
                </a:tc>
                <a:extLst>
                  <a:ext uri="{0D108BD9-81ED-4DB2-BD59-A6C34878D82A}">
                    <a16:rowId xmlns:a16="http://schemas.microsoft.com/office/drawing/2014/main" val="3813939529"/>
                  </a:ext>
                </a:extLst>
              </a:tr>
              <a:tr h="629441">
                <a:tc>
                  <a:txBody>
                    <a:bodyPr/>
                    <a:lstStyle/>
                    <a:p>
                      <a:r>
                        <a:rPr lang="en-CA" dirty="0"/>
                        <a:t>year</a:t>
                      </a:r>
                    </a:p>
                  </a:txBody>
                  <a:tcPr/>
                </a:tc>
                <a:tc>
                  <a:txBody>
                    <a:bodyPr/>
                    <a:lstStyle/>
                    <a:p>
                      <a:r>
                        <a:rPr lang="en-CA" sz="1800" kern="1200" dirty="0">
                          <a:solidFill>
                            <a:schemeClr val="dk1"/>
                          </a:solidFill>
                          <a:effectLst/>
                          <a:latin typeface="+mn-lt"/>
                          <a:ea typeface="+mn-ea"/>
                          <a:cs typeface="+mn-cs"/>
                        </a:rPr>
                        <a:t>year when the case was recorded</a:t>
                      </a:r>
                      <a:endParaRPr lang="en-CA" dirty="0"/>
                    </a:p>
                  </a:txBody>
                  <a:tcPr/>
                </a:tc>
                <a:extLst>
                  <a:ext uri="{0D108BD9-81ED-4DB2-BD59-A6C34878D82A}">
                    <a16:rowId xmlns:a16="http://schemas.microsoft.com/office/drawing/2014/main" val="2200680948"/>
                  </a:ext>
                </a:extLst>
              </a:tr>
              <a:tr h="629441">
                <a:tc>
                  <a:txBody>
                    <a:bodyPr/>
                    <a:lstStyle/>
                    <a:p>
                      <a:r>
                        <a:rPr lang="en-CA" dirty="0" err="1"/>
                        <a:t>week__of</a:t>
                      </a:r>
                      <a:r>
                        <a:rPr lang="en-US" dirty="0"/>
                        <a:t>_year</a:t>
                      </a:r>
                      <a:endParaRPr lang="en-CA" dirty="0"/>
                    </a:p>
                  </a:txBody>
                  <a:tcPr/>
                </a:tc>
                <a:tc>
                  <a:txBody>
                    <a:bodyPr/>
                    <a:lstStyle/>
                    <a:p>
                      <a:r>
                        <a:rPr lang="en-CA" sz="1800" kern="1200" dirty="0">
                          <a:solidFill>
                            <a:schemeClr val="dk1"/>
                          </a:solidFill>
                          <a:effectLst/>
                          <a:latin typeface="+mn-lt"/>
                          <a:ea typeface="+mn-ea"/>
                          <a:cs typeface="+mn-cs"/>
                        </a:rPr>
                        <a:t>Detail datetime when the case was recorded</a:t>
                      </a:r>
                      <a:endParaRPr lang="en-CA" dirty="0"/>
                    </a:p>
                  </a:txBody>
                  <a:tcPr/>
                </a:tc>
                <a:extLst>
                  <a:ext uri="{0D108BD9-81ED-4DB2-BD59-A6C34878D82A}">
                    <a16:rowId xmlns:a16="http://schemas.microsoft.com/office/drawing/2014/main" val="2820896703"/>
                  </a:ext>
                </a:extLst>
              </a:tr>
            </a:tbl>
          </a:graphicData>
        </a:graphic>
      </p:graphicFrame>
      <p:sp>
        <p:nvSpPr>
          <p:cNvPr id="44" name="Title 1">
            <a:extLst>
              <a:ext uri="{FF2B5EF4-FFF2-40B4-BE49-F238E27FC236}">
                <a16:creationId xmlns:a16="http://schemas.microsoft.com/office/drawing/2014/main" id="{9038896D-B654-4A17-AB74-D6E2613547CB}"/>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 City &amp; Date</a:t>
            </a:r>
            <a:endParaRPr lang="en-US" dirty="0"/>
          </a:p>
        </p:txBody>
      </p:sp>
    </p:spTree>
    <p:extLst>
      <p:ext uri="{BB962C8B-B14F-4D97-AF65-F5344CB8AC3E}">
        <p14:creationId xmlns:p14="http://schemas.microsoft.com/office/powerpoint/2010/main" val="390707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3" descr="IMG_256">
            <a:extLst>
              <a:ext uri="{FF2B5EF4-FFF2-40B4-BE49-F238E27FC236}">
                <a16:creationId xmlns:a16="http://schemas.microsoft.com/office/drawing/2014/main" id="{2951998D-3714-40A4-A1AB-E05D14572EC2}"/>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graphicFrame>
        <p:nvGraphicFramePr>
          <p:cNvPr id="4" name="Table 4">
            <a:extLst>
              <a:ext uri="{FF2B5EF4-FFF2-40B4-BE49-F238E27FC236}">
                <a16:creationId xmlns:a16="http://schemas.microsoft.com/office/drawing/2014/main" id="{6F108101-2E39-43BA-B12B-EED99B71D385}"/>
              </a:ext>
            </a:extLst>
          </p:cNvPr>
          <p:cNvGraphicFramePr>
            <a:graphicFrameLocks noGrp="1"/>
          </p:cNvGraphicFramePr>
          <p:nvPr>
            <p:extLst>
              <p:ext uri="{D42A27DB-BD31-4B8C-83A1-F6EECF244321}">
                <p14:modId xmlns:p14="http://schemas.microsoft.com/office/powerpoint/2010/main" val="1240446868"/>
              </p:ext>
            </p:extLst>
          </p:nvPr>
        </p:nvGraphicFramePr>
        <p:xfrm>
          <a:off x="2330456" y="1835328"/>
          <a:ext cx="7531088" cy="3793116"/>
        </p:xfrm>
        <a:graphic>
          <a:graphicData uri="http://schemas.openxmlformats.org/drawingml/2006/table">
            <a:tbl>
              <a:tblPr firstRow="1" bandRow="1">
                <a:tableStyleId>{93296810-A885-4BE3-A3E7-6D5BEEA58F35}</a:tableStyleId>
              </a:tblPr>
              <a:tblGrid>
                <a:gridCol w="3765544">
                  <a:extLst>
                    <a:ext uri="{9D8B030D-6E8A-4147-A177-3AD203B41FA5}">
                      <a16:colId xmlns:a16="http://schemas.microsoft.com/office/drawing/2014/main" val="791026242"/>
                    </a:ext>
                  </a:extLst>
                </a:gridCol>
                <a:gridCol w="3765544">
                  <a:extLst>
                    <a:ext uri="{9D8B030D-6E8A-4147-A177-3AD203B41FA5}">
                      <a16:colId xmlns:a16="http://schemas.microsoft.com/office/drawing/2014/main" val="3588477944"/>
                    </a:ext>
                  </a:extLst>
                </a:gridCol>
              </a:tblGrid>
              <a:tr h="628644">
                <a:tc>
                  <a:txBody>
                    <a:bodyPr/>
                    <a:lstStyle/>
                    <a:p>
                      <a:r>
                        <a:rPr lang="en-CA" dirty="0"/>
                        <a:t>Name</a:t>
                      </a:r>
                    </a:p>
                  </a:txBody>
                  <a:tcPr/>
                </a:tc>
                <a:tc>
                  <a:txBody>
                    <a:bodyPr/>
                    <a:lstStyle/>
                    <a:p>
                      <a:r>
                        <a:rPr lang="en-CA" dirty="0"/>
                        <a:t>Explanation</a:t>
                      </a:r>
                    </a:p>
                  </a:txBody>
                  <a:tcPr/>
                </a:tc>
                <a:extLst>
                  <a:ext uri="{0D108BD9-81ED-4DB2-BD59-A6C34878D82A}">
                    <a16:rowId xmlns:a16="http://schemas.microsoft.com/office/drawing/2014/main" val="2192709547"/>
                  </a:ext>
                </a:extLst>
              </a:tr>
              <a:tr h="628644">
                <a:tc>
                  <a:txBody>
                    <a:bodyPr/>
                    <a:lstStyle/>
                    <a:p>
                      <a:r>
                        <a:rPr lang="en-CA" dirty="0" err="1"/>
                        <a:t>station_max_temp_c</a:t>
                      </a:r>
                      <a:endParaRPr lang="en-CA" dirty="0"/>
                    </a:p>
                  </a:txBody>
                  <a:tcPr/>
                </a:tc>
                <a:tc>
                  <a:txBody>
                    <a:bodyPr/>
                    <a:lstStyle/>
                    <a:p>
                      <a:r>
                        <a:rPr lang="en-CA" sz="1800" kern="1200" dirty="0">
                          <a:solidFill>
                            <a:schemeClr val="dk1"/>
                          </a:solidFill>
                          <a:effectLst/>
                          <a:latin typeface="+mn-lt"/>
                          <a:ea typeface="+mn-ea"/>
                          <a:cs typeface="+mn-cs"/>
                        </a:rPr>
                        <a:t>Maximum temperature</a:t>
                      </a:r>
                      <a:endParaRPr lang="en-CA" dirty="0"/>
                    </a:p>
                  </a:txBody>
                  <a:tcPr/>
                </a:tc>
                <a:extLst>
                  <a:ext uri="{0D108BD9-81ED-4DB2-BD59-A6C34878D82A}">
                    <a16:rowId xmlns:a16="http://schemas.microsoft.com/office/drawing/2014/main" val="3813939529"/>
                  </a:ext>
                </a:extLst>
              </a:tr>
              <a:tr h="639270">
                <a:tc>
                  <a:txBody>
                    <a:bodyPr/>
                    <a:lstStyle/>
                    <a:p>
                      <a:r>
                        <a:rPr lang="en-CA" dirty="0" err="1"/>
                        <a:t>station_min_temp_c</a:t>
                      </a:r>
                      <a:endParaRPr lang="en-CA" dirty="0"/>
                    </a:p>
                  </a:txBody>
                  <a:tcPr/>
                </a:tc>
                <a:tc>
                  <a:txBody>
                    <a:bodyPr/>
                    <a:lstStyle/>
                    <a:p>
                      <a:r>
                        <a:rPr lang="en-CA" sz="1800" kern="1200" dirty="0">
                          <a:solidFill>
                            <a:schemeClr val="dk1"/>
                          </a:solidFill>
                          <a:effectLst/>
                          <a:latin typeface="+mn-lt"/>
                          <a:ea typeface="+mn-ea"/>
                          <a:cs typeface="+mn-cs"/>
                        </a:rPr>
                        <a:t>Minimum temperature</a:t>
                      </a:r>
                      <a:endParaRPr lang="en-CA" dirty="0"/>
                    </a:p>
                  </a:txBody>
                  <a:tcPr/>
                </a:tc>
                <a:extLst>
                  <a:ext uri="{0D108BD9-81ED-4DB2-BD59-A6C34878D82A}">
                    <a16:rowId xmlns:a16="http://schemas.microsoft.com/office/drawing/2014/main" val="2200680948"/>
                  </a:ext>
                </a:extLst>
              </a:tr>
              <a:tr h="639270">
                <a:tc>
                  <a:txBody>
                    <a:bodyPr/>
                    <a:lstStyle/>
                    <a:p>
                      <a:r>
                        <a:rPr lang="en-CA" dirty="0" err="1"/>
                        <a:t>station_avg_temp_c</a:t>
                      </a:r>
                      <a:endParaRPr lang="en-CA" dirty="0"/>
                    </a:p>
                  </a:txBody>
                  <a:tcPr/>
                </a:tc>
                <a:tc>
                  <a:txBody>
                    <a:bodyPr/>
                    <a:lstStyle/>
                    <a:p>
                      <a:r>
                        <a:rPr lang="en-CA" sz="1800" kern="1200" dirty="0">
                          <a:solidFill>
                            <a:schemeClr val="dk1"/>
                          </a:solidFill>
                          <a:effectLst/>
                          <a:latin typeface="+mn-lt"/>
                          <a:ea typeface="+mn-ea"/>
                          <a:cs typeface="+mn-cs"/>
                        </a:rPr>
                        <a:t>Average temperature</a:t>
                      </a:r>
                      <a:endParaRPr lang="en-CA" dirty="0"/>
                    </a:p>
                  </a:txBody>
                  <a:tcPr/>
                </a:tc>
                <a:extLst>
                  <a:ext uri="{0D108BD9-81ED-4DB2-BD59-A6C34878D82A}">
                    <a16:rowId xmlns:a16="http://schemas.microsoft.com/office/drawing/2014/main" val="2820896703"/>
                  </a:ext>
                </a:extLst>
              </a:tr>
              <a:tr h="628644">
                <a:tc>
                  <a:txBody>
                    <a:bodyPr/>
                    <a:lstStyle/>
                    <a:p>
                      <a:r>
                        <a:rPr lang="en-CA" dirty="0" err="1"/>
                        <a:t>station_precip_mm</a:t>
                      </a:r>
                      <a:endParaRPr lang="en-CA" dirty="0"/>
                    </a:p>
                  </a:txBody>
                  <a:tcPr/>
                </a:tc>
                <a:tc>
                  <a:txBody>
                    <a:bodyPr/>
                    <a:lstStyle/>
                    <a:p>
                      <a:r>
                        <a:rPr lang="en-CA" sz="1800" kern="1200" dirty="0">
                          <a:solidFill>
                            <a:schemeClr val="dk1"/>
                          </a:solidFill>
                          <a:effectLst/>
                          <a:latin typeface="+mn-lt"/>
                          <a:ea typeface="+mn-ea"/>
                          <a:cs typeface="+mn-cs"/>
                        </a:rPr>
                        <a:t>Total precipitation in millimeters</a:t>
                      </a:r>
                      <a:endParaRPr lang="en-CA" dirty="0"/>
                    </a:p>
                  </a:txBody>
                  <a:tcPr/>
                </a:tc>
                <a:extLst>
                  <a:ext uri="{0D108BD9-81ED-4DB2-BD59-A6C34878D82A}">
                    <a16:rowId xmlns:a16="http://schemas.microsoft.com/office/drawing/2014/main" val="1000645569"/>
                  </a:ext>
                </a:extLst>
              </a:tr>
              <a:tr h="628644">
                <a:tc>
                  <a:txBody>
                    <a:bodyPr/>
                    <a:lstStyle/>
                    <a:p>
                      <a:r>
                        <a:rPr lang="en-CA" dirty="0" err="1"/>
                        <a:t>station_diur_temp_rng_c</a:t>
                      </a:r>
                      <a:endParaRPr lang="en-CA" dirty="0"/>
                    </a:p>
                  </a:txBody>
                  <a:tcPr/>
                </a:tc>
                <a:tc>
                  <a:txBody>
                    <a:bodyPr/>
                    <a:lstStyle/>
                    <a:p>
                      <a:r>
                        <a:rPr lang="en-CA" sz="1800" kern="1200" dirty="0">
                          <a:solidFill>
                            <a:schemeClr val="dk1"/>
                          </a:solidFill>
                          <a:effectLst/>
                          <a:latin typeface="+mn-lt"/>
                          <a:ea typeface="+mn-ea"/>
                          <a:cs typeface="+mn-cs"/>
                        </a:rPr>
                        <a:t>Diurnal temperature range</a:t>
                      </a:r>
                      <a:endParaRPr lang="en-CA" dirty="0"/>
                    </a:p>
                  </a:txBody>
                  <a:tcPr/>
                </a:tc>
                <a:extLst>
                  <a:ext uri="{0D108BD9-81ED-4DB2-BD59-A6C34878D82A}">
                    <a16:rowId xmlns:a16="http://schemas.microsoft.com/office/drawing/2014/main" val="1811314031"/>
                  </a:ext>
                </a:extLst>
              </a:tr>
            </a:tbl>
          </a:graphicData>
        </a:graphic>
      </p:graphicFrame>
      <p:sp>
        <p:nvSpPr>
          <p:cNvPr id="44" name="Title 1">
            <a:extLst>
              <a:ext uri="{FF2B5EF4-FFF2-40B4-BE49-F238E27FC236}">
                <a16:creationId xmlns:a16="http://schemas.microsoft.com/office/drawing/2014/main" id="{BBADEE75-4E3B-4299-B264-7C4D8FF881DD}"/>
              </a:ext>
            </a:extLst>
          </p:cNvPr>
          <p:cNvSpPr txBox="1">
            <a:spLocks/>
          </p:cNvSpPr>
          <p:nvPr/>
        </p:nvSpPr>
        <p:spPr>
          <a:xfrm>
            <a:off x="801777" y="621017"/>
            <a:ext cx="7104550" cy="1060001"/>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 </a:t>
            </a:r>
            <a:r>
              <a:rPr lang="en-US" altLang="zh-CN" dirty="0">
                <a:latin typeface="Calibri Light (Headings)"/>
              </a:rPr>
              <a:t>Daily Climate Change</a:t>
            </a:r>
            <a:endParaRPr lang="en-US" dirty="0"/>
          </a:p>
        </p:txBody>
      </p:sp>
    </p:spTree>
    <p:extLst>
      <p:ext uri="{BB962C8B-B14F-4D97-AF65-F5344CB8AC3E}">
        <p14:creationId xmlns:p14="http://schemas.microsoft.com/office/powerpoint/2010/main" val="6986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3" descr="IMG_256">
            <a:extLst>
              <a:ext uri="{FF2B5EF4-FFF2-40B4-BE49-F238E27FC236}">
                <a16:creationId xmlns:a16="http://schemas.microsoft.com/office/drawing/2014/main" id="{2951998D-3714-40A4-A1AB-E05D14572EC2}"/>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graphicFrame>
        <p:nvGraphicFramePr>
          <p:cNvPr id="4" name="Table 4">
            <a:extLst>
              <a:ext uri="{FF2B5EF4-FFF2-40B4-BE49-F238E27FC236}">
                <a16:creationId xmlns:a16="http://schemas.microsoft.com/office/drawing/2014/main" id="{6F108101-2E39-43BA-B12B-EED99B71D385}"/>
              </a:ext>
            </a:extLst>
          </p:cNvPr>
          <p:cNvGraphicFramePr>
            <a:graphicFrameLocks noGrp="1"/>
          </p:cNvGraphicFramePr>
          <p:nvPr>
            <p:extLst>
              <p:ext uri="{D42A27DB-BD31-4B8C-83A1-F6EECF244321}">
                <p14:modId xmlns:p14="http://schemas.microsoft.com/office/powerpoint/2010/main" val="51293038"/>
              </p:ext>
            </p:extLst>
          </p:nvPr>
        </p:nvGraphicFramePr>
        <p:xfrm>
          <a:off x="1829363" y="1859933"/>
          <a:ext cx="8533274" cy="4325773"/>
        </p:xfrm>
        <a:graphic>
          <a:graphicData uri="http://schemas.openxmlformats.org/drawingml/2006/table">
            <a:tbl>
              <a:tblPr firstRow="1" bandRow="1">
                <a:tableStyleId>{93296810-A885-4BE3-A3E7-6D5BEEA58F35}</a:tableStyleId>
              </a:tblPr>
              <a:tblGrid>
                <a:gridCol w="4266637">
                  <a:extLst>
                    <a:ext uri="{9D8B030D-6E8A-4147-A177-3AD203B41FA5}">
                      <a16:colId xmlns:a16="http://schemas.microsoft.com/office/drawing/2014/main" val="791026242"/>
                    </a:ext>
                  </a:extLst>
                </a:gridCol>
                <a:gridCol w="4266637">
                  <a:extLst>
                    <a:ext uri="{9D8B030D-6E8A-4147-A177-3AD203B41FA5}">
                      <a16:colId xmlns:a16="http://schemas.microsoft.com/office/drawing/2014/main" val="3588477944"/>
                    </a:ext>
                  </a:extLst>
                </a:gridCol>
              </a:tblGrid>
              <a:tr h="392047">
                <a:tc>
                  <a:txBody>
                    <a:bodyPr/>
                    <a:lstStyle/>
                    <a:p>
                      <a:r>
                        <a:rPr lang="en-CA" dirty="0"/>
                        <a:t>Name</a:t>
                      </a:r>
                    </a:p>
                  </a:txBody>
                  <a:tcPr/>
                </a:tc>
                <a:tc>
                  <a:txBody>
                    <a:bodyPr/>
                    <a:lstStyle/>
                    <a:p>
                      <a:r>
                        <a:rPr lang="en-CA" dirty="0"/>
                        <a:t>Explanation</a:t>
                      </a:r>
                    </a:p>
                  </a:txBody>
                  <a:tcPr/>
                </a:tc>
                <a:extLst>
                  <a:ext uri="{0D108BD9-81ED-4DB2-BD59-A6C34878D82A}">
                    <a16:rowId xmlns:a16="http://schemas.microsoft.com/office/drawing/2014/main" val="2192709547"/>
                  </a:ext>
                </a:extLst>
              </a:tr>
              <a:tr h="392047">
                <a:tc>
                  <a:txBody>
                    <a:bodyPr/>
                    <a:lstStyle/>
                    <a:p>
                      <a:r>
                        <a:rPr lang="da-DK" dirty="0"/>
                        <a:t>reanalysis_sat_precip_amt_mm</a:t>
                      </a:r>
                      <a:endParaRPr lang="en-CA" dirty="0"/>
                    </a:p>
                  </a:txBody>
                  <a:tcPr/>
                </a:tc>
                <a:tc>
                  <a:txBody>
                    <a:bodyPr/>
                    <a:lstStyle/>
                    <a:p>
                      <a:r>
                        <a:rPr lang="en-CA" sz="1800" kern="1200" dirty="0">
                          <a:solidFill>
                            <a:schemeClr val="dk1"/>
                          </a:solidFill>
                          <a:effectLst/>
                          <a:latin typeface="+mn-lt"/>
                          <a:ea typeface="+mn-ea"/>
                          <a:cs typeface="+mn-cs"/>
                        </a:rPr>
                        <a:t>Total precipitation</a:t>
                      </a:r>
                      <a:endParaRPr lang="en-CA" dirty="0"/>
                    </a:p>
                  </a:txBody>
                  <a:tcPr/>
                </a:tc>
                <a:extLst>
                  <a:ext uri="{0D108BD9-81ED-4DB2-BD59-A6C34878D82A}">
                    <a16:rowId xmlns:a16="http://schemas.microsoft.com/office/drawing/2014/main" val="3813939529"/>
                  </a:ext>
                </a:extLst>
              </a:tr>
              <a:tr h="398675">
                <a:tc>
                  <a:txBody>
                    <a:bodyPr/>
                    <a:lstStyle/>
                    <a:p>
                      <a:r>
                        <a:rPr lang="en-CA" dirty="0" err="1"/>
                        <a:t>reanalysis_dew_point_temp_k</a:t>
                      </a:r>
                      <a:endParaRPr lang="en-CA" dirty="0"/>
                    </a:p>
                  </a:txBody>
                  <a:tcPr/>
                </a:tc>
                <a:tc>
                  <a:txBody>
                    <a:bodyPr/>
                    <a:lstStyle/>
                    <a:p>
                      <a:r>
                        <a:rPr lang="en-CA" sz="1800" kern="1200" dirty="0">
                          <a:solidFill>
                            <a:schemeClr val="dk1"/>
                          </a:solidFill>
                          <a:effectLst/>
                          <a:latin typeface="+mn-lt"/>
                          <a:ea typeface="+mn-ea"/>
                          <a:cs typeface="+mn-cs"/>
                        </a:rPr>
                        <a:t>Mean dew point temperature</a:t>
                      </a:r>
                      <a:endParaRPr lang="en-CA" dirty="0"/>
                    </a:p>
                  </a:txBody>
                  <a:tcPr/>
                </a:tc>
                <a:extLst>
                  <a:ext uri="{0D108BD9-81ED-4DB2-BD59-A6C34878D82A}">
                    <a16:rowId xmlns:a16="http://schemas.microsoft.com/office/drawing/2014/main" val="2200680948"/>
                  </a:ext>
                </a:extLst>
              </a:tr>
              <a:tr h="398675">
                <a:tc>
                  <a:txBody>
                    <a:bodyPr/>
                    <a:lstStyle/>
                    <a:p>
                      <a:r>
                        <a:rPr lang="en-CA" dirty="0" err="1"/>
                        <a:t>reanalysis_air_temp_k</a:t>
                      </a:r>
                      <a:endParaRPr lang="en-CA" dirty="0"/>
                    </a:p>
                  </a:txBody>
                  <a:tcPr/>
                </a:tc>
                <a:tc>
                  <a:txBody>
                    <a:bodyPr/>
                    <a:lstStyle/>
                    <a:p>
                      <a:r>
                        <a:rPr lang="en-CA" sz="1800" kern="1200" dirty="0">
                          <a:solidFill>
                            <a:schemeClr val="dk1"/>
                          </a:solidFill>
                          <a:effectLst/>
                          <a:latin typeface="+mn-lt"/>
                          <a:ea typeface="+mn-ea"/>
                          <a:cs typeface="+mn-cs"/>
                        </a:rPr>
                        <a:t>Mean air temperature</a:t>
                      </a:r>
                      <a:endParaRPr lang="en-CA" dirty="0"/>
                    </a:p>
                  </a:txBody>
                  <a:tcPr/>
                </a:tc>
                <a:extLst>
                  <a:ext uri="{0D108BD9-81ED-4DB2-BD59-A6C34878D82A}">
                    <a16:rowId xmlns:a16="http://schemas.microsoft.com/office/drawing/2014/main" val="2820896703"/>
                  </a:ext>
                </a:extLst>
              </a:tr>
              <a:tr h="392047">
                <a:tc>
                  <a:txBody>
                    <a:bodyPr/>
                    <a:lstStyle/>
                    <a:p>
                      <a:r>
                        <a:rPr lang="en-CA" dirty="0" err="1"/>
                        <a:t>reanalysis_relative_humidity_percent</a:t>
                      </a:r>
                      <a:endParaRPr lang="en-CA" dirty="0"/>
                    </a:p>
                  </a:txBody>
                  <a:tcPr/>
                </a:tc>
                <a:tc>
                  <a:txBody>
                    <a:bodyPr/>
                    <a:lstStyle/>
                    <a:p>
                      <a:r>
                        <a:rPr lang="en-CA" sz="1800" kern="1200" dirty="0">
                          <a:solidFill>
                            <a:schemeClr val="dk1"/>
                          </a:solidFill>
                          <a:effectLst/>
                          <a:latin typeface="+mn-lt"/>
                          <a:ea typeface="+mn-ea"/>
                          <a:cs typeface="+mn-cs"/>
                        </a:rPr>
                        <a:t>Mean relative humidity</a:t>
                      </a:r>
                      <a:endParaRPr lang="en-CA" dirty="0"/>
                    </a:p>
                  </a:txBody>
                  <a:tcPr/>
                </a:tc>
                <a:extLst>
                  <a:ext uri="{0D108BD9-81ED-4DB2-BD59-A6C34878D82A}">
                    <a16:rowId xmlns:a16="http://schemas.microsoft.com/office/drawing/2014/main" val="1000645569"/>
                  </a:ext>
                </a:extLst>
              </a:tr>
              <a:tr h="392047">
                <a:tc>
                  <a:txBody>
                    <a:bodyPr/>
                    <a:lstStyle/>
                    <a:p>
                      <a:r>
                        <a:rPr lang="en-US" dirty="0" err="1"/>
                        <a:t>reanalysis_specific_humidity_g_per_kg</a:t>
                      </a:r>
                      <a:endParaRPr lang="en-CA" dirty="0"/>
                    </a:p>
                  </a:txBody>
                  <a:tcPr/>
                </a:tc>
                <a:tc>
                  <a:txBody>
                    <a:bodyPr/>
                    <a:lstStyle/>
                    <a:p>
                      <a:r>
                        <a:rPr lang="en-CA" sz="1800" kern="1200" dirty="0">
                          <a:solidFill>
                            <a:schemeClr val="dk1"/>
                          </a:solidFill>
                          <a:effectLst/>
                          <a:latin typeface="+mn-lt"/>
                          <a:ea typeface="+mn-ea"/>
                          <a:cs typeface="+mn-cs"/>
                        </a:rPr>
                        <a:t>Mean specific humidity</a:t>
                      </a:r>
                      <a:endParaRPr lang="en-CA" dirty="0"/>
                    </a:p>
                  </a:txBody>
                  <a:tcPr/>
                </a:tc>
                <a:extLst>
                  <a:ext uri="{0D108BD9-81ED-4DB2-BD59-A6C34878D82A}">
                    <a16:rowId xmlns:a16="http://schemas.microsoft.com/office/drawing/2014/main" val="1811314031"/>
                  </a:ext>
                </a:extLst>
              </a:tr>
              <a:tr h="392047">
                <a:tc>
                  <a:txBody>
                    <a:bodyPr/>
                    <a:lstStyle/>
                    <a:p>
                      <a:r>
                        <a:rPr lang="en-CA" dirty="0"/>
                        <a:t>reanalysis_precip_amt_kg_per_m2</a:t>
                      </a:r>
                      <a:r>
                        <a:rPr lang="en-CA" sz="1800" b="0" i="0" kern="1200" dirty="0">
                          <a:solidFill>
                            <a:schemeClr val="dk1"/>
                          </a:solidFill>
                          <a:effectLst/>
                          <a:latin typeface="+mn-lt"/>
                          <a:ea typeface="+mn-ea"/>
                          <a:cs typeface="+mn-cs"/>
                        </a:rPr>
                        <a:t> </a:t>
                      </a:r>
                      <a:endParaRPr lang="en-CA" dirty="0"/>
                    </a:p>
                  </a:txBody>
                  <a:tcPr/>
                </a:tc>
                <a:tc>
                  <a:txBody>
                    <a:bodyPr/>
                    <a:lstStyle/>
                    <a:p>
                      <a:r>
                        <a:rPr lang="en-CA" dirty="0"/>
                        <a:t>Total precipitation</a:t>
                      </a:r>
                    </a:p>
                  </a:txBody>
                  <a:tcPr/>
                </a:tc>
                <a:extLst>
                  <a:ext uri="{0D108BD9-81ED-4DB2-BD59-A6C34878D82A}">
                    <a16:rowId xmlns:a16="http://schemas.microsoft.com/office/drawing/2014/main" val="3254680987"/>
                  </a:ext>
                </a:extLst>
              </a:tr>
              <a:tr h="392047">
                <a:tc>
                  <a:txBody>
                    <a:bodyPr/>
                    <a:lstStyle/>
                    <a:p>
                      <a:r>
                        <a:rPr lang="en-CA" dirty="0" err="1"/>
                        <a:t>reanalysis_max_air_temp_k</a:t>
                      </a:r>
                      <a:r>
                        <a:rPr lang="en-CA" sz="1800" b="0" i="0" kern="1200" dirty="0">
                          <a:solidFill>
                            <a:schemeClr val="dk1"/>
                          </a:solidFill>
                          <a:effectLst/>
                          <a:latin typeface="+mn-lt"/>
                          <a:ea typeface="+mn-ea"/>
                          <a:cs typeface="+mn-cs"/>
                        </a:rPr>
                        <a:t> </a:t>
                      </a:r>
                      <a:endParaRPr lang="en-CA" dirty="0"/>
                    </a:p>
                  </a:txBody>
                  <a:tcPr/>
                </a:tc>
                <a:tc>
                  <a:txBody>
                    <a:bodyPr/>
                    <a:lstStyle/>
                    <a:p>
                      <a:r>
                        <a:rPr lang="en-CA" dirty="0"/>
                        <a:t>Maximum air temperature</a:t>
                      </a:r>
                    </a:p>
                  </a:txBody>
                  <a:tcPr/>
                </a:tc>
                <a:extLst>
                  <a:ext uri="{0D108BD9-81ED-4DB2-BD59-A6C34878D82A}">
                    <a16:rowId xmlns:a16="http://schemas.microsoft.com/office/drawing/2014/main" val="3915743117"/>
                  </a:ext>
                </a:extLst>
              </a:tr>
              <a:tr h="392047">
                <a:tc>
                  <a:txBody>
                    <a:bodyPr/>
                    <a:lstStyle/>
                    <a:p>
                      <a:r>
                        <a:rPr lang="en-CA" dirty="0" err="1"/>
                        <a:t>reanalysis_min_air_temp_k</a:t>
                      </a:r>
                      <a:endParaRPr lang="en-CA" dirty="0"/>
                    </a:p>
                  </a:txBody>
                  <a:tcPr/>
                </a:tc>
                <a:tc>
                  <a:txBody>
                    <a:bodyPr/>
                    <a:lstStyle/>
                    <a:p>
                      <a:r>
                        <a:rPr lang="en-CA" dirty="0"/>
                        <a:t>Minimum air temperature</a:t>
                      </a:r>
                    </a:p>
                  </a:txBody>
                  <a:tcPr/>
                </a:tc>
                <a:extLst>
                  <a:ext uri="{0D108BD9-81ED-4DB2-BD59-A6C34878D82A}">
                    <a16:rowId xmlns:a16="http://schemas.microsoft.com/office/drawing/2014/main" val="136540600"/>
                  </a:ext>
                </a:extLst>
              </a:tr>
              <a:tr h="392047">
                <a:tc>
                  <a:txBody>
                    <a:bodyPr/>
                    <a:lstStyle/>
                    <a:p>
                      <a:r>
                        <a:rPr lang="en-CA" dirty="0" err="1"/>
                        <a:t>reanalysis_avg_temp_k</a:t>
                      </a:r>
                      <a:endParaRPr lang="en-CA" dirty="0"/>
                    </a:p>
                  </a:txBody>
                  <a:tcPr/>
                </a:tc>
                <a:tc>
                  <a:txBody>
                    <a:bodyPr/>
                    <a:lstStyle/>
                    <a:p>
                      <a:r>
                        <a:rPr lang="en-CA" dirty="0"/>
                        <a:t>Average air temperature</a:t>
                      </a:r>
                    </a:p>
                  </a:txBody>
                  <a:tcPr/>
                </a:tc>
                <a:extLst>
                  <a:ext uri="{0D108BD9-81ED-4DB2-BD59-A6C34878D82A}">
                    <a16:rowId xmlns:a16="http://schemas.microsoft.com/office/drawing/2014/main" val="872974507"/>
                  </a:ext>
                </a:extLst>
              </a:tr>
              <a:tr h="392047">
                <a:tc>
                  <a:txBody>
                    <a:bodyPr/>
                    <a:lstStyle/>
                    <a:p>
                      <a:r>
                        <a:rPr lang="en-CA" dirty="0" err="1"/>
                        <a:t>reanalysis_tdtr_k</a:t>
                      </a:r>
                      <a:endParaRPr lang="en-CA" dirty="0"/>
                    </a:p>
                  </a:txBody>
                  <a:tcPr/>
                </a:tc>
                <a:tc>
                  <a:txBody>
                    <a:bodyPr/>
                    <a:lstStyle/>
                    <a:p>
                      <a:r>
                        <a:rPr lang="en-CA" dirty="0"/>
                        <a:t>Diurnal temperature range</a:t>
                      </a:r>
                    </a:p>
                  </a:txBody>
                  <a:tcPr/>
                </a:tc>
                <a:extLst>
                  <a:ext uri="{0D108BD9-81ED-4DB2-BD59-A6C34878D82A}">
                    <a16:rowId xmlns:a16="http://schemas.microsoft.com/office/drawing/2014/main" val="2884166693"/>
                  </a:ext>
                </a:extLst>
              </a:tr>
            </a:tbl>
          </a:graphicData>
        </a:graphic>
      </p:graphicFrame>
      <p:sp>
        <p:nvSpPr>
          <p:cNvPr id="7" name="Title 1">
            <a:extLst>
              <a:ext uri="{FF2B5EF4-FFF2-40B4-BE49-F238E27FC236}">
                <a16:creationId xmlns:a16="http://schemas.microsoft.com/office/drawing/2014/main" id="{5D9727D5-A4AE-4AB0-B22E-07DF69F6E958}"/>
              </a:ext>
            </a:extLst>
          </p:cNvPr>
          <p:cNvSpPr txBox="1">
            <a:spLocks/>
          </p:cNvSpPr>
          <p:nvPr/>
        </p:nvSpPr>
        <p:spPr>
          <a:xfrm>
            <a:off x="801777" y="621017"/>
            <a:ext cx="6402597" cy="762505"/>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Headings)"/>
              </a:rPr>
              <a:t>Data – Reanalysis Climate</a:t>
            </a:r>
            <a:endParaRPr lang="en-US" dirty="0"/>
          </a:p>
        </p:txBody>
      </p:sp>
    </p:spTree>
    <p:extLst>
      <p:ext uri="{BB962C8B-B14F-4D97-AF65-F5344CB8AC3E}">
        <p14:creationId xmlns:p14="http://schemas.microsoft.com/office/powerpoint/2010/main" val="399049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3" descr="IMG_256">
            <a:extLst>
              <a:ext uri="{FF2B5EF4-FFF2-40B4-BE49-F238E27FC236}">
                <a16:creationId xmlns:a16="http://schemas.microsoft.com/office/drawing/2014/main" id="{2951998D-3714-40A4-A1AB-E05D14572EC2}"/>
              </a:ext>
            </a:extLst>
          </p:cNvPr>
          <p:cNvPicPr>
            <a:picLocks noChangeAspect="1"/>
          </p:cNvPicPr>
          <p:nvPr/>
        </p:nvPicPr>
        <p:blipFill>
          <a:blip r:embed="rId3"/>
          <a:srcRect l="8636" t="23859" r="9746" b="25524"/>
          <a:stretch>
            <a:fillRect/>
          </a:stretch>
        </p:blipFill>
        <p:spPr>
          <a:xfrm>
            <a:off x="8816079" y="-2680"/>
            <a:ext cx="3352800" cy="1386202"/>
          </a:xfrm>
          <a:prstGeom prst="rect">
            <a:avLst/>
          </a:prstGeom>
          <a:noFill/>
        </p:spPr>
      </p:pic>
      <p:graphicFrame>
        <p:nvGraphicFramePr>
          <p:cNvPr id="4" name="Table 4">
            <a:extLst>
              <a:ext uri="{FF2B5EF4-FFF2-40B4-BE49-F238E27FC236}">
                <a16:creationId xmlns:a16="http://schemas.microsoft.com/office/drawing/2014/main" id="{6F108101-2E39-43BA-B12B-EED99B71D385}"/>
              </a:ext>
            </a:extLst>
          </p:cNvPr>
          <p:cNvGraphicFramePr>
            <a:graphicFrameLocks noGrp="1"/>
          </p:cNvGraphicFramePr>
          <p:nvPr>
            <p:extLst>
              <p:ext uri="{D42A27DB-BD31-4B8C-83A1-F6EECF244321}">
                <p14:modId xmlns:p14="http://schemas.microsoft.com/office/powerpoint/2010/main" val="1137782354"/>
              </p:ext>
            </p:extLst>
          </p:nvPr>
        </p:nvGraphicFramePr>
        <p:xfrm>
          <a:off x="2330456" y="1846764"/>
          <a:ext cx="7531088" cy="3164472"/>
        </p:xfrm>
        <a:graphic>
          <a:graphicData uri="http://schemas.openxmlformats.org/drawingml/2006/table">
            <a:tbl>
              <a:tblPr firstRow="1" bandRow="1">
                <a:tableStyleId>{93296810-A885-4BE3-A3E7-6D5BEEA58F35}</a:tableStyleId>
              </a:tblPr>
              <a:tblGrid>
                <a:gridCol w="3765544">
                  <a:extLst>
                    <a:ext uri="{9D8B030D-6E8A-4147-A177-3AD203B41FA5}">
                      <a16:colId xmlns:a16="http://schemas.microsoft.com/office/drawing/2014/main" val="791026242"/>
                    </a:ext>
                  </a:extLst>
                </a:gridCol>
                <a:gridCol w="3765544">
                  <a:extLst>
                    <a:ext uri="{9D8B030D-6E8A-4147-A177-3AD203B41FA5}">
                      <a16:colId xmlns:a16="http://schemas.microsoft.com/office/drawing/2014/main" val="3588477944"/>
                    </a:ext>
                  </a:extLst>
                </a:gridCol>
              </a:tblGrid>
              <a:tr h="628644">
                <a:tc>
                  <a:txBody>
                    <a:bodyPr/>
                    <a:lstStyle/>
                    <a:p>
                      <a:r>
                        <a:rPr lang="en-CA" dirty="0"/>
                        <a:t>Name</a:t>
                      </a:r>
                    </a:p>
                  </a:txBody>
                  <a:tcPr/>
                </a:tc>
                <a:tc>
                  <a:txBody>
                    <a:bodyPr/>
                    <a:lstStyle/>
                    <a:p>
                      <a:r>
                        <a:rPr lang="en-CA" dirty="0"/>
                        <a:t>Explanation</a:t>
                      </a:r>
                    </a:p>
                  </a:txBody>
                  <a:tcPr/>
                </a:tc>
                <a:extLst>
                  <a:ext uri="{0D108BD9-81ED-4DB2-BD59-A6C34878D82A}">
                    <a16:rowId xmlns:a16="http://schemas.microsoft.com/office/drawing/2014/main" val="2192709547"/>
                  </a:ext>
                </a:extLst>
              </a:tr>
              <a:tr h="628644">
                <a:tc>
                  <a:txBody>
                    <a:bodyPr/>
                    <a:lstStyle/>
                    <a:p>
                      <a:r>
                        <a:rPr lang="en-CA" dirty="0" err="1"/>
                        <a:t>ndvi_se</a:t>
                      </a:r>
                      <a:endParaRPr lang="en-CA" dirty="0"/>
                    </a:p>
                  </a:txBody>
                  <a:tcPr/>
                </a:tc>
                <a:tc>
                  <a:txBody>
                    <a:bodyPr/>
                    <a:lstStyle/>
                    <a:p>
                      <a:r>
                        <a:rPr lang="en-US" sz="1800" kern="1200" dirty="0">
                          <a:solidFill>
                            <a:schemeClr val="dk1"/>
                          </a:solidFill>
                          <a:effectLst/>
                          <a:latin typeface="+mn-lt"/>
                          <a:ea typeface="+mn-ea"/>
                          <a:cs typeface="+mn-cs"/>
                        </a:rPr>
                        <a:t>Pixel southeast of city centroid</a:t>
                      </a:r>
                      <a:endParaRPr lang="en-CA" dirty="0"/>
                    </a:p>
                  </a:txBody>
                  <a:tcPr/>
                </a:tc>
                <a:extLst>
                  <a:ext uri="{0D108BD9-81ED-4DB2-BD59-A6C34878D82A}">
                    <a16:rowId xmlns:a16="http://schemas.microsoft.com/office/drawing/2014/main" val="3813939529"/>
                  </a:ext>
                </a:extLst>
              </a:tr>
              <a:tr h="639270">
                <a:tc>
                  <a:txBody>
                    <a:bodyPr/>
                    <a:lstStyle/>
                    <a:p>
                      <a:r>
                        <a:rPr lang="en-CA" dirty="0" err="1"/>
                        <a:t>ndvi_sw</a:t>
                      </a:r>
                      <a:endParaRPr lang="en-CA" dirty="0"/>
                    </a:p>
                  </a:txBody>
                  <a:tcPr/>
                </a:tc>
                <a:tc>
                  <a:txBody>
                    <a:bodyPr/>
                    <a:lstStyle/>
                    <a:p>
                      <a:r>
                        <a:rPr lang="en-US" sz="1800" kern="1200" dirty="0">
                          <a:solidFill>
                            <a:schemeClr val="dk1"/>
                          </a:solidFill>
                          <a:effectLst/>
                          <a:latin typeface="+mn-lt"/>
                          <a:ea typeface="+mn-ea"/>
                          <a:cs typeface="+mn-cs"/>
                        </a:rPr>
                        <a:t>Pixel southwest of city centroid</a:t>
                      </a:r>
                      <a:endParaRPr lang="en-CA" dirty="0"/>
                    </a:p>
                  </a:txBody>
                  <a:tcPr/>
                </a:tc>
                <a:extLst>
                  <a:ext uri="{0D108BD9-81ED-4DB2-BD59-A6C34878D82A}">
                    <a16:rowId xmlns:a16="http://schemas.microsoft.com/office/drawing/2014/main" val="2200680948"/>
                  </a:ext>
                </a:extLst>
              </a:tr>
              <a:tr h="639270">
                <a:tc>
                  <a:txBody>
                    <a:bodyPr/>
                    <a:lstStyle/>
                    <a:p>
                      <a:r>
                        <a:rPr lang="en-CA" dirty="0" err="1"/>
                        <a:t>ndvi_ne</a:t>
                      </a:r>
                      <a:endParaRPr lang="en-CA" dirty="0"/>
                    </a:p>
                  </a:txBody>
                  <a:tcPr/>
                </a:tc>
                <a:tc>
                  <a:txBody>
                    <a:bodyPr/>
                    <a:lstStyle/>
                    <a:p>
                      <a:r>
                        <a:rPr lang="en-US" sz="1800" kern="1200" dirty="0">
                          <a:solidFill>
                            <a:schemeClr val="dk1"/>
                          </a:solidFill>
                          <a:effectLst/>
                          <a:latin typeface="+mn-lt"/>
                          <a:ea typeface="+mn-ea"/>
                          <a:cs typeface="+mn-cs"/>
                        </a:rPr>
                        <a:t>Pixel northeast of city centroid</a:t>
                      </a:r>
                      <a:endParaRPr lang="en-CA" dirty="0"/>
                    </a:p>
                  </a:txBody>
                  <a:tcPr/>
                </a:tc>
                <a:extLst>
                  <a:ext uri="{0D108BD9-81ED-4DB2-BD59-A6C34878D82A}">
                    <a16:rowId xmlns:a16="http://schemas.microsoft.com/office/drawing/2014/main" val="2820896703"/>
                  </a:ext>
                </a:extLst>
              </a:tr>
              <a:tr h="628644">
                <a:tc>
                  <a:txBody>
                    <a:bodyPr/>
                    <a:lstStyle/>
                    <a:p>
                      <a:r>
                        <a:rPr lang="en-CA" dirty="0" err="1"/>
                        <a:t>ndvi_nw</a:t>
                      </a:r>
                      <a:endParaRPr lang="en-CA" dirty="0"/>
                    </a:p>
                  </a:txBody>
                  <a:tcPr/>
                </a:tc>
                <a:tc>
                  <a:txBody>
                    <a:bodyPr/>
                    <a:lstStyle/>
                    <a:p>
                      <a:r>
                        <a:rPr lang="en-US" sz="1800" kern="1200" dirty="0">
                          <a:solidFill>
                            <a:schemeClr val="dk1"/>
                          </a:solidFill>
                          <a:effectLst/>
                          <a:latin typeface="+mn-lt"/>
                          <a:ea typeface="+mn-ea"/>
                          <a:cs typeface="+mn-cs"/>
                        </a:rPr>
                        <a:t>Pixel northwest of city centroid</a:t>
                      </a:r>
                      <a:endParaRPr lang="en-CA" dirty="0"/>
                    </a:p>
                  </a:txBody>
                  <a:tcPr/>
                </a:tc>
                <a:extLst>
                  <a:ext uri="{0D108BD9-81ED-4DB2-BD59-A6C34878D82A}">
                    <a16:rowId xmlns:a16="http://schemas.microsoft.com/office/drawing/2014/main" val="1000645569"/>
                  </a:ext>
                </a:extLst>
              </a:tr>
            </a:tbl>
          </a:graphicData>
        </a:graphic>
      </p:graphicFrame>
      <p:sp>
        <p:nvSpPr>
          <p:cNvPr id="7" name="Title 1">
            <a:extLst>
              <a:ext uri="{FF2B5EF4-FFF2-40B4-BE49-F238E27FC236}">
                <a16:creationId xmlns:a16="http://schemas.microsoft.com/office/drawing/2014/main" id="{953BE5ED-350B-4A6E-BDF4-1334D5FB76CD}"/>
              </a:ext>
            </a:extLst>
          </p:cNvPr>
          <p:cNvSpPr txBox="1">
            <a:spLocks/>
          </p:cNvSpPr>
          <p:nvPr/>
        </p:nvSpPr>
        <p:spPr>
          <a:xfrm>
            <a:off x="801777" y="1002269"/>
            <a:ext cx="8014302" cy="762505"/>
          </a:xfrm>
          <a:prstGeom prst="rect">
            <a:avLst/>
          </a:prstGeom>
        </p:spPr>
        <p:txBody>
          <a:bodyPr vert="horz" lIns="91440" tIns="45720" rIns="91440" bIns="45720" rtlCol="0" anchor="t">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Calibri Light (Headings)"/>
              </a:rPr>
              <a:t>Data – Normalized Difference Vegetation Index</a:t>
            </a:r>
            <a:endParaRPr lang="en-US" sz="3600" dirty="0"/>
          </a:p>
        </p:txBody>
      </p:sp>
    </p:spTree>
    <p:extLst>
      <p:ext uri="{BB962C8B-B14F-4D97-AF65-F5344CB8AC3E}">
        <p14:creationId xmlns:p14="http://schemas.microsoft.com/office/powerpoint/2010/main" val="3996079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387</TotalTime>
  <Words>2761</Words>
  <Application>Microsoft Office PowerPoint</Application>
  <PresentationFormat>Widescreen</PresentationFormat>
  <Paragraphs>168</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 (Body)</vt:lpstr>
      <vt:lpstr>Calibri Light (Headings)</vt:lpstr>
      <vt:lpstr>Abadi Extra Light</vt:lpstr>
      <vt:lpstr>Arial</vt:lpstr>
      <vt:lpstr>Calibri</vt:lpstr>
      <vt:lpstr>Calibri Light</vt:lpstr>
      <vt:lpstr>Times New Roman</vt:lpstr>
      <vt:lpstr>Wingdings</vt:lpstr>
      <vt:lpstr>Retrospect</vt:lpstr>
      <vt:lpstr>BS6200 Final Project</vt:lpstr>
      <vt:lpstr>Introduction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BS6200 Final Project</dc:title>
  <dc:creator>Michael Zhang</dc:creator>
  <cp:lastModifiedBy>Michael Zhang</cp:lastModifiedBy>
  <cp:revision>1</cp:revision>
  <dcterms:created xsi:type="dcterms:W3CDTF">2021-10-11T04:26:22Z</dcterms:created>
  <dcterms:modified xsi:type="dcterms:W3CDTF">2021-10-11T10:54:27Z</dcterms:modified>
</cp:coreProperties>
</file>