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A516-449F-4D3D-9EFE-55FC49FA6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B0027-11F3-4593-A79E-F801F113E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BB68-D791-494C-923B-D7DE4A18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7083-39FB-43A8-B864-89262CE4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F2A9-79D1-47C7-9BFB-9060DDD4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222D-66B8-4C49-BEC5-31D7C70B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A57CC-ED42-4FE0-ADF4-BE5AB0D51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C60C7-132C-4D93-A834-BB22993C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EEC29-243C-4FD4-B092-57864035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1371-1ECD-42DC-9F5A-E51126D9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CA460-13B4-42CE-8815-8611CF796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6BF2-0E16-4B3C-ACA5-567017B8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1FD1-E139-488A-ADE9-96A855C0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1FE3-59D1-4DD6-8971-4768D382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F3F0-6685-4A60-8DB6-B3193D34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6706-6D86-49E7-B29C-407B1810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2FCD-C1BE-45EB-BBF8-8AA4A2F0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F036-72AB-421D-B35D-1060A907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1EC1-37A0-4F19-9E2C-72A3CBC8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5725-E5B0-4F9F-A1A3-474EEEF0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6A9E-3DCA-4F8F-9FDE-6D26A300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C572-167C-4731-8C16-0E0DCDC4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D9D-FDE9-4D7B-8DEB-CBE14283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5F069-6198-44FB-BC86-65A6F92E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96656-1CFB-4B6C-BDE9-17B5174B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238E-2E6C-4582-A3FC-C4273AAD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CF83-2DAF-4D16-8DD4-0338648B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C778A-C651-4684-A2AE-1EEDA2AC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ABE8-704F-4BF4-8F65-EBAEFCAB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4E68-202E-4289-ACFD-894D876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C2D4-A2E2-407A-8E67-CE1E8463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AE70-E345-4191-BB41-86E12F67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A4B3F-885B-4506-87F6-1514F2AD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CC811-BCC3-4A89-A197-DBF3B14ED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DDEC0-32BA-49FA-9963-16A6F12AC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079EF-5108-420A-ABC0-FEC05AAB5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7406A-6F41-434F-9F89-4B4A0EE7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B89C2-3100-46EC-B9CD-6C1DC8E9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BAFA3-8BB6-47CB-83B3-831E6979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79E6-ADD2-4382-BC00-C28B82F9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9CF82-FBA0-45C9-9278-EDDC3275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F3C75-855D-4D0A-8161-77DFDC80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BAC3C-2238-4AF1-AA3C-A7418EA4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5D9CCB-C92B-4042-9FC4-E3790CCF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E9EBE-35F9-40C4-9813-E210A582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F2006-D468-4CB6-BAAA-3F73153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B93-032A-4186-A8C7-5F28D3D5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630F-D4E6-49E3-923C-40C5ADAD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EA49-C824-444F-841C-6D076C27C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744D-0D17-4399-B22E-61D30493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914C-E409-4D8B-BCBC-31D28706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40B44-CEFC-4F11-B144-24519A9C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6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5C95-A0C1-4343-A8E6-45EE6912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DD083-70DA-42A6-AED6-3E81284B2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42424-C770-4228-9BC3-E1299880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F1227-D1D2-46B0-AA41-2B382600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8EF05-3DDA-4792-83D0-843EE1E5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E445-3315-4B62-B9ED-2BBD1508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09404-BBC2-446D-9881-5A921828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BD6DF-5475-4BD6-AB42-32F870F2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ED4F1-E27D-418A-B7E4-3F978E540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B673-1B59-4455-9C26-DFA081F11709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05BC-E4D5-414B-B9A0-B762D4471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A1C7-6E82-43B4-B863-6F382C664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1882-0902-41F3-8BA8-476A06954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5549-F847-4D15-911E-88FCE89B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Lending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14D7-32E5-47BA-B6C4-3DDC4CFD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1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24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62F5-45E0-4077-BAD7-8FFA84F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321665" cy="51318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Debt Consolidation Loans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6D29E-9C65-4909-8FDC-3620A08C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9634"/>
            <a:ext cx="3321665" cy="493776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Lending Club is considered one of America’s market place lenders that connect borrowers and investors; however, this type of organization is not considered traditional bank lending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Lending Club data shows that the majority of the loans by category are debt consolidation loans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What is a debt consolidation loan?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form of debt refinancing that entails taking out one loan to pay off many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F4FD70E-D63F-4A26-B8E4-FBFDF52B74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0" y="1648258"/>
            <a:ext cx="6046237" cy="454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B416B8-979E-41BD-A59A-60F98CCF3395}"/>
              </a:ext>
            </a:extLst>
          </p:cNvPr>
          <p:cNvSpPr txBox="1">
            <a:spLocks/>
          </p:cNvSpPr>
          <p:nvPr/>
        </p:nvSpPr>
        <p:spPr>
          <a:xfrm>
            <a:off x="6018246" y="853751"/>
            <a:ext cx="4954554" cy="793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Lending Club Debt Consolidation Loans (2018)</a:t>
            </a:r>
          </a:p>
        </p:txBody>
      </p:sp>
    </p:spTree>
    <p:extLst>
      <p:ext uri="{BB962C8B-B14F-4D97-AF65-F5344CB8AC3E}">
        <p14:creationId xmlns:p14="http://schemas.microsoft.com/office/powerpoint/2010/main" val="161031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62F5-45E0-4077-BAD7-8FFA84F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203403"/>
            <a:ext cx="3321665" cy="981585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Debt Consolidation Loans by Region in 2018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6D29E-9C65-4909-8FDC-3620A08C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501" y="1399592"/>
            <a:ext cx="3648236" cy="511317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was interesting to see that debt consolidation was the highest type of loan, but what about by Region? What might be the drivers?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shows that by Region, the Southern population made up 35.3% of borrowers, West 24.9%, Northeast, 23% and Midwest 16.9%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addition, to look at the drivers, we chose policy changes or differences of policy by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When doing the research it was found that there is a driver to consider called “Installment Loans” which Lending Club offers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Lending Club offers installment loans at a 3 year interest rate based on the amount requested to fund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B416B8-979E-41BD-A59A-60F98CCF3395}"/>
              </a:ext>
            </a:extLst>
          </p:cNvPr>
          <p:cNvSpPr txBox="1">
            <a:spLocks/>
          </p:cNvSpPr>
          <p:nvPr/>
        </p:nvSpPr>
        <p:spPr>
          <a:xfrm>
            <a:off x="5792010" y="264053"/>
            <a:ext cx="4954554" cy="6503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Lending Club Debt Consolidation Loans by Region (2018)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E75921-DC0F-41DA-B67B-1CF1C8ACB0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938" y="1539550"/>
            <a:ext cx="5875176" cy="416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3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6D29E-9C65-4909-8FDC-3620A08C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532" y="382555"/>
            <a:ext cx="4040154" cy="6139543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 installment loan is borrowed and paid over a specific amount of time.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installment lending centers show how many operate by State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4,961 = Southern Region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1,175 = Midwest Region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    570 = Western Region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    267 = Northeastern Region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 almost aligns with the lending club data with the exception of the Midwest.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Pew Research shows that States that allow interest rate caps with lump sum credit insurance with the loan (&gt;1K) of financing of premiums are permitted show higher lending (</a:t>
            </a:r>
            <a:r>
              <a:rPr lang="en-US" dirty="0">
                <a:solidFill>
                  <a:srgbClr val="FF0000"/>
                </a:solidFill>
              </a:rPr>
              <a:t>AL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GA</a:t>
            </a:r>
            <a:r>
              <a:rPr lang="en-US" dirty="0"/>
              <a:t>, KS, </a:t>
            </a:r>
            <a:r>
              <a:rPr lang="en-US" dirty="0">
                <a:solidFill>
                  <a:srgbClr val="FF0000"/>
                </a:solidFill>
              </a:rPr>
              <a:t>KY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LA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MS</a:t>
            </a:r>
            <a:r>
              <a:rPr lang="en-US" dirty="0"/>
              <a:t>, NV, </a:t>
            </a:r>
            <a:r>
              <a:rPr lang="en-US" dirty="0">
                <a:solidFill>
                  <a:srgbClr val="FF0000"/>
                </a:solidFill>
              </a:rPr>
              <a:t>NC, SC</a:t>
            </a:r>
            <a:r>
              <a:rPr lang="en-US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Loans from States that allow an alternative fee structure for loans (&lt;1.5K)  and allow a 10% acquisition charge (</a:t>
            </a:r>
            <a:r>
              <a:rPr lang="en-US" dirty="0">
                <a:solidFill>
                  <a:srgbClr val="0070C0"/>
                </a:solidFill>
              </a:rPr>
              <a:t>OK</a:t>
            </a:r>
            <a:r>
              <a:rPr lang="en-US" dirty="0"/>
              <a:t>, TN, AL, TX)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Credit insurance and other ancillary products increase the cost of borrowing in States that allow them by more than 1/3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B416B8-979E-41BD-A59A-60F98CCF3395}"/>
              </a:ext>
            </a:extLst>
          </p:cNvPr>
          <p:cNvSpPr txBox="1">
            <a:spLocks/>
          </p:cNvSpPr>
          <p:nvPr/>
        </p:nvSpPr>
        <p:spPr>
          <a:xfrm>
            <a:off x="5792010" y="264053"/>
            <a:ext cx="4954554" cy="6503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Installment Lenders by State(2018)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CD15B-D919-4DDE-9F5B-7EC92CFC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41" y="1240971"/>
            <a:ext cx="6708710" cy="52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4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384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Lending Club</vt:lpstr>
      <vt:lpstr>Debt Consolidation Loans</vt:lpstr>
      <vt:lpstr>Debt Consolidation Loans by Region in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</dc:title>
  <dc:creator>Alice Dozier</dc:creator>
  <cp:lastModifiedBy>Alice Dozier</cp:lastModifiedBy>
  <cp:revision>13</cp:revision>
  <dcterms:created xsi:type="dcterms:W3CDTF">2019-03-10T18:52:02Z</dcterms:created>
  <dcterms:modified xsi:type="dcterms:W3CDTF">2019-03-10T19:52:01Z</dcterms:modified>
</cp:coreProperties>
</file>