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5"/>
  </p:notesMasterIdLst>
  <p:sldIdLst>
    <p:sldId id="257" r:id="rId2"/>
    <p:sldId id="268" r:id="rId3"/>
    <p:sldId id="284" r:id="rId4"/>
    <p:sldId id="272" r:id="rId5"/>
    <p:sldId id="273" r:id="rId6"/>
    <p:sldId id="274" r:id="rId7"/>
    <p:sldId id="275" r:id="rId8"/>
    <p:sldId id="276" r:id="rId9"/>
    <p:sldId id="282" r:id="rId10"/>
    <p:sldId id="277" r:id="rId11"/>
    <p:sldId id="280" r:id="rId12"/>
    <p:sldId id="27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16/03/2019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cs.richmond.edu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0"/>
            <a:ext cx="12191999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/>
          <p:cNvSpPr txBox="1"/>
          <p:nvPr/>
        </p:nvSpPr>
        <p:spPr>
          <a:xfrm>
            <a:off x="237680" y="4303955"/>
            <a:ext cx="37622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DRIVEN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2874" y="5099977"/>
            <a:ext cx="17210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Project 1 Team-1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3074" name="Picture 2" descr="University of Richmond - School of Professional &amp; Continuing Studies">
            <a:hlinkClick r:id="rId3"/>
            <a:extLst>
              <a:ext uri="{FF2B5EF4-FFF2-40B4-BE49-F238E27FC236}">
                <a16:creationId xmlns:a16="http://schemas.microsoft.com/office/drawing/2014/main" id="{55E61E70-0D35-4240-8961-DA9F1887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4" y="6063449"/>
            <a:ext cx="2311818" cy="56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715988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Analysis proved were was no statistically significant impact of natural disasters on volume.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VA p-value=0.9860106088091637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Disaster Volumes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EB728-7431-4F71-A13D-35F9191C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16" y="1584298"/>
            <a:ext cx="5684908" cy="35760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372323-7E89-4B86-8C94-EC662472A7C3}"/>
              </a:ext>
            </a:extLst>
          </p:cNvPr>
          <p:cNvSpPr txBox="1"/>
          <p:nvPr/>
        </p:nvSpPr>
        <p:spPr>
          <a:xfrm>
            <a:off x="646421" y="1794931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For Virginia</a:t>
            </a:r>
          </a:p>
        </p:txBody>
      </p:sp>
    </p:spTree>
    <p:extLst>
      <p:ext uri="{BB962C8B-B14F-4D97-AF65-F5344CB8AC3E}">
        <p14:creationId xmlns:p14="http://schemas.microsoft.com/office/powerpoint/2010/main" val="145813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315" y="0"/>
            <a:ext cx="5715988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3136" y="1007681"/>
            <a:ext cx="30016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Loan Volume vs </a:t>
            </a:r>
          </a:p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DOW and VIX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6808" y="2125136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CBF3B38A-4DCC-4EAC-B1BD-0CEB9414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74" y="253587"/>
            <a:ext cx="4681844" cy="3121229"/>
          </a:xfrm>
          <a:prstGeom prst="rect">
            <a:avLst/>
          </a:prstGeom>
        </p:spPr>
      </p:pic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8884194A-BB85-4CEF-8C2D-68A0E20E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09" y="3305065"/>
            <a:ext cx="4764173" cy="3176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C2DAA7-F5A7-434E-A721-E85222684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1" y="3668532"/>
            <a:ext cx="5219700" cy="3619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1FF6389-BAB6-48C9-A9E0-90C7E9001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1" y="2618787"/>
            <a:ext cx="5467336" cy="4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9050"/>
            <a:ext cx="5715988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813249" y="4076466"/>
            <a:ext cx="273316" cy="129944"/>
            <a:chOff x="4254500" y="2100263"/>
            <a:chExt cx="1906588" cy="906463"/>
          </a:xfrm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65227" y="825706"/>
            <a:ext cx="30016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Average Loan Rates Vs.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0074" y="2614621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72323-7E89-4B86-8C94-EC662472A7C3}"/>
              </a:ext>
            </a:extLst>
          </p:cNvPr>
          <p:cNvSpPr txBox="1"/>
          <p:nvPr/>
        </p:nvSpPr>
        <p:spPr>
          <a:xfrm>
            <a:off x="565227" y="1759107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DOW and VIX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BA85C0-367B-40A4-AEB1-07DD5FDB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97" y="144541"/>
            <a:ext cx="5089717" cy="33931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183C2D-B276-4C8C-826F-A744149F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6" y="2992914"/>
            <a:ext cx="4961752" cy="33078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6766EF-B992-4C99-B7F4-ACEF514B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42" y="3460116"/>
            <a:ext cx="4858262" cy="4117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F0FC3A-4A46-40F3-9553-73550FDA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5" y="4739361"/>
            <a:ext cx="5117336" cy="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1409-29EE-47A8-91DE-D73B8E6E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7" y="3462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193A-020C-4422-91D2-A13E72486732}"/>
              </a:ext>
            </a:extLst>
          </p:cNvPr>
          <p:cNvSpPr txBox="1"/>
          <p:nvPr/>
        </p:nvSpPr>
        <p:spPr>
          <a:xfrm>
            <a:off x="1694896" y="1970842"/>
            <a:ext cx="92949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Debt Consolidation loans were the largest type of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Interest Rates spiked in the summer and again towards the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very little correlation between the stock market and the loan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Natural disasters were not correlated to the loan data in terms of amount or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Demographic data such as employment tenure and income were correlated to the loan type and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People with high loan grade evaluations had less </a:t>
            </a:r>
            <a:r>
              <a:rPr lang="en-US" sz="2400"/>
              <a:t>delinquency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3D114BAB-F5A8-4306-B505-882DD631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33011" y="629796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ACAE65-03E3-4299-B478-C3AA0F77969A}"/>
              </a:ext>
            </a:extLst>
          </p:cNvPr>
          <p:cNvSpPr txBox="1"/>
          <p:nvPr/>
        </p:nvSpPr>
        <p:spPr>
          <a:xfrm>
            <a:off x="11801508" y="644567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AA707-D1A5-4609-95AF-535EB085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54" y="0"/>
            <a:ext cx="6919140" cy="68579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BD57ED-78F4-4FA9-BE62-7E0A481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259611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CDE355-BB11-4E92-BECD-5BD1A0A0ACBC}"/>
              </a:ext>
            </a:extLst>
          </p:cNvPr>
          <p:cNvSpPr txBox="1"/>
          <p:nvPr/>
        </p:nvSpPr>
        <p:spPr>
          <a:xfrm>
            <a:off x="473855" y="1905515"/>
            <a:ext cx="209743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7663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Project Process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C079FC-9C4B-4EE7-B617-80E6629B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4804" y="3044036"/>
            <a:ext cx="10223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08DECA-E736-42B3-A69C-692A77157CD1}"/>
              </a:ext>
            </a:extLst>
          </p:cNvPr>
          <p:cNvSpPr txBox="1"/>
          <p:nvPr/>
        </p:nvSpPr>
        <p:spPr>
          <a:xfrm>
            <a:off x="424414" y="3372300"/>
            <a:ext cx="255758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Members:</a:t>
            </a:r>
          </a:p>
          <a:p>
            <a:pPr lvl="1"/>
            <a:r>
              <a:rPr lang="en-US" sz="1400" b="1" dirty="0">
                <a:solidFill>
                  <a:prstClr val="white"/>
                </a:solidFill>
                <a:latin typeface="Segoe UI Light"/>
              </a:rPr>
              <a:t>Alice</a:t>
            </a:r>
          </a:p>
          <a:p>
            <a:pPr lvl="1"/>
            <a:r>
              <a:rPr lang="en-US" sz="1400" b="1" dirty="0" err="1">
                <a:solidFill>
                  <a:prstClr val="white"/>
                </a:solidFill>
                <a:latin typeface="Segoe UI Light"/>
              </a:rPr>
              <a:t>Juhlian</a:t>
            </a:r>
            <a:endParaRPr lang="en-US" sz="1400" b="1" dirty="0">
              <a:solidFill>
                <a:prstClr val="white"/>
              </a:solidFill>
              <a:latin typeface="Segoe UI Light"/>
            </a:endParaRPr>
          </a:p>
          <a:p>
            <a:pPr lvl="1"/>
            <a:r>
              <a:rPr lang="en-US" sz="1400" b="1" dirty="0">
                <a:solidFill>
                  <a:prstClr val="white"/>
                </a:solidFill>
                <a:latin typeface="Segoe UI Light"/>
              </a:rPr>
              <a:t>Nick</a:t>
            </a:r>
          </a:p>
          <a:p>
            <a:pPr lvl="1"/>
            <a:r>
              <a:rPr lang="en-US" sz="1400" b="1" dirty="0" err="1">
                <a:solidFill>
                  <a:prstClr val="white"/>
                </a:solidFill>
                <a:latin typeface="Segoe UI Light"/>
              </a:rPr>
              <a:t>Tifare</a:t>
            </a:r>
            <a:endParaRPr lang="en-US" sz="1400" b="1" dirty="0">
              <a:solidFill>
                <a:prstClr val="white"/>
              </a:solidFill>
              <a:latin typeface="Segoe UI Light"/>
            </a:endParaRPr>
          </a:p>
          <a:p>
            <a:pPr lvl="1"/>
            <a:r>
              <a:rPr lang="en-US" sz="1400" b="1" dirty="0">
                <a:solidFill>
                  <a:prstClr val="white"/>
                </a:solidFill>
                <a:latin typeface="Segoe UI Light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4" y="88776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8A3AD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7364" y="1912310"/>
            <a:ext cx="2028038" cy="250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6421" y="4002153"/>
            <a:ext cx="255758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Heat map illustrating Employment tenure related to loan type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7663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Loan Type related to Employment Tenure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23142" y="362108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315E60-7394-4250-B1BA-11E1EB53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26" y="1487003"/>
            <a:ext cx="5822130" cy="388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7364" y="1912310"/>
            <a:ext cx="2028038" cy="250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73850" y="2892976"/>
            <a:ext cx="2557586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Lending Club offers fixed rate loans to those who qualify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The data shows that those who have a mortgage tend to have a higher income with a lower interest rate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And those who Rent tend to have a lower income with a higher interest rate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6658" y="777214"/>
            <a:ext cx="30016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Annual Income by home type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BD80786-D856-48E1-9F0C-0C40F8DD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92" y="1278384"/>
            <a:ext cx="7254739" cy="47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0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Analyzed Interest rates over time Line chart using pivot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Illustrates how Loan interest rates peak in July/Aug and again during the holiday period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Loan Rates by Month (2018)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5DAEF-65C6-4B84-8838-A0FF7C1A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97" y="1389396"/>
            <a:ext cx="3908157" cy="382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1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7364" y="1912310"/>
            <a:ext cx="2028038" cy="250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4327" y="3405641"/>
            <a:ext cx="2557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Bar Chart using cross tab data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Employment Data and Loan Type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2098" y="312599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273BF-8E2B-4B23-A010-905687A9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45" y="1535188"/>
            <a:ext cx="5591673" cy="36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43" y="12859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87" y="1057270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8868" y="2893911"/>
            <a:ext cx="2557586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The analysis of Lending Club’s delinquency rate displayed the lending club performed better than the national average for The first two quarters of 2018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The data from Q3 and Q4 were excluded from the graph as the age of the population did not allow enough time to show the true behavior of the population.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1576" y="524066"/>
            <a:ext cx="300166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National Delinquency Rate vs Lending Club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18447" y="280928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7F0B5E-35EF-4009-A2EA-6FA46C747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3668464" cy="33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4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715988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Analysis of the customer’s lending grade to loan outcome shows that  customers with higher grades display better loan repayment performance.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Loan Status By Grade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6CD7E-F636-4F90-8D1B-7B40A252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06" y="1599782"/>
            <a:ext cx="4112840" cy="35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859"/>
            <a:ext cx="5715988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No difference in behavior from disaster states vs the population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Correlation: 0.9998459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Disaster States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72323-7E89-4B86-8C94-EC662472A7C3}"/>
              </a:ext>
            </a:extLst>
          </p:cNvPr>
          <p:cNvSpPr txBox="1"/>
          <p:nvPr/>
        </p:nvSpPr>
        <p:spPr>
          <a:xfrm>
            <a:off x="646421" y="1794931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Compared to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46569-E263-4418-9ADA-081A4D4A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582490"/>
            <a:ext cx="5702049" cy="35520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1A8899F-856A-496C-9535-56AAED9B0E69}"/>
              </a:ext>
            </a:extLst>
          </p:cNvPr>
          <p:cNvSpPr txBox="1"/>
          <p:nvPr/>
        </p:nvSpPr>
        <p:spPr>
          <a:xfrm>
            <a:off x="617682" y="2173423"/>
            <a:ext cx="3001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All States</a:t>
            </a:r>
          </a:p>
        </p:txBody>
      </p:sp>
    </p:spTree>
    <p:extLst>
      <p:ext uri="{BB962C8B-B14F-4D97-AF65-F5344CB8AC3E}">
        <p14:creationId xmlns:p14="http://schemas.microsoft.com/office/powerpoint/2010/main" val="243631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372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Slide 1</vt:lpstr>
      <vt:lpstr>Slide 9</vt:lpstr>
      <vt:lpstr>Slide 10</vt:lpstr>
      <vt:lpstr>Slide 10</vt:lpstr>
      <vt:lpstr>Slide 10</vt:lpstr>
      <vt:lpstr>Slide 10</vt:lpstr>
      <vt:lpstr>Slide 10</vt:lpstr>
      <vt:lpstr>Slide 10</vt:lpstr>
      <vt:lpstr>Slide 10</vt:lpstr>
      <vt:lpstr>Slide 10</vt:lpstr>
      <vt:lpstr>Slide 10</vt:lpstr>
      <vt:lpstr>Slide 10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2019-03-14T00:25:06Z</dcterms:created>
  <dcterms:modified xsi:type="dcterms:W3CDTF">2019-03-16T13:54:09Z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